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1" r:id="rId3"/>
    <p:sldId id="278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2" userDrawn="1">
          <p15:clr>
            <a:srgbClr val="A4A3A4"/>
          </p15:clr>
        </p15:guide>
        <p15:guide id="2" pos="313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976" userDrawn="1">
          <p15:clr>
            <a:srgbClr val="A4A3A4"/>
          </p15:clr>
        </p15:guide>
        <p15:guide id="6" pos="4543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EF1"/>
    <a:srgbClr val="FFE380"/>
    <a:srgbClr val="48A2AD"/>
    <a:srgbClr val="DC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-233" y="-51"/>
      </p:cViewPr>
      <p:guideLst>
        <p:guide orient="horz" pos="1842"/>
        <p:guide orient="horz" pos="414"/>
        <p:guide orient="horz" pos="709"/>
        <p:guide orient="horz" pos="2976"/>
        <p:guide pos="3137"/>
        <p:guide pos="45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A1E11CB-B03F-7FAB-75EC-1617AD4E1C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C8B949B-97D5-1B66-51C6-E47AC5AB9815}"/>
              </a:ext>
            </a:extLst>
          </p:cNvPr>
          <p:cNvGrpSpPr/>
          <p:nvPr userDrawn="1"/>
        </p:nvGrpSpPr>
        <p:grpSpPr>
          <a:xfrm>
            <a:off x="279918" y="251927"/>
            <a:ext cx="11632164" cy="6354146"/>
            <a:chOff x="279918" y="251927"/>
            <a:chExt cx="11632164" cy="63541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4289E84-BBF7-F49C-B108-B1D3EF783ACA}"/>
                </a:ext>
              </a:extLst>
            </p:cNvPr>
            <p:cNvSpPr/>
            <p:nvPr/>
          </p:nvSpPr>
          <p:spPr>
            <a:xfrm>
              <a:off x="279918" y="251927"/>
              <a:ext cx="5816082" cy="3177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xmlns="" id="{C7895FA6-01A6-5245-D4E6-81A04295AAB0}"/>
                </a:ext>
              </a:extLst>
            </p:cNvPr>
            <p:cNvSpPr/>
            <p:nvPr/>
          </p:nvSpPr>
          <p:spPr>
            <a:xfrm flipH="1">
              <a:off x="6096000" y="251927"/>
              <a:ext cx="5816082" cy="3177073"/>
            </a:xfrm>
            <a:prstGeom prst="round2DiagRect">
              <a:avLst>
                <a:gd name="adj1" fmla="val 231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9EF3C32-CD68-CF21-3121-4C6AF6C30F9D}"/>
                </a:ext>
              </a:extLst>
            </p:cNvPr>
            <p:cNvSpPr/>
            <p:nvPr/>
          </p:nvSpPr>
          <p:spPr>
            <a:xfrm>
              <a:off x="6096000" y="3429000"/>
              <a:ext cx="5816082" cy="3177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대각선 방향 모서리 10">
              <a:extLst>
                <a:ext uri="{FF2B5EF4-FFF2-40B4-BE49-F238E27FC236}">
                  <a16:creationId xmlns:a16="http://schemas.microsoft.com/office/drawing/2014/main" xmlns="" id="{EA23396C-6B26-FBB7-95A2-6603DBEFF060}"/>
                </a:ext>
              </a:extLst>
            </p:cNvPr>
            <p:cNvSpPr/>
            <p:nvPr/>
          </p:nvSpPr>
          <p:spPr>
            <a:xfrm flipH="1">
              <a:off x="279918" y="3428999"/>
              <a:ext cx="5816082" cy="3177073"/>
            </a:xfrm>
            <a:prstGeom prst="round2DiagRect">
              <a:avLst>
                <a:gd name="adj1" fmla="val 231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3954FF75-853D-E6BD-A46C-8AB73262E0E9}"/>
                </a:ext>
              </a:extLst>
            </p:cNvPr>
            <p:cNvSpPr/>
            <p:nvPr/>
          </p:nvSpPr>
          <p:spPr>
            <a:xfrm>
              <a:off x="4889241" y="2519265"/>
              <a:ext cx="2313992" cy="2052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03EBAD-B1DC-3C9B-0B41-30DB5A36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D6E243-D7BB-6A24-0E65-531CF476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A065929-20DC-5813-4BFE-D4A5BD44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B89289-2E37-4392-4460-7F1EB359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BC9892E-E553-D7D1-1A7A-4BD8C7C2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4CFEE6-4C67-38C4-6F20-A9DC94A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0B96BA-D7C7-E23B-F277-2810580A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AC7BBB-978A-0613-8351-F1FAD293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25DC02-B1B8-AA51-C80D-65B6D29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21A317-7B59-BBCF-56A0-62B457AA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E70FDF1-F509-C68B-5BFB-045FA24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FF3D68-AC2E-E211-19E1-C2497F9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0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9A65A4-F4F6-C8D7-5CD0-5785412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AFC115B-46DA-FAAF-9410-75CCD05B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F50B8C-A635-3F89-2F82-CB6766BA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0851B2-F2C7-0EB5-4851-56572E3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BF678E-87F7-2D49-F3EB-8071BCF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8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F7E4AE-EFE2-D512-B31F-F4FEAF858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1D3AF53-2D80-63EF-405A-2D7C3676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467FBF-FFF4-DDCE-4FA4-E8DE418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6D7-26AE-2F7E-7AB3-80898FFA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BCB4D3-AD54-0CAB-B3E3-C1111DE2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DB2D7F-38D1-A1B7-1DB2-0A8AAA9FEB4D}"/>
              </a:ext>
            </a:extLst>
          </p:cNvPr>
          <p:cNvSpPr/>
          <p:nvPr userDrawn="1"/>
        </p:nvSpPr>
        <p:spPr>
          <a:xfrm>
            <a:off x="1200728" y="1"/>
            <a:ext cx="10991272" cy="613930"/>
          </a:xfrm>
          <a:prstGeom prst="rect">
            <a:avLst/>
          </a:prstGeom>
          <a:solidFill>
            <a:srgbClr val="DC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72856D3-BC94-C5AD-2144-670AA69064A5}"/>
              </a:ext>
            </a:extLst>
          </p:cNvPr>
          <p:cNvSpPr/>
          <p:nvPr userDrawn="1"/>
        </p:nvSpPr>
        <p:spPr>
          <a:xfrm>
            <a:off x="0" y="-3857"/>
            <a:ext cx="1136073" cy="613930"/>
          </a:xfrm>
          <a:prstGeom prst="rect">
            <a:avLst/>
          </a:prstGeom>
          <a:solidFill>
            <a:srgbClr val="48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FAA998-AFC4-F02E-C551-AC74AAD491D6}"/>
              </a:ext>
            </a:extLst>
          </p:cNvPr>
          <p:cNvSpPr txBox="1"/>
          <p:nvPr userDrawn="1"/>
        </p:nvSpPr>
        <p:spPr>
          <a:xfrm>
            <a:off x="133171" y="-27708"/>
            <a:ext cx="869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SECTION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55D49B-FCC5-D39C-6DF6-BEDCDE5A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3B34364-C965-6F58-5397-7677CFBFA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5FF9EF-A3BB-2D57-D5C3-BC8E9C12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85DF81-4DD4-9129-626A-DE80693C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6F6A1B-FEDD-ECBA-BA91-20AD3B6C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43979D-B2ED-D689-CA6C-A4015225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00AAF4-C51F-4C70-332A-B11C5221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08E44-FB10-196F-57BB-C06E7A73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581B40-0E9A-015B-1EF9-6A9169D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0486A5-6A72-642A-FEC6-2B8E841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FB2412-50A4-1E6E-0A36-B519C81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B2C70F-E4D2-74A1-58DE-65D49792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6C300C-2D1E-8E82-4126-935E817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C8D5F3-0F05-0E4F-1D39-02A65B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D227A7-904B-FF22-8D9F-BDFDC90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0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4A50B-02B0-B072-D5EE-75EA93A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92C17E-F823-8040-C818-8411DC27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E7948F1-4393-CAE0-41D0-CF2BF182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572AD-A009-D3EF-B8DB-88578D43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7D0103-743E-92EA-14B0-BFA9E8AD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D7BB8D-5F70-8F22-9CDA-F7C2A7D9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F08259-064C-8431-8D14-ED87C66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B5B692-E486-A227-D3BD-9859AE0B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148DDE-E640-6D92-C775-DCA6264A7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7007633-065A-DADC-DAA3-A3433649B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1BA93-3245-3038-F7D2-ED55FC46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CB6E67E-53B2-3E84-551B-A1892DC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5532885-2799-BF16-B655-25E4E89E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D35E8AE-2EC2-B05D-D887-F3E7AFE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1BC703-4C8B-3AA0-537E-0504EB37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50B1F1-17A2-27BE-8B6B-2CED765C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D95E08-5B13-4982-E5E2-F8C1AF52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D2349FD-1DBF-47CB-C813-5557AC93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25161C9-17A0-A387-427E-2F9BC29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D8C8EAD-5080-42F9-3F48-C69BE3CF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85E7ECF-9747-0498-C548-6AFBE59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015DD09-51D7-E920-9B4D-CB134C0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B5EBEA-44FB-53FD-B3FF-736DD74A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65BD0-404B-5834-BD6C-CF31F33B4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A66B4A-63F6-086A-B65F-52054EC2B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1286F1-C2B8-7E26-E586-9E9F708B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zoch\movie\K-20221231-469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" y="4526"/>
            <a:ext cx="12185374" cy="68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zoch\movie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43" y="3389963"/>
            <a:ext cx="2718835" cy="30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D681E6-3757-17C1-C478-B9A041CFE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89" y="3338393"/>
            <a:ext cx="6703421" cy="3458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7BEEF4-3F89-AFF5-FF65-20BD481EF609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2CE989-E5E3-5750-5319-029E526DE072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0BADAC4-8D66-C284-3FF5-90CFB3B728EB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헤더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168568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전송을 위해 추가되는 </a:t>
            </a:r>
            <a:r>
              <a:rPr lang="ko-KR" altLang="en-US" dirty="0" smtClean="0"/>
              <a:t>자료구조가 </a:t>
            </a:r>
            <a:r>
              <a:rPr lang="ko-KR" altLang="en-US" b="1" dirty="0"/>
              <a:t>헤더</a:t>
            </a:r>
            <a:r>
              <a:rPr lang="en-US" altLang="ko-KR" baseline="30000" dirty="0"/>
              <a:t>header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헤더는 전송할 </a:t>
            </a:r>
            <a:r>
              <a:rPr lang="ko-KR" altLang="en-US" dirty="0"/>
              <a:t>물건을 박스에 담고 박스 전면에 여러 가지 내용을 </a:t>
            </a:r>
            <a:r>
              <a:rPr lang="ko-KR" altLang="en-US" dirty="0" smtClean="0"/>
              <a:t>기입하는 역할을 하는 것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계층으로 내려 </a:t>
            </a:r>
            <a:r>
              <a:rPr lang="ko-KR" altLang="en-US" dirty="0" err="1" smtClean="0"/>
              <a:t>갈때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계층마다 자신의 고유 헤더를 붙임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상위 계층으로 올라 갈 때 자신이 사용한 헤더를 떼고 올려 보냄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헤더와 데이터를 하나의 데이터로 처리하는 것이 </a:t>
            </a:r>
            <a:r>
              <a:rPr lang="ko-KR" altLang="en-US" b="1" dirty="0"/>
              <a:t>캡슐화</a:t>
            </a:r>
            <a:r>
              <a:rPr lang="en-US" altLang="ko-KR" baseline="30000" dirty="0" smtClean="0"/>
              <a:t>encapsulation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31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C4348D-70B2-ED9F-6CA9-C30D0EA79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36" y="2515635"/>
            <a:ext cx="6928127" cy="3141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C01208-D957-6EF7-436D-77CB528D18B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8920CC-E1EB-9CD2-C638-CE17F91EB10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C8C2D5-889D-1226-E022-75FC5BA36DE1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모듈화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34472"/>
            <a:ext cx="10404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네트워크와 같이 하나의 </a:t>
            </a:r>
            <a:r>
              <a:rPr lang="ko-KR" altLang="en-US" dirty="0"/>
              <a:t>덩어리를 </a:t>
            </a:r>
            <a:r>
              <a:rPr lang="ko-KR" altLang="en-US" dirty="0" err="1"/>
              <a:t>여러개의</a:t>
            </a:r>
            <a:r>
              <a:rPr lang="ko-KR" altLang="en-US" dirty="0"/>
              <a:t> 모듈형태로 나누는 것을 </a:t>
            </a:r>
            <a:r>
              <a:rPr lang="ko-KR" altLang="en-US" b="1" dirty="0"/>
              <a:t>모듈화</a:t>
            </a:r>
            <a:r>
              <a:rPr lang="en-US" altLang="ko-KR" baseline="30000" dirty="0" smtClean="0"/>
              <a:t>modulation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모듈화의 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으로 나눈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수정이 필요한 모듈만 </a:t>
            </a:r>
            <a:r>
              <a:rPr lang="ko-KR" altLang="en-US" dirty="0" smtClean="0"/>
              <a:t>수정가능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48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38E17A-58D7-3AF3-27F5-99503D3E9A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37" y="1297399"/>
            <a:ext cx="7692394" cy="2133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35BCF4-E335-12E3-697E-EEBB61815343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89B2FC-BAB9-0089-602E-E8EFDECA351E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4D68B6FB-5197-3939-DF59-CE058E7AF7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37" y="4366341"/>
            <a:ext cx="7700632" cy="21656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8669" y="666157"/>
            <a:ext cx="104043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계층별 데이터 단위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61068" y="3829669"/>
            <a:ext cx="104043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계층별 주소 체계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7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0401BE-68D4-C1EC-02E1-9C445053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4" y="2514189"/>
            <a:ext cx="6576212" cy="3079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E7620A-1A74-6A3B-98BA-402D8D544EF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8267DC-43FE-CCAF-2A63-A60F1844D88E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6AE1ACF-1542-6A72-BA89-9EA8BD6D14EF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6. </a:t>
            </a:r>
            <a:r>
              <a:rPr lang="ko-KR" altLang="en-US" sz="1400" b="1" dirty="0">
                <a:solidFill>
                  <a:schemeClr val="tx1"/>
                </a:solidFill>
              </a:rPr>
              <a:t>인터넷에서 계층의 역할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34472"/>
            <a:ext cx="1040438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네트워크를 연결하는 장치</a:t>
            </a:r>
            <a:r>
              <a:rPr lang="en-US" altLang="ko-KR" dirty="0"/>
              <a:t>(</a:t>
            </a:r>
            <a:r>
              <a:rPr lang="ko-KR" altLang="en-US" dirty="0" err="1"/>
              <a:t>노드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b="1" dirty="0" err="1"/>
              <a:t>라우터</a:t>
            </a:r>
            <a:r>
              <a:rPr lang="en-US" altLang="ko-KR" baseline="30000" dirty="0" smtClean="0"/>
              <a:t>router </a:t>
            </a:r>
            <a:r>
              <a:rPr lang="en-US" altLang="ko-KR" dirty="0"/>
              <a:t>:</a:t>
            </a:r>
            <a:r>
              <a:rPr lang="ko-KR" altLang="en-US" dirty="0" smtClean="0"/>
              <a:t>한쪽 </a:t>
            </a:r>
            <a:r>
              <a:rPr lang="en-US" altLang="ko-KR" dirty="0"/>
              <a:t>LAN</a:t>
            </a:r>
            <a:r>
              <a:rPr lang="ko-KR" altLang="en-US" dirty="0"/>
              <a:t>에서 다른 쪽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으로 </a:t>
            </a:r>
            <a:r>
              <a:rPr lang="ko-KR" altLang="en-US" dirty="0"/>
              <a:t>데이터를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인터넷의 중간 </a:t>
            </a:r>
            <a:r>
              <a:rPr lang="ko-KR" altLang="en-US" b="1" dirty="0" err="1"/>
              <a:t>노드</a:t>
            </a:r>
            <a:r>
              <a:rPr lang="en-US" altLang="ko-KR" b="1" dirty="0"/>
              <a:t>(</a:t>
            </a:r>
            <a:r>
              <a:rPr lang="ko-KR" altLang="en-US" b="1" dirty="0" err="1"/>
              <a:t>라우터</a:t>
            </a:r>
            <a:r>
              <a:rPr lang="en-US" altLang="ko-KR" b="1" dirty="0"/>
              <a:t>)</a:t>
            </a:r>
            <a:r>
              <a:rPr lang="ko-KR" altLang="en-US" b="1" dirty="0"/>
              <a:t>들은 </a:t>
            </a:r>
            <a:r>
              <a:rPr lang="en-US" altLang="ko-KR" b="1" dirty="0"/>
              <a:t>3</a:t>
            </a:r>
            <a:r>
              <a:rPr lang="ko-KR" altLang="en-US" b="1" dirty="0"/>
              <a:t>번째 계층인 네트워크 계층까지만 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3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7D0422-C37A-FE7D-6A93-4D50F38DD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0" y="1897628"/>
            <a:ext cx="8636628" cy="2031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9CA60E-75AE-EA10-3463-89CD60403257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713922-87BB-B2C2-68BC-1BB43E67F6C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9266E9-EAF7-9320-144D-D75466C1AEB4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7. </a:t>
            </a:r>
            <a:r>
              <a:rPr lang="ko-KR" altLang="en-US" sz="1400" b="1" dirty="0">
                <a:solidFill>
                  <a:schemeClr val="tx1"/>
                </a:solidFill>
              </a:rPr>
              <a:t>계층별 장비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18103"/>
            <a:ext cx="1040438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계층별 사용장</a:t>
            </a:r>
            <a:r>
              <a:rPr lang="ko-KR" altLang="en-US" dirty="0"/>
              <a:t>비</a:t>
            </a:r>
          </a:p>
        </p:txBody>
      </p:sp>
    </p:spTree>
    <p:extLst>
      <p:ext uri="{BB962C8B-B14F-4D97-AF65-F5344CB8AC3E}">
        <p14:creationId xmlns:p14="http://schemas.microsoft.com/office/powerpoint/2010/main" val="343532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8ADBC37-17EF-88C2-A233-825BFF4736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16" y="2692085"/>
            <a:ext cx="5585556" cy="4042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18F51-1CD3-2FEB-6485-232C1CBFD90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967E66-AF25-3B03-AE5F-7F736799BDA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C25F3A-4DB8-A288-BC05-131C456DBCAB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8. OSI 7</a:t>
            </a:r>
            <a:r>
              <a:rPr lang="ko-KR" altLang="en-US" sz="1400" b="1" dirty="0">
                <a:solidFill>
                  <a:schemeClr val="tx1"/>
                </a:solidFill>
              </a:rPr>
              <a:t>계층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34472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ISO</a:t>
            </a:r>
            <a:r>
              <a:rPr lang="ko-KR" altLang="en-US" dirty="0"/>
              <a:t>에서 네트워크 모델로 개발한 것이 </a:t>
            </a:r>
            <a:r>
              <a:rPr lang="en-US" altLang="ko-KR" dirty="0" smtClean="0"/>
              <a:t>OSI </a:t>
            </a:r>
            <a:r>
              <a:rPr lang="en-US" altLang="ko-KR" dirty="0"/>
              <a:t>7</a:t>
            </a:r>
            <a:r>
              <a:rPr lang="ko-KR" altLang="en-US" dirty="0"/>
              <a:t>계층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계층 모델에서 응용 </a:t>
            </a:r>
            <a:r>
              <a:rPr lang="ko-KR" altLang="en-US" dirty="0"/>
              <a:t>계층을 </a:t>
            </a:r>
            <a:r>
              <a:rPr lang="en-US" altLang="ko-KR" dirty="0"/>
              <a:t>3</a:t>
            </a:r>
            <a:r>
              <a:rPr lang="ko-KR" altLang="en-US" dirty="0"/>
              <a:t>개의 계층으로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많이 </a:t>
            </a:r>
            <a:r>
              <a:rPr lang="ko-KR" altLang="en-US" dirty="0"/>
              <a:t>사용되는 계층모델은 </a:t>
            </a:r>
            <a:r>
              <a:rPr lang="en-US" altLang="ko-KR" dirty="0"/>
              <a:t>TCP/IP </a:t>
            </a:r>
            <a:r>
              <a:rPr lang="ko-KR" altLang="en-US" dirty="0" smtClean="0"/>
              <a:t>모델</a:t>
            </a:r>
            <a:r>
              <a:rPr lang="en-US" altLang="ko-KR" dirty="0"/>
              <a:t> </a:t>
            </a:r>
            <a:r>
              <a:rPr lang="en-US" altLang="ko-KR" dirty="0" smtClean="0"/>
              <a:t>: LAN </a:t>
            </a:r>
            <a:r>
              <a:rPr lang="ko-KR" altLang="en-US" dirty="0" smtClean="0"/>
              <a:t>계층을 하나의 덩어리로 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2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60B892F-B9C6-4E1F-2849-1AB768BF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58" y="662473"/>
            <a:ext cx="2918319" cy="51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634C3902-4168-108D-A6FB-4B41027FB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52" y="1380495"/>
            <a:ext cx="6955997" cy="2590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4A3477-718E-FE28-BEA0-9DC33D48DCFF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DBFA4F-DBCB-68E3-2A60-B31AA9C697D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네트워크 용어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6726C04-8621-5E6D-F391-3429F5E9D6AD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네트워크 관련 용어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B81D2B9-5342-A511-865E-592F92F24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49" y="4251126"/>
            <a:ext cx="4796802" cy="17379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9380" y="6289582"/>
            <a:ext cx="832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/>
              <a:t>네트워트의</a:t>
            </a:r>
            <a:r>
              <a:rPr lang="ko-KR" altLang="en-US" dirty="0"/>
              <a:t> 전송속도는 </a:t>
            </a:r>
            <a:r>
              <a:rPr lang="en-US" altLang="ko-KR" b="1" dirty="0"/>
              <a:t>bps</a:t>
            </a:r>
            <a:r>
              <a:rPr lang="ko-KR" altLang="en-US" dirty="0"/>
              <a:t>로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 </a:t>
            </a:r>
            <a:r>
              <a:rPr lang="en-US" altLang="ko-KR" dirty="0"/>
              <a:t>bps</a:t>
            </a:r>
            <a:r>
              <a:rPr lang="ko-KR" altLang="en-US" dirty="0"/>
              <a:t>는 ‘</a:t>
            </a:r>
            <a:r>
              <a:rPr lang="en-US" altLang="ko-KR" dirty="0"/>
              <a:t>bit per second’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9BB1116-6B90-05F0-AC3D-24412B7BB9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90" y="2176684"/>
            <a:ext cx="8156419" cy="1909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DF6D53-E5D1-32DF-C9EA-F2BCAA83730E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F9F162-D9DF-C331-FA69-D6385C1901D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네트워크 용어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2AE0A1-6CC9-AD55-A7F7-57163231497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네트워크 분류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14615" y="1491219"/>
            <a:ext cx="1019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통신이 이루어지는 방향에 따라</a:t>
            </a:r>
            <a:r>
              <a:rPr lang="ko-KR" altLang="en-US" b="1" dirty="0"/>
              <a:t> </a:t>
            </a:r>
            <a:r>
              <a:rPr lang="ko-KR" altLang="en-US" b="1" dirty="0" err="1"/>
              <a:t>단방향</a:t>
            </a:r>
            <a:r>
              <a:rPr lang="ko-KR" altLang="en-US" b="1" dirty="0"/>
              <a:t> 통신</a:t>
            </a:r>
            <a:r>
              <a:rPr lang="en-US" altLang="ko-KR" b="1" dirty="0"/>
              <a:t>, </a:t>
            </a:r>
            <a:r>
              <a:rPr lang="ko-KR" altLang="en-US" b="1" dirty="0" err="1"/>
              <a:t>반양방향</a:t>
            </a:r>
            <a:r>
              <a:rPr lang="ko-KR" altLang="en-US" b="1" dirty="0"/>
              <a:t> 통신</a:t>
            </a:r>
            <a:r>
              <a:rPr lang="en-US" altLang="ko-KR" b="1" dirty="0"/>
              <a:t>, </a:t>
            </a:r>
            <a:r>
              <a:rPr lang="ko-KR" altLang="en-US" b="1" dirty="0"/>
              <a:t>양방향 통신</a:t>
            </a:r>
            <a:r>
              <a:rPr lang="ko-KR" altLang="en-US" dirty="0"/>
              <a:t>으로 </a:t>
            </a:r>
            <a:r>
              <a:rPr lang="ko-KR" altLang="en-US" dirty="0" smtClean="0"/>
              <a:t>나눔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CF20E3E-47DE-E716-604E-1BBC9F6BB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74" y="1582734"/>
            <a:ext cx="7719842" cy="274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EA12E5-1E5B-A9BB-9942-B9D40518A27D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110284-C9F2-96CF-2176-A46BF5BB5FDB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네트워크 용어 이해하기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4614" y="939284"/>
            <a:ext cx="1019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통신대상에 </a:t>
            </a:r>
            <a:r>
              <a:rPr lang="ko-KR" altLang="en-US" dirty="0" smtClean="0"/>
              <a:t>따른 네트워크 </a:t>
            </a:r>
            <a:r>
              <a:rPr lang="ko-KR" altLang="en-US" dirty="0"/>
              <a:t>분류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240AF079-16E8-4C21-34E1-3AAD9A70D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19" y="4750349"/>
            <a:ext cx="8653527" cy="20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F2CBE19C-7756-AD79-E09D-B68C1348B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37" y="2529922"/>
            <a:ext cx="4911296" cy="218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2E35E6-560E-525A-DC49-5D7D83497390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3C517A-85BA-313C-EA2D-8B33E51D538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9ACF72-A843-E878-D25F-AE8BAC08D0A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계층 모델의 이해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4614" y="1308616"/>
            <a:ext cx="1019844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네트워크는 좁은 지역을 연결하는 </a:t>
            </a:r>
            <a:r>
              <a:rPr lang="en-US" altLang="ko-KR" dirty="0"/>
              <a:t>LAN</a:t>
            </a:r>
            <a:r>
              <a:rPr lang="ko-KR" altLang="en-US" dirty="0"/>
              <a:t>과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LAN</a:t>
            </a:r>
            <a:r>
              <a:rPr lang="ko-KR" altLang="en-US" dirty="0"/>
              <a:t>을 연결하여 하나의 네트워크를 구성한 인터넷의 </a:t>
            </a:r>
            <a:r>
              <a:rPr lang="en-US" altLang="ko-KR" dirty="0"/>
              <a:t>2</a:t>
            </a:r>
            <a:r>
              <a:rPr lang="ko-KR" altLang="en-US" dirty="0"/>
              <a:t>개의 계층</a:t>
            </a:r>
            <a:r>
              <a:rPr lang="en-US" altLang="ko-KR" baseline="30000" dirty="0" smtClean="0"/>
              <a:t>Layer</a:t>
            </a:r>
            <a:r>
              <a:rPr lang="ko-KR" altLang="en-US" dirty="0"/>
              <a:t>으로 구성됨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2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5C85F5E2-4BBB-B4D5-338F-6A1AE9DCAA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37" y="3486926"/>
            <a:ext cx="7752618" cy="26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8089AF-B94E-9196-0878-85168F1C324F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1A2140-17E1-4792-F51C-1D926C147FBB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70" y="1094428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LAN</a:t>
            </a:r>
            <a:r>
              <a:rPr lang="ko-KR" altLang="en-US" dirty="0" smtClean="0"/>
              <a:t>은 </a:t>
            </a:r>
            <a:r>
              <a:rPr lang="ko-KR" altLang="en-US" dirty="0" err="1"/>
              <a:t>노드를</a:t>
            </a:r>
            <a:r>
              <a:rPr lang="ko-KR" altLang="en-US" dirty="0"/>
              <a:t> 물리적으로 연결하는 계층과 흐름제어와 에러를 처리하는 프로토콜의 </a:t>
            </a:r>
            <a:r>
              <a:rPr lang="en-US" altLang="ko-KR" dirty="0"/>
              <a:t>2</a:t>
            </a:r>
            <a:r>
              <a:rPr lang="ko-KR" altLang="en-US" dirty="0" smtClean="0"/>
              <a:t>개 부분으로 구성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인터넷도 </a:t>
            </a:r>
            <a:r>
              <a:rPr lang="ko-KR" altLang="en-US" dirty="0"/>
              <a:t>네트워크와 네트워크를 연결하여 데이터를 전송하는 부분과 흐름을 제어하고 에러를 처리하는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부분으로 구성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</a:t>
            </a:r>
            <a:r>
              <a:rPr lang="ko-KR" altLang="en-US" dirty="0"/>
              <a:t>브라우저나 채팅 프로그램과 </a:t>
            </a:r>
            <a:r>
              <a:rPr lang="ko-KR" altLang="en-US" dirty="0" smtClean="0"/>
              <a:t>같은 응용 프로그램이 있는 계층까지 </a:t>
            </a:r>
            <a:r>
              <a:rPr lang="ko-KR" altLang="en-US" dirty="0"/>
              <a:t>고려하면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계층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0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E84A76B1-035B-8E39-AA20-C4313DAD6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25" y="2702011"/>
            <a:ext cx="6034349" cy="3476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F14117-20DF-6428-4D09-E41D9296E219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0420DE-15CA-FA2C-3EC4-3B1B92AB2B6A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78BAF29-2B81-2952-F8C8-128A98F51BB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각 계층의 역할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34472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계층 구조는 아래에서 부터 </a:t>
            </a:r>
            <a:r>
              <a:rPr lang="en-US" altLang="ko-KR" dirty="0" smtClean="0"/>
              <a:t>1</a:t>
            </a:r>
            <a:r>
              <a:rPr lang="ko-KR" altLang="en-US" dirty="0"/>
              <a:t>번은 </a:t>
            </a:r>
            <a:r>
              <a:rPr lang="en-US" altLang="ko-KR" b="1" dirty="0"/>
              <a:t>Physical layer</a:t>
            </a:r>
            <a:r>
              <a:rPr lang="en-US" altLang="ko-KR" dirty="0"/>
              <a:t>(</a:t>
            </a:r>
            <a:r>
              <a:rPr lang="ko-KR" altLang="en-US" dirty="0"/>
              <a:t>물리 계층</a:t>
            </a:r>
            <a:r>
              <a:rPr lang="en-US" altLang="ko-KR" dirty="0"/>
              <a:t>), 2</a:t>
            </a:r>
            <a:r>
              <a:rPr lang="ko-KR" altLang="en-US" dirty="0"/>
              <a:t>번은 </a:t>
            </a:r>
            <a:r>
              <a:rPr lang="en-US" altLang="ko-KR" b="1" dirty="0"/>
              <a:t>Data link layer</a:t>
            </a:r>
            <a:r>
              <a:rPr lang="en-US" altLang="ko-KR" dirty="0"/>
              <a:t>(</a:t>
            </a:r>
            <a:r>
              <a:rPr lang="ko-KR" altLang="en-US" dirty="0"/>
              <a:t>데이터 링크 계층</a:t>
            </a:r>
            <a:r>
              <a:rPr lang="en-US" altLang="ko-KR" dirty="0"/>
              <a:t>), 3</a:t>
            </a:r>
            <a:r>
              <a:rPr lang="ko-KR" altLang="en-US" dirty="0"/>
              <a:t>번은 </a:t>
            </a:r>
            <a:r>
              <a:rPr lang="en-US" altLang="ko-KR" b="1" dirty="0"/>
              <a:t>Network layer</a:t>
            </a:r>
            <a:r>
              <a:rPr lang="en-US" altLang="ko-KR" dirty="0"/>
              <a:t>(</a:t>
            </a:r>
            <a:r>
              <a:rPr lang="ko-KR" altLang="en-US" dirty="0"/>
              <a:t>네트워크 계층</a:t>
            </a:r>
            <a:r>
              <a:rPr lang="en-US" altLang="ko-KR" dirty="0"/>
              <a:t>), 4</a:t>
            </a:r>
            <a:r>
              <a:rPr lang="ko-KR" altLang="en-US" dirty="0"/>
              <a:t>번은 </a:t>
            </a:r>
            <a:r>
              <a:rPr lang="en-US" altLang="ko-KR" b="1" dirty="0"/>
              <a:t>Transport layer</a:t>
            </a:r>
            <a:r>
              <a:rPr lang="en-US" altLang="ko-KR" dirty="0"/>
              <a:t>(</a:t>
            </a:r>
            <a:r>
              <a:rPr lang="ko-KR" altLang="en-US" dirty="0"/>
              <a:t>전송 계층</a:t>
            </a:r>
            <a:r>
              <a:rPr lang="en-US" altLang="ko-KR" dirty="0"/>
              <a:t>), 5</a:t>
            </a:r>
            <a:r>
              <a:rPr lang="ko-KR" altLang="en-US" dirty="0"/>
              <a:t>번은 </a:t>
            </a:r>
            <a:r>
              <a:rPr lang="en-US" altLang="ko-KR" b="1" dirty="0"/>
              <a:t>Application layer</a:t>
            </a:r>
            <a:r>
              <a:rPr lang="en-US" altLang="ko-KR" dirty="0"/>
              <a:t>(</a:t>
            </a:r>
            <a:r>
              <a:rPr lang="ko-KR" altLang="en-US" dirty="0"/>
              <a:t>응용 계층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8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3F3B32AC-8EAA-22DA-8DB3-911027FD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20" y="2667863"/>
            <a:ext cx="6917240" cy="3345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AC59DD-8346-748E-C4CC-A8BB624BBF9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35F1E8-F010-3A5E-BFC4-4F77539030E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계층 모델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34472"/>
            <a:ext cx="10404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계층은 상위계층의 작업을 알지 </a:t>
            </a:r>
            <a:r>
              <a:rPr lang="ko-KR" altLang="en-US" dirty="0" smtClean="0"/>
              <a:t>못함</a:t>
            </a:r>
            <a:r>
              <a:rPr lang="en-US" altLang="ko-KR" dirty="0" smtClean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개념적으로 </a:t>
            </a:r>
            <a:r>
              <a:rPr lang="ko-KR" altLang="en-US" dirty="0"/>
              <a:t>보면 각 계층은 같은 계층끼리만 </a:t>
            </a:r>
            <a:r>
              <a:rPr lang="ko-KR" altLang="en-US" dirty="0" smtClean="0"/>
              <a:t>통신을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1EEF1"/>
        </a:solidFill>
        <a:ln>
          <a:noFill/>
        </a:ln>
      </a:spPr>
      <a:bodyPr rtlCol="0" anchor="ctr"/>
      <a:lstStyle>
        <a:defPPr algn="l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400" b="0" i="0" u="none" strike="noStrike" baseline="0" dirty="0" smtClean="0">
            <a:latin typeface="CreGoB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400</Words>
  <Application>Microsoft Office PowerPoint</Application>
  <PresentationFormat>사용자 지정</PresentationFormat>
  <Paragraphs>59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한석범</dc:creator>
  <cp:lastModifiedBy>zoch</cp:lastModifiedBy>
  <cp:revision>16</cp:revision>
  <dcterms:created xsi:type="dcterms:W3CDTF">2022-12-05T07:45:33Z</dcterms:created>
  <dcterms:modified xsi:type="dcterms:W3CDTF">2022-12-31T04:31:13Z</dcterms:modified>
</cp:coreProperties>
</file>