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33" y="-51"/>
      </p:cViewPr>
      <p:guideLst>
        <p:guide orient="horz" pos="1842"/>
        <p:guide orient="horz" pos="413"/>
        <p:guide orient="horz" pos="708"/>
        <p:guide orient="horz" pos="2975"/>
        <p:guide pos="3137"/>
        <p:guide pos="454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A1E11CB-B03F-7FAB-75EC-1617AD4E1C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C8B949B-97D5-1B66-51C6-E47AC5AB9815}"/>
              </a:ext>
            </a:extLst>
          </p:cNvPr>
          <p:cNvGrpSpPr/>
          <p:nvPr userDrawn="1"/>
        </p:nvGrpSpPr>
        <p:grpSpPr>
          <a:xfrm>
            <a:off x="279918" y="251927"/>
            <a:ext cx="11632164" cy="6354146"/>
            <a:chOff x="279918" y="251927"/>
            <a:chExt cx="11632164" cy="63541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4289E84-BBF7-F49C-B108-B1D3EF783ACA}"/>
                </a:ext>
              </a:extLst>
            </p:cNvPr>
            <p:cNvSpPr/>
            <p:nvPr/>
          </p:nvSpPr>
          <p:spPr>
            <a:xfrm>
              <a:off x="279918" y="251927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xmlns="" id="{C7895FA6-01A6-5245-D4E6-81A04295AAB0}"/>
                </a:ext>
              </a:extLst>
            </p:cNvPr>
            <p:cNvSpPr/>
            <p:nvPr/>
          </p:nvSpPr>
          <p:spPr>
            <a:xfrm flipH="1">
              <a:off x="6096000" y="251927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9EF3C32-CD68-CF21-3121-4C6AF6C30F9D}"/>
                </a:ext>
              </a:extLst>
            </p:cNvPr>
            <p:cNvSpPr/>
            <p:nvPr/>
          </p:nvSpPr>
          <p:spPr>
            <a:xfrm>
              <a:off x="6096000" y="3429000"/>
              <a:ext cx="5816082" cy="3177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대각선 방향 모서리 10">
              <a:extLst>
                <a:ext uri="{FF2B5EF4-FFF2-40B4-BE49-F238E27FC236}">
                  <a16:creationId xmlns:a16="http://schemas.microsoft.com/office/drawing/2014/main" xmlns="" id="{EA23396C-6B26-FBB7-95A2-6603DBEFF060}"/>
                </a:ext>
              </a:extLst>
            </p:cNvPr>
            <p:cNvSpPr/>
            <p:nvPr/>
          </p:nvSpPr>
          <p:spPr>
            <a:xfrm flipH="1">
              <a:off x="279918" y="3428999"/>
              <a:ext cx="5816082" cy="3177073"/>
            </a:xfrm>
            <a:prstGeom prst="round2DiagRect">
              <a:avLst>
                <a:gd name="adj1" fmla="val 231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3954FF75-853D-E6BD-A46C-8AB73262E0E9}"/>
                </a:ext>
              </a:extLst>
            </p:cNvPr>
            <p:cNvSpPr/>
            <p:nvPr/>
          </p:nvSpPr>
          <p:spPr>
            <a:xfrm>
              <a:off x="4889241" y="2519265"/>
              <a:ext cx="2313992" cy="2052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03EBAD-B1DC-3C9B-0B41-30DB5A3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D6E243-D7BB-6A24-0E65-531CF476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065929-20DC-5813-4BFE-D4A5BD44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B89289-2E37-4392-4460-7F1EB359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BC9892E-E553-D7D1-1A7A-4BD8C7C2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4CFEE6-4C67-38C4-6F20-A9DC94A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0B96BA-D7C7-E23B-F277-2810580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AC7BBB-978A-0613-8351-F1FAD293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25DC02-B1B8-AA51-C80D-65B6D29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21A317-7B59-BBCF-56A0-62B457AA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70FDF1-F509-C68B-5BFB-045FA2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3FF3D68-AC2E-E211-19E1-C2497F9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9A65A4-F4F6-C8D7-5CD0-57854128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AFC115B-46DA-FAAF-9410-75CCD05B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F50B8C-A635-3F89-2F82-CB6766BA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0851B2-F2C7-0EB5-4851-56572E39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BF678E-87F7-2D49-F3EB-8071BCF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5F7E4AE-EFE2-D512-B31F-F4FEAF858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D3AF53-2D80-63EF-405A-2D7C3676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467FBF-FFF4-DDCE-4FA4-E8DE418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6D7-26AE-2F7E-7AB3-80898FFA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BCB4D3-AD54-0CAB-B3E3-C1111DE2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DB2D7F-38D1-A1B7-1DB2-0A8AAA9FEB4D}"/>
              </a:ext>
            </a:extLst>
          </p:cNvPr>
          <p:cNvSpPr/>
          <p:nvPr userDrawn="1"/>
        </p:nvSpPr>
        <p:spPr>
          <a:xfrm>
            <a:off x="1200728" y="1"/>
            <a:ext cx="10991272" cy="613930"/>
          </a:xfrm>
          <a:prstGeom prst="rect">
            <a:avLst/>
          </a:prstGeom>
          <a:solidFill>
            <a:srgbClr val="DC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72856D3-BC94-C5AD-2144-670AA69064A5}"/>
              </a:ext>
            </a:extLst>
          </p:cNvPr>
          <p:cNvSpPr/>
          <p:nvPr userDrawn="1"/>
        </p:nvSpPr>
        <p:spPr>
          <a:xfrm>
            <a:off x="0" y="-3857"/>
            <a:ext cx="1136073" cy="613930"/>
          </a:xfrm>
          <a:prstGeom prst="rect">
            <a:avLst/>
          </a:prstGeom>
          <a:solidFill>
            <a:srgbClr val="48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FAA998-AFC4-F02E-C551-AC74AAD491D6}"/>
              </a:ext>
            </a:extLst>
          </p:cNvPr>
          <p:cNvSpPr txBox="1"/>
          <p:nvPr userDrawn="1"/>
        </p:nvSpPr>
        <p:spPr>
          <a:xfrm>
            <a:off x="133171" y="-27708"/>
            <a:ext cx="869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SECTION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5D49B-FCC5-D39C-6DF6-BEDCDE5A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3B34364-C965-6F58-5397-7677CFBFA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FF9EF-A3BB-2D57-D5C3-BC8E9C12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85DF81-4DD4-9129-626A-DE80693C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6F6A1B-FEDD-ECBA-BA91-20AD3B6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43979D-B2ED-D689-CA6C-A4015225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00AAF4-C51F-4C70-332A-B11C5221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08E44-FB10-196F-57BB-C06E7A73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581B40-0E9A-015B-1EF9-6A9169D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0486A5-6A72-642A-FEC6-2B8E841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FB2412-50A4-1E6E-0A36-B519C81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B2C70F-E4D2-74A1-58DE-65D49792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6C300C-2D1E-8E82-4126-935E817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C8D5F3-0F05-0E4F-1D39-02A65B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D227A7-904B-FF22-8D9F-BDFDC90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4A50B-02B0-B072-D5EE-75EA93A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92C17E-F823-8040-C818-8411DC27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7948F1-4393-CAE0-41D0-CF2BF182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D572AD-A009-D3EF-B8DB-88578D43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7D0103-743E-92EA-14B0-BFA9E8AD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D7BB8D-5F70-8F22-9CDA-F7C2A7D9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F08259-064C-8431-8D14-ED87C66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B5B692-E486-A227-D3BD-9859AE0B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148DDE-E640-6D92-C775-DCA6264A7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7007633-065A-DADC-DAA3-A3433649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E91BA93-3245-3038-F7D2-ED55FC46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CB6E67E-53B2-3E84-551B-A1892DC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5532885-2799-BF16-B655-25E4E89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35E8AE-2EC2-B05D-D887-F3E7AFE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1BC703-4C8B-3AA0-537E-0504EB37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50B1F1-17A2-27BE-8B6B-2CED765C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D95E08-5B13-4982-E5E2-F8C1AF52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D2349FD-1DBF-47CB-C813-5557AC93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25161C9-17A0-A387-427E-2F9BC29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D8C8EAD-5080-42F9-3F48-C69BE3CF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85E7ECF-9747-0498-C548-6AFBE59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454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15DD09-51D7-E920-9B4D-CB134C0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B5EBEA-44FB-53FD-B3FF-736DD74A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65BD0-404B-5834-BD6C-CF31F33B4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DA0B-EF78-44C7-903E-2F759B4189C9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A66B4A-63F6-086A-B65F-52054EC2B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1286F1-C2B8-7E26-E586-9E9F708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AA23-559B-480C-9536-960E70F0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Relationship Id="rId3" Type="http://schemas.openxmlformats.org/officeDocument/2006/relationships/image" Target="../media/image2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zoch\movie\K-20221231-469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" y="4526"/>
            <a:ext cx="12185374" cy="68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zoch\movie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43" y="3389963"/>
            <a:ext cx="2718835" cy="30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F4A0E83-53E9-7AEE-7B01-A5BC957F6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92" y="3574330"/>
            <a:ext cx="5465866" cy="2987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17093B-D641-6247-DBFE-7DD3F854804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5B5A91-2210-3989-9551-4BB00C48B13F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CBAC82-99BC-E379-6813-4D00F02D7CAE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신호의 특징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114333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소리신호는 두 개의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첫 </a:t>
            </a:r>
            <a:r>
              <a:rPr lang="ko-KR" altLang="en-US" dirty="0"/>
              <a:t>번째 속성은 낮은 소리</a:t>
            </a:r>
            <a:r>
              <a:rPr lang="en-US" altLang="ko-KR" dirty="0"/>
              <a:t>(</a:t>
            </a:r>
            <a:r>
              <a:rPr lang="ko-KR" altLang="en-US" dirty="0"/>
              <a:t>저음</a:t>
            </a:r>
            <a:r>
              <a:rPr lang="en-US" altLang="ko-KR" dirty="0"/>
              <a:t>)</a:t>
            </a:r>
            <a:r>
              <a:rPr lang="ko-KR" altLang="en-US" dirty="0"/>
              <a:t>와 높은 소리</a:t>
            </a:r>
            <a:r>
              <a:rPr lang="en-US" altLang="ko-KR" dirty="0"/>
              <a:t>(</a:t>
            </a:r>
            <a:r>
              <a:rPr lang="ko-KR" altLang="en-US" dirty="0"/>
              <a:t>고음</a:t>
            </a:r>
            <a:r>
              <a:rPr lang="en-US" altLang="ko-KR" dirty="0" smtClean="0"/>
              <a:t>).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</a:t>
            </a:r>
            <a:r>
              <a:rPr lang="ko-KR" altLang="en-US" dirty="0"/>
              <a:t>번째 속성은 큰 소리와 작은 </a:t>
            </a:r>
            <a:r>
              <a:rPr lang="ko-KR" altLang="en-US" dirty="0" smtClean="0"/>
              <a:t>소리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저음은 주기가 길고 느리게 </a:t>
            </a:r>
            <a:r>
              <a:rPr lang="ko-KR" altLang="en-US" dirty="0" smtClean="0"/>
              <a:t>움직임</a:t>
            </a:r>
            <a:r>
              <a:rPr lang="en-US" altLang="ko-KR" dirty="0" smtClean="0"/>
              <a:t>. </a:t>
            </a:r>
            <a:r>
              <a:rPr lang="ko-KR" altLang="en-US" dirty="0"/>
              <a:t>고음은 주기가 짧고 빠르게 </a:t>
            </a:r>
            <a:r>
              <a:rPr lang="ko-KR" altLang="en-US" dirty="0" smtClean="0"/>
              <a:t>움직임</a:t>
            </a:r>
            <a:r>
              <a:rPr lang="en-US" altLang="ko-KR" dirty="0" smtClean="0"/>
              <a:t> 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저음은 </a:t>
            </a:r>
            <a:r>
              <a:rPr lang="ko-KR" altLang="en-US" dirty="0"/>
              <a:t>‘울린다’ 혹은 ‘가라앉은 소리’라고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r>
              <a:rPr lang="ko-KR" altLang="en-US" dirty="0"/>
              <a:t>고음은 ‘소리가 날카롭다’ 혹은 </a:t>
            </a:r>
            <a:r>
              <a:rPr lang="ko-KR" altLang="en-US" dirty="0" smtClean="0"/>
              <a:t>‘</a:t>
            </a:r>
            <a:r>
              <a:rPr lang="ko-KR" altLang="en-US" dirty="0" err="1"/>
              <a:t>쨍거린다</a:t>
            </a:r>
            <a:r>
              <a:rPr lang="ko-KR" altLang="en-US" dirty="0"/>
              <a:t>’고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2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EC773F-629A-E004-12CF-3918DD305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82" y="2339545"/>
            <a:ext cx="8120425" cy="3196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6EA3F5-AF39-CF7B-D8AE-6FEA51334CE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9AE9F-9EED-7BC1-1EFA-6DE8D1960F61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14333"/>
            <a:ext cx="104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저음과 </a:t>
            </a:r>
            <a:r>
              <a:rPr lang="ko-KR" altLang="en-US" dirty="0"/>
              <a:t>고음은 상대적인 </a:t>
            </a:r>
            <a:r>
              <a:rPr lang="ko-KR" altLang="en-US" dirty="0" smtClean="0"/>
              <a:t>값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저음은 </a:t>
            </a:r>
            <a:r>
              <a:rPr lang="ko-KR" altLang="en-US" dirty="0"/>
              <a:t>주기가 길기 때문에 주파수가 낮다</a:t>
            </a:r>
            <a:r>
              <a:rPr lang="en-US" altLang="ko-KR" dirty="0"/>
              <a:t>. </a:t>
            </a:r>
            <a:r>
              <a:rPr lang="ko-KR" altLang="en-US" dirty="0"/>
              <a:t>고음은 주기가 짧기 때문에 주파수가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1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FCB8F96-4D2D-F8A6-0A17-45865C129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83" y="2553606"/>
            <a:ext cx="6971697" cy="2611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B3BF29-38EF-20BD-6A48-35121EFECCB7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2F12AD-7A2D-614D-FF6C-AE75484C43C0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14333"/>
            <a:ext cx="1040438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작은 소리와 큰 소리는 파형의 높이인 진폭</a:t>
            </a:r>
            <a:r>
              <a:rPr lang="en-US" altLang="ko-KR" baseline="30000" dirty="0"/>
              <a:t>amplitude</a:t>
            </a:r>
            <a:r>
              <a:rPr lang="ko-KR" altLang="en-US" dirty="0"/>
              <a:t>으로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큰 소리는 큰 진폭을 가진 신호이며</a:t>
            </a:r>
            <a:r>
              <a:rPr lang="en-US" altLang="ko-KR" dirty="0"/>
              <a:t>, </a:t>
            </a:r>
            <a:r>
              <a:rPr lang="ko-KR" altLang="en-US" dirty="0"/>
              <a:t>작은 소리는 작은 진폭을 가진 </a:t>
            </a:r>
            <a:r>
              <a:rPr lang="ko-KR" altLang="en-US" dirty="0" smtClean="0"/>
              <a:t>신호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10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72E90B-018B-C071-9F61-B1B13EB67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67" y="2531937"/>
            <a:ext cx="6378893" cy="1874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D16B6-E79A-4E6B-BE03-1E2F7EE8813B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B4576F-B1E3-08D8-414F-2C52ED5DEF73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1C7A996-1142-0F72-47A2-E7C2E7AFA1D8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5. </a:t>
            </a:r>
            <a:r>
              <a:rPr lang="ko-KR" altLang="en-US" sz="1400" b="1" dirty="0">
                <a:solidFill>
                  <a:schemeClr val="tx1"/>
                </a:solidFill>
              </a:rPr>
              <a:t>대역폭과 채널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328521"/>
            <a:ext cx="104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인간이 들을 수 있는 </a:t>
            </a:r>
            <a:r>
              <a:rPr lang="ko-KR" altLang="en-US" dirty="0" smtClean="0"/>
              <a:t>소리 </a:t>
            </a:r>
            <a:r>
              <a:rPr lang="ko-KR" altLang="en-US" dirty="0"/>
              <a:t>가청 주파수</a:t>
            </a:r>
            <a:r>
              <a:rPr lang="en-US" altLang="ko-KR" baseline="30000" dirty="0"/>
              <a:t>audio frequency; </a:t>
            </a:r>
            <a:r>
              <a:rPr lang="en-US" altLang="ko-KR" baseline="30000" dirty="0" smtClean="0"/>
              <a:t>AF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20Hz ~ 20,000Hz(20KHz</a:t>
            </a:r>
            <a:r>
              <a:rPr lang="en-US" altLang="ko-KR" dirty="0" smtClean="0"/>
              <a:t>).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가청 </a:t>
            </a:r>
            <a:r>
              <a:rPr lang="ko-KR" altLang="en-US" dirty="0"/>
              <a:t>주파수를 음파</a:t>
            </a:r>
            <a:r>
              <a:rPr lang="en-US" altLang="ko-KR" baseline="30000" dirty="0"/>
              <a:t>sound wave 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82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D16B6-E79A-4E6B-BE03-1E2F7EE8813B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B4576F-B1E3-08D8-414F-2C52ED5DEF73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163761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특정신호의 </a:t>
            </a:r>
            <a:r>
              <a:rPr lang="ko-KR" altLang="en-US" dirty="0"/>
              <a:t>범위를</a:t>
            </a:r>
            <a:r>
              <a:rPr lang="ko-KR" altLang="en-US" b="1" dirty="0"/>
              <a:t> 대역폭</a:t>
            </a:r>
            <a:r>
              <a:rPr lang="en-US" altLang="ko-KR" baseline="30000" dirty="0" smtClean="0"/>
              <a:t>bandwidth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음파</a:t>
            </a:r>
            <a:r>
              <a:rPr lang="en-US" altLang="ko-KR" baseline="30000" dirty="0"/>
              <a:t>sound </a:t>
            </a:r>
            <a:r>
              <a:rPr lang="en-US" altLang="ko-KR" baseline="30000" dirty="0" smtClean="0"/>
              <a:t>wave</a:t>
            </a:r>
            <a:r>
              <a:rPr lang="ko-KR" altLang="en-US" dirty="0" smtClean="0"/>
              <a:t>의 </a:t>
            </a:r>
            <a:r>
              <a:rPr lang="ko-KR" altLang="en-US" dirty="0"/>
              <a:t>대역폭은 약 </a:t>
            </a:r>
            <a:r>
              <a:rPr lang="en-US" altLang="ko-KR" dirty="0"/>
              <a:t>20KHz(20,000 - 20</a:t>
            </a:r>
            <a:r>
              <a:rPr lang="en-US" altLang="ko-KR" dirty="0" smtClean="0"/>
              <a:t>).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채널은 전체 대역폭 중 특정 범위의 </a:t>
            </a:r>
            <a:r>
              <a:rPr lang="ko-KR" altLang="en-US" dirty="0" smtClean="0"/>
              <a:t>대역폭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에서 특정 방송은 채널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대역폭이 </a:t>
            </a:r>
            <a:r>
              <a:rPr lang="ko-KR" altLang="en-US" dirty="0" smtClean="0"/>
              <a:t>전체 고속도로라고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채널을 </a:t>
            </a:r>
            <a:r>
              <a:rPr lang="ko-KR" altLang="en-US" dirty="0" smtClean="0"/>
              <a:t>차선에 해당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2A6A025D-6389-8A90-464B-A2418406A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6" y="2980281"/>
            <a:ext cx="7638495" cy="21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0C2832-CC3D-60CD-0596-BE3FE8415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97" y="2786573"/>
            <a:ext cx="6876805" cy="3095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453FF8-7F3C-188F-F321-564BE14E117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0B39C8-AEB7-1A8E-6496-D5724B93EF8F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4085649-9245-9C99-E7C1-36620D28099C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샘플링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63761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 </a:t>
            </a:r>
            <a:r>
              <a:rPr lang="ko-KR" altLang="en-US" dirty="0" smtClean="0"/>
              <a:t>신호를 </a:t>
            </a:r>
            <a:r>
              <a:rPr lang="ko-KR" altLang="en-US" dirty="0"/>
              <a:t>변환하기 위하여 오른쪽 그림과 같이 일정 간격으로 막대를 </a:t>
            </a:r>
            <a:r>
              <a:rPr lang="ko-KR" altLang="en-US" dirty="0" smtClean="0"/>
              <a:t>세움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일정</a:t>
            </a:r>
            <a:r>
              <a:rPr lang="en-US" altLang="ko-KR" b="1" dirty="0"/>
              <a:t> </a:t>
            </a:r>
            <a:r>
              <a:rPr lang="en-US" altLang="ko-KR" b="1" dirty="0" err="1"/>
              <a:t>간격으로</a:t>
            </a:r>
            <a:r>
              <a:rPr lang="en-US" altLang="ko-KR" b="1" dirty="0"/>
              <a:t> </a:t>
            </a:r>
            <a:r>
              <a:rPr lang="en-US" altLang="ko-KR" b="1" dirty="0" err="1"/>
              <a:t>신호높이에</a:t>
            </a:r>
            <a:r>
              <a:rPr lang="en-US" altLang="ko-KR" b="1" dirty="0"/>
              <a:t> </a:t>
            </a:r>
            <a:r>
              <a:rPr lang="en-US" altLang="ko-KR" b="1" dirty="0" err="1"/>
              <a:t>맞는</a:t>
            </a:r>
            <a:r>
              <a:rPr lang="en-US" altLang="ko-KR" b="1" dirty="0"/>
              <a:t> </a:t>
            </a:r>
            <a:r>
              <a:rPr lang="en-US" altLang="ko-KR" b="1" dirty="0" err="1"/>
              <a:t>막대기를</a:t>
            </a:r>
            <a:r>
              <a:rPr lang="en-US" altLang="ko-KR" b="1" dirty="0"/>
              <a:t> </a:t>
            </a:r>
            <a:r>
              <a:rPr lang="en-US" altLang="ko-KR" b="1" dirty="0" err="1"/>
              <a:t>세우는</a:t>
            </a:r>
            <a:r>
              <a:rPr lang="en-US" altLang="ko-KR" b="1" dirty="0"/>
              <a:t> </a:t>
            </a:r>
            <a:r>
              <a:rPr lang="en-US" altLang="ko-KR" b="1" dirty="0" err="1"/>
              <a:t>것을</a:t>
            </a:r>
            <a:r>
              <a:rPr lang="en-US" altLang="ko-KR" b="1" dirty="0"/>
              <a:t> </a:t>
            </a:r>
            <a:r>
              <a:rPr lang="en-US" altLang="ko-KR" b="1" dirty="0" err="1"/>
              <a:t>샘플링</a:t>
            </a:r>
            <a:r>
              <a:rPr lang="en-US" altLang="ko-KR" baseline="30000" dirty="0" err="1"/>
              <a:t>sampling</a:t>
            </a: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아날로그를 디지털로 변환하는 </a:t>
            </a:r>
            <a:r>
              <a:rPr lang="ko-KR" altLang="en-US" dirty="0" smtClean="0"/>
              <a:t>작업이 </a:t>
            </a:r>
            <a:r>
              <a:rPr lang="ko-KR" altLang="en-US" dirty="0"/>
              <a:t>샘플링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60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5F8653-1F84-19B4-CBED-186FD3762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26" y="3182218"/>
            <a:ext cx="6506163" cy="2985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7D6DC1-1C3E-A5DD-EFA6-268D1B837E5D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5782C0-F179-EECA-1ED1-858AF9FDC6B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63761"/>
            <a:ext cx="10404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눈금에 의해 </a:t>
            </a:r>
            <a:r>
              <a:rPr lang="ko-KR" altLang="en-US" b="1" dirty="0"/>
              <a:t>막대기의 높이를 값으로 변환하는 </a:t>
            </a:r>
            <a:r>
              <a:rPr lang="ko-KR" altLang="en-US" b="1" dirty="0" smtClean="0"/>
              <a:t>것이 </a:t>
            </a:r>
            <a:r>
              <a:rPr lang="ko-KR" altLang="en-US" b="1" dirty="0"/>
              <a:t>양자화</a:t>
            </a:r>
            <a:r>
              <a:rPr lang="en-US" altLang="ko-KR" baseline="30000" dirty="0" smtClean="0"/>
              <a:t>quantization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양자화로 변환된 숫자를 저장하면 디지털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디지털을 </a:t>
            </a:r>
            <a:r>
              <a:rPr lang="ko-KR" altLang="en-US" dirty="0"/>
              <a:t>아날로그로 변환 하는 것은 </a:t>
            </a:r>
            <a:r>
              <a:rPr lang="ko-KR" altLang="en-US" dirty="0" smtClean="0"/>
              <a:t>반대로 함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숫자에 해당하는 높이의 막대기를 세우고 막대기를 지나가는 신호를 만들면 아날로그 신호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91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192EDF-191E-4C44-28DA-BB557D09D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63" y="3619906"/>
            <a:ext cx="7577022" cy="2657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98123D-30DD-8613-6FFC-844869864791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39A45D1-E31F-3597-431D-57D74F9ADEB3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D092A5C-3A6E-1701-7D0D-99C4CA0B5470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샘플링 주기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163761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초 </a:t>
            </a:r>
            <a:r>
              <a:rPr lang="ko-KR" altLang="en-US" b="1" dirty="0"/>
              <a:t>동안에 얼마나 자주 샘플링을 하느냐를</a:t>
            </a:r>
            <a:r>
              <a:rPr lang="ko-KR" altLang="en-US" dirty="0"/>
              <a:t> </a:t>
            </a:r>
            <a:r>
              <a:rPr lang="ko-KR" altLang="en-US" b="1" dirty="0"/>
              <a:t>샘플링 주기</a:t>
            </a:r>
            <a:r>
              <a:rPr lang="en-US" altLang="ko-KR" baseline="30000" dirty="0"/>
              <a:t>sampling rate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막대가 두꺼우면</a:t>
            </a:r>
            <a:r>
              <a:rPr lang="en-US" altLang="ko-KR" dirty="0"/>
              <a:t>(</a:t>
            </a:r>
            <a:r>
              <a:rPr lang="ko-KR" altLang="en-US" dirty="0"/>
              <a:t>낮은 샘플링 주기</a:t>
            </a:r>
            <a:r>
              <a:rPr lang="en-US" altLang="ko-KR" dirty="0"/>
              <a:t>), </a:t>
            </a:r>
            <a:r>
              <a:rPr lang="ko-KR" altLang="en-US" dirty="0"/>
              <a:t>원래의 신호와는 다른 신호로 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막대를 매우 가늘게</a:t>
            </a:r>
            <a:r>
              <a:rPr lang="en-US" altLang="ko-KR" dirty="0"/>
              <a:t>(</a:t>
            </a:r>
            <a:r>
              <a:rPr lang="ko-KR" altLang="en-US" dirty="0"/>
              <a:t>높은 샘플링 주기</a:t>
            </a:r>
            <a:r>
              <a:rPr lang="en-US" altLang="ko-KR" dirty="0"/>
              <a:t>) </a:t>
            </a:r>
            <a:r>
              <a:rPr lang="ko-KR" altLang="en-US" dirty="0" smtClean="0"/>
              <a:t>세운 경우 원래의 </a:t>
            </a:r>
            <a:r>
              <a:rPr lang="ko-KR" altLang="en-US" dirty="0"/>
              <a:t>신호를 충실하게 재현 할 수 </a:t>
            </a:r>
            <a:r>
              <a:rPr lang="ko-KR" altLang="en-US" dirty="0" smtClean="0"/>
              <a:t>있으나 </a:t>
            </a:r>
            <a:r>
              <a:rPr lang="ko-KR" altLang="en-US" dirty="0"/>
              <a:t>데이터의 양이 </a:t>
            </a:r>
            <a:r>
              <a:rPr lang="ko-KR" altLang="en-US" dirty="0" smtClean="0"/>
              <a:t>많아짐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적당한 데이터의 크기를 가지면서도 원래의 신호를 복원할 수 있는 샘플링 </a:t>
            </a:r>
            <a:r>
              <a:rPr lang="ko-KR" altLang="en-US" dirty="0" smtClean="0"/>
              <a:t>주기가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9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67B2EC-5F4E-F776-BF3D-2A4E0BCB6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99" y="2698003"/>
            <a:ext cx="9056200" cy="104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D8A50E-A11B-CA1F-E38B-1EF061A77139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E9DD69-058C-CA24-2197-018E8B3EEAC0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63761"/>
            <a:ext cx="104043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나이퀴스트</a:t>
            </a:r>
            <a:r>
              <a:rPr lang="ko-KR" altLang="en-US" b="1" dirty="0"/>
              <a:t> 이론</a:t>
            </a:r>
            <a:r>
              <a:rPr lang="en-US" altLang="ko-KR" baseline="30000" dirty="0"/>
              <a:t>Nyquist Theorem</a:t>
            </a:r>
            <a:endParaRPr lang="ko-KR" altLang="en-US" dirty="0"/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변환하려는 </a:t>
            </a:r>
            <a:r>
              <a:rPr lang="ko-KR" altLang="en-US" dirty="0"/>
              <a:t>신호의 대역폭보다 </a:t>
            </a:r>
            <a:r>
              <a:rPr lang="en-US" altLang="ko-KR" dirty="0"/>
              <a:t>2</a:t>
            </a:r>
            <a:r>
              <a:rPr lang="ko-KR" altLang="en-US" dirty="0"/>
              <a:t>배 이상의 샘플링 주기를 사용하면 원래의 신호를 복원할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대역폭이 </a:t>
            </a:r>
            <a:r>
              <a:rPr lang="en-US" altLang="ko-KR" dirty="0"/>
              <a:t>1KHz</a:t>
            </a:r>
            <a:r>
              <a:rPr lang="ko-KR" altLang="en-US" dirty="0"/>
              <a:t>인 주파수를 디지털로 변환하고 싶다면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2KHz </a:t>
            </a:r>
            <a:r>
              <a:rPr lang="ko-KR" altLang="en-US" dirty="0"/>
              <a:t>보다 큰 샘플링 </a:t>
            </a:r>
            <a:r>
              <a:rPr lang="ko-KR" altLang="en-US" dirty="0" smtClean="0"/>
              <a:t>주기 사용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가정주파수의 </a:t>
            </a:r>
            <a:r>
              <a:rPr lang="ko-KR" altLang="en-US" dirty="0"/>
              <a:t>대역폭은 약 </a:t>
            </a:r>
            <a:r>
              <a:rPr lang="en-US" altLang="ko-KR" dirty="0" smtClean="0"/>
              <a:t>20KHz: </a:t>
            </a:r>
            <a:r>
              <a:rPr lang="ko-KR" altLang="en-US" dirty="0" smtClean="0"/>
              <a:t>인간이 </a:t>
            </a:r>
            <a:r>
              <a:rPr lang="ko-KR" altLang="en-US" dirty="0"/>
              <a:t>들을 수 있는 소리신호를 디지털로 변환하기 위해서는 </a:t>
            </a:r>
            <a:r>
              <a:rPr lang="en-US" altLang="ko-KR" dirty="0"/>
              <a:t>40KHz </a:t>
            </a:r>
            <a:r>
              <a:rPr lang="ko-KR" altLang="en-US" dirty="0"/>
              <a:t>이상을 샘플링 </a:t>
            </a:r>
            <a:r>
              <a:rPr lang="ko-KR" altLang="en-US" dirty="0" smtClean="0"/>
              <a:t>주기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79333A-86D7-8E34-D22A-E75ED2A99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21" y="3436914"/>
            <a:ext cx="8473405" cy="1003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815D41-BB13-B1FE-C0BD-B6D2A75FC573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C5FF67-ABB4-2E91-96C9-D88FC2718597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DC4299-1FB5-1EB8-B905-5F9A09F01445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최대 비트 전송률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163761"/>
            <a:ext cx="104043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비트 전송률</a:t>
            </a:r>
            <a:r>
              <a:rPr lang="en-US" altLang="ko-KR" baseline="30000" dirty="0"/>
              <a:t>bit rate</a:t>
            </a:r>
            <a:r>
              <a:rPr lang="ko-KR" altLang="en-US" dirty="0"/>
              <a:t>은 특정 채널에서 </a:t>
            </a:r>
            <a:r>
              <a:rPr lang="en-US" altLang="ko-KR" b="1" dirty="0"/>
              <a:t>1</a:t>
            </a:r>
            <a:r>
              <a:rPr lang="ko-KR" altLang="en-US" b="1" dirty="0"/>
              <a:t>초 동안 최대로 얼마만큼의 데이터</a:t>
            </a:r>
            <a:r>
              <a:rPr lang="en-US" altLang="ko-KR" b="1" dirty="0"/>
              <a:t>(</a:t>
            </a:r>
            <a:r>
              <a:rPr lang="ko-KR" altLang="en-US" b="1" dirty="0"/>
              <a:t>비트</a:t>
            </a:r>
            <a:r>
              <a:rPr lang="en-US" altLang="ko-KR" b="1" dirty="0"/>
              <a:t>)</a:t>
            </a:r>
            <a:r>
              <a:rPr lang="ko-KR" altLang="en-US" b="1" dirty="0"/>
              <a:t>를 전송할 수 있는지를 나타내는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통신 매체의 </a:t>
            </a:r>
            <a:r>
              <a:rPr lang="ko-KR" altLang="en-US" dirty="0" smtClean="0"/>
              <a:t>한계가 </a:t>
            </a:r>
            <a:r>
              <a:rPr lang="ko-KR" altLang="en-US" dirty="0"/>
              <a:t>최대 비트 전송률</a:t>
            </a:r>
            <a:r>
              <a:rPr lang="en-US" altLang="ko-KR" baseline="30000" dirty="0"/>
              <a:t>max bit </a:t>
            </a:r>
            <a:r>
              <a:rPr lang="en-US" altLang="ko-KR" baseline="30000" dirty="0" smtClean="0"/>
              <a:t>rate</a:t>
            </a: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나이퀴스트</a:t>
            </a:r>
            <a:r>
              <a:rPr lang="ko-KR" altLang="en-US" dirty="0"/>
              <a:t> </a:t>
            </a:r>
            <a:r>
              <a:rPr lang="ko-KR" altLang="en-US" dirty="0" smtClean="0"/>
              <a:t>이론에 의한 잡음이 </a:t>
            </a:r>
            <a:r>
              <a:rPr lang="ko-KR" altLang="en-US" dirty="0"/>
              <a:t>없는 채널에서의 최대 비트 </a:t>
            </a:r>
            <a:r>
              <a:rPr lang="ko-KR" altLang="en-US" dirty="0" smtClean="0"/>
              <a:t>전송률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최대 비트 전송률은 </a:t>
            </a:r>
            <a:r>
              <a:rPr lang="ko-KR" altLang="en-US" dirty="0" err="1"/>
              <a:t>나이퀴스트</a:t>
            </a:r>
            <a:r>
              <a:rPr lang="ko-KR" altLang="en-US" dirty="0"/>
              <a:t> 식에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L</a:t>
            </a:r>
            <a:r>
              <a:rPr lang="ko-KR" altLang="en-US" dirty="0"/>
              <a:t>가 곱해지는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L</a:t>
            </a:r>
            <a:r>
              <a:rPr lang="ko-KR" altLang="en-US" dirty="0"/>
              <a:t>은 구분되는 </a:t>
            </a:r>
            <a:r>
              <a:rPr lang="ko-KR" altLang="en-US" dirty="0" smtClean="0"/>
              <a:t>비트 수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디지털 전송에서는 신호 하나로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구분 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구분하는 경우 </a:t>
            </a:r>
            <a:r>
              <a:rPr lang="en-US" altLang="ko-KR" dirty="0"/>
              <a:t>L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D25DD0-267A-C8FA-DDDB-084E324B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645559"/>
            <a:ext cx="2325688" cy="51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7B4F7C-E568-37BC-C5C6-9A9309F8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14" y="2386399"/>
            <a:ext cx="7249572" cy="3012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C17480-C7EF-A3AB-F7CD-C0238F426B90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29AE99-144E-1E5F-419F-EB01964C185D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9DCA8B6-7380-417C-49F6-EEEF002FBD8B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</a:rPr>
              <a:t>실생활에서의 아날로그</a:t>
            </a:r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디지털 변환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8523" y="1303462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음악 </a:t>
            </a:r>
            <a:r>
              <a:rPr lang="en-US" altLang="ko-KR" dirty="0"/>
              <a:t>CD</a:t>
            </a:r>
            <a:r>
              <a:rPr lang="ko-KR" altLang="en-US" dirty="0"/>
              <a:t>나 </a:t>
            </a:r>
            <a:r>
              <a:rPr lang="en-US" altLang="ko-KR" dirty="0"/>
              <a:t>MP3 </a:t>
            </a:r>
            <a:r>
              <a:rPr lang="ko-KR" altLang="en-US" dirty="0"/>
              <a:t>파일은 대부분 </a:t>
            </a:r>
            <a:r>
              <a:rPr lang="en-US" altLang="ko-KR" dirty="0"/>
              <a:t>44.1KHz</a:t>
            </a:r>
            <a:r>
              <a:rPr lang="ko-KR" altLang="en-US" dirty="0"/>
              <a:t>로 </a:t>
            </a:r>
            <a:r>
              <a:rPr lang="ko-KR" altLang="en-US" dirty="0" smtClean="0"/>
              <a:t>샘플링</a:t>
            </a:r>
            <a:r>
              <a:rPr lang="en-US" altLang="ko-KR" dirty="0" smtClean="0"/>
              <a:t>, </a:t>
            </a:r>
            <a:r>
              <a:rPr lang="ko-KR" altLang="en-US" dirty="0"/>
              <a:t>양자화 값으로 </a:t>
            </a:r>
            <a:r>
              <a:rPr lang="en-US" altLang="ko-KR" dirty="0"/>
              <a:t>16</a:t>
            </a:r>
            <a:r>
              <a:rPr lang="ko-KR" altLang="en-US" dirty="0" smtClean="0"/>
              <a:t>비트 사용 </a:t>
            </a:r>
            <a:r>
              <a:rPr lang="en-US" altLang="ko-KR" dirty="0" smtClean="0"/>
              <a:t>-&gt; 44.1KHz/16bit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8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4E0E98B-6F09-A9CE-BEF3-862498CAF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32" y="3877468"/>
            <a:ext cx="9012768" cy="1024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BC8621-AA16-1AE2-02D7-535AEB9AEA0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175FDF-89EC-CF28-E703-CE2B7A0AAEDC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8523" y="1394077"/>
            <a:ext cx="104043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오디오 비트 전송률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비트 </a:t>
            </a:r>
            <a:r>
              <a:rPr lang="ko-KR" altLang="en-US" dirty="0"/>
              <a:t>전송률 </a:t>
            </a:r>
            <a:r>
              <a:rPr lang="ko-KR" altLang="en-US" dirty="0" smtClean="0"/>
              <a:t>계산식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 x H x </a:t>
            </a:r>
            <a:r>
              <a:rPr lang="en-US" altLang="ko-KR" dirty="0" smtClean="0"/>
              <a:t>log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L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 </a:t>
            </a:r>
            <a:r>
              <a:rPr lang="en-US" altLang="ko-KR" dirty="0"/>
              <a:t>x H</a:t>
            </a:r>
            <a:r>
              <a:rPr lang="ko-KR" altLang="en-US" dirty="0"/>
              <a:t>에 해당하는 것은 샘플링 주기이며</a:t>
            </a:r>
            <a:r>
              <a:rPr lang="en-US" altLang="ko-KR" dirty="0"/>
              <a:t>, CD</a:t>
            </a:r>
            <a:r>
              <a:rPr lang="ko-KR" altLang="en-US" dirty="0"/>
              <a:t>의 경우 </a:t>
            </a:r>
            <a:r>
              <a:rPr lang="en-US" altLang="ko-KR" dirty="0" smtClean="0"/>
              <a:t>44.1KHz.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log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L</a:t>
            </a:r>
            <a:r>
              <a:rPr lang="ko-KR" altLang="en-US" dirty="0"/>
              <a:t>의 경우</a:t>
            </a:r>
            <a:r>
              <a:rPr lang="en-US" altLang="ko-KR" dirty="0"/>
              <a:t>, 16</a:t>
            </a:r>
            <a:r>
              <a:rPr lang="ko-KR" altLang="en-US" dirty="0"/>
              <a:t>비트 양자화 값이 구분할 수 있는 숫자는 </a:t>
            </a:r>
            <a:r>
              <a:rPr lang="en-US" altLang="ko-KR" dirty="0"/>
              <a:t>65536(2</a:t>
            </a:r>
            <a:r>
              <a:rPr lang="en-US" altLang="ko-KR" baseline="30000" dirty="0"/>
              <a:t>16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65536</a:t>
            </a:r>
            <a:r>
              <a:rPr lang="ko-KR" altLang="en-US" dirty="0"/>
              <a:t>는 다시 </a:t>
            </a:r>
            <a:r>
              <a:rPr lang="en-US" altLang="ko-KR" dirty="0" smtClean="0"/>
              <a:t>16.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스테레오이기 때문에 </a:t>
            </a:r>
            <a:r>
              <a:rPr lang="en-US" altLang="ko-KR" dirty="0"/>
              <a:t>2 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88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D37D0F2-E683-8565-454A-DF58F42E5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93" y="2365326"/>
            <a:ext cx="3064526" cy="1918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392444-3147-A0A8-0F08-B19782733A06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A05B30-206B-FD8D-84BE-2A23555BBED2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8523" y="1188127"/>
            <a:ext cx="104043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음악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추출하여</a:t>
            </a:r>
            <a:r>
              <a:rPr lang="en-US" altLang="ko-KR" dirty="0"/>
              <a:t> </a:t>
            </a:r>
            <a:r>
              <a:rPr lang="en-US" altLang="ko-KR" dirty="0" err="1"/>
              <a:t>만든</a:t>
            </a:r>
            <a:r>
              <a:rPr lang="en-US" altLang="ko-KR" dirty="0"/>
              <a:t> </a:t>
            </a:r>
            <a:r>
              <a:rPr lang="en-US" altLang="ko-KR" dirty="0" err="1"/>
              <a:t>파일이</a:t>
            </a:r>
            <a:r>
              <a:rPr lang="en-US" altLang="ko-KR" dirty="0"/>
              <a:t> </a:t>
            </a:r>
            <a:r>
              <a:rPr lang="en-US" altLang="ko-KR" dirty="0" smtClean="0"/>
              <a:t>WAV.</a:t>
            </a:r>
            <a:endParaRPr lang="en-US" altLang="ko-KR" dirty="0"/>
          </a:p>
          <a:p>
            <a:pPr marL="2857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비트 전송률 </a:t>
            </a:r>
            <a:r>
              <a:rPr lang="ko-KR" altLang="en-US" dirty="0" smtClean="0"/>
              <a:t>계산식에 대입하면 </a:t>
            </a:r>
            <a:r>
              <a:rPr lang="en-US" altLang="ko-KR" dirty="0" smtClean="0"/>
              <a:t>44.1 </a:t>
            </a:r>
            <a:r>
              <a:rPr lang="en-US" altLang="ko-KR" dirty="0"/>
              <a:t>X </a:t>
            </a:r>
            <a:r>
              <a:rPr lang="en-US" altLang="ko-KR" dirty="0" smtClean="0"/>
              <a:t>16(log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L) </a:t>
            </a:r>
            <a:r>
              <a:rPr lang="en-US" altLang="ko-KR" dirty="0"/>
              <a:t>X </a:t>
            </a:r>
            <a:r>
              <a:rPr lang="en-US" altLang="ko-KR" dirty="0" smtClean="0"/>
              <a:t>2(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) </a:t>
            </a:r>
            <a:r>
              <a:rPr lang="en-US" altLang="ko-KR" dirty="0"/>
              <a:t>= </a:t>
            </a:r>
            <a:r>
              <a:rPr lang="en-US" altLang="ko-KR" dirty="0" smtClean="0"/>
              <a:t>1411.2Kbps.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33041" y="4693328"/>
            <a:ext cx="10404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분짜리 </a:t>
            </a:r>
            <a:r>
              <a:rPr lang="en-US" altLang="ko-KR" dirty="0" smtClean="0"/>
              <a:t>WAV </a:t>
            </a:r>
            <a:r>
              <a:rPr lang="ko-KR" altLang="en-US" dirty="0" smtClean="0"/>
              <a:t>파일 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</a:t>
            </a:r>
            <a:r>
              <a:rPr lang="ko-KR" altLang="en-US" dirty="0"/>
              <a:t>전송률에 시간을 곱하면 파일의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분은 </a:t>
            </a:r>
            <a:r>
              <a:rPr lang="en-US" altLang="ko-KR" dirty="0"/>
              <a:t>240</a:t>
            </a:r>
            <a:r>
              <a:rPr lang="ko-KR" altLang="en-US" dirty="0"/>
              <a:t>초임으로 </a:t>
            </a:r>
            <a:r>
              <a:rPr lang="en-US" altLang="ko-KR" dirty="0"/>
              <a:t>1411.2 X 240 = </a:t>
            </a:r>
            <a:r>
              <a:rPr lang="en-US" altLang="ko-KR" dirty="0" smtClean="0"/>
              <a:t>338688Kb.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파일의 크기는 바이트이기 때문에 이를 </a:t>
            </a:r>
            <a:r>
              <a:rPr lang="en-US" altLang="ko-KR" dirty="0"/>
              <a:t>8</a:t>
            </a:r>
            <a:r>
              <a:rPr lang="ko-KR" altLang="en-US" dirty="0"/>
              <a:t>로 나누어야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338688Kb / 8 = </a:t>
            </a:r>
            <a:r>
              <a:rPr lang="en-US" altLang="ko-KR" dirty="0" smtClean="0"/>
              <a:t>42336KB.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메가바이트로 바꾸면</a:t>
            </a:r>
            <a:r>
              <a:rPr lang="en-US" altLang="ko-KR" dirty="0" smtClean="0"/>
              <a:t> </a:t>
            </a:r>
            <a:r>
              <a:rPr lang="en-US" altLang="ko-KR" dirty="0"/>
              <a:t>42.336MB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84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A47681-2139-829F-CFB6-4A5145B4B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89" y="3137050"/>
            <a:ext cx="5574594" cy="2011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9DFAFD-6A21-35B4-55C9-BE5BC284579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9CC33D-90DE-A110-9E8D-FB7DF00B224E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EB8429A-1F2B-F67B-F970-8FCBA8D84914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압축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8523" y="1188127"/>
            <a:ext cx="10404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압축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방식의 이해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원본은 </a:t>
            </a:r>
            <a:r>
              <a:rPr lang="en-US" altLang="ko-KR" dirty="0"/>
              <a:t>[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배</a:t>
            </a:r>
            <a:r>
              <a:rPr lang="en-US" altLang="ko-KR" dirty="0" smtClean="0"/>
              <a:t>].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이를 </a:t>
            </a:r>
            <a:r>
              <a:rPr lang="ko-KR" altLang="en-US" dirty="0"/>
              <a:t>압축을 하여 저장할 때 </a:t>
            </a:r>
            <a:r>
              <a:rPr lang="en-US" altLang="ko-KR" dirty="0"/>
              <a:t>[</a:t>
            </a:r>
            <a:r>
              <a:rPr lang="ko-KR" altLang="en-US" dirty="0"/>
              <a:t>사과</a:t>
            </a:r>
            <a:r>
              <a:rPr lang="en-US" altLang="ko-KR" dirty="0"/>
              <a:t>, 6, </a:t>
            </a:r>
            <a:r>
              <a:rPr lang="ko-KR" altLang="en-US" dirty="0"/>
              <a:t>배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압축된 </a:t>
            </a:r>
            <a:r>
              <a:rPr lang="en-US" altLang="ko-KR" dirty="0"/>
              <a:t>[</a:t>
            </a:r>
            <a:r>
              <a:rPr lang="ko-KR" altLang="en-US" dirty="0"/>
              <a:t>사과</a:t>
            </a:r>
            <a:r>
              <a:rPr lang="en-US" altLang="ko-KR" dirty="0"/>
              <a:t>, 6, </a:t>
            </a:r>
            <a:r>
              <a:rPr lang="ko-KR" altLang="en-US" dirty="0"/>
              <a:t>배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풀면</a:t>
            </a:r>
            <a:r>
              <a:rPr lang="en-US" altLang="ko-KR" dirty="0" smtClean="0"/>
              <a:t>, </a:t>
            </a:r>
            <a:r>
              <a:rPr lang="ko-KR" altLang="en-US" dirty="0"/>
              <a:t>원본은 </a:t>
            </a:r>
            <a:r>
              <a:rPr lang="en-US" altLang="ko-KR" dirty="0"/>
              <a:t>[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사과</a:t>
            </a:r>
            <a:r>
              <a:rPr lang="en-US" altLang="ko-KR" dirty="0"/>
              <a:t>, </a:t>
            </a:r>
            <a:r>
              <a:rPr lang="ko-KR" altLang="en-US" dirty="0"/>
              <a:t>배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37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62C704-88F6-0E66-17A9-E70ACA9AF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69" y="2364588"/>
            <a:ext cx="7028367" cy="425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15E61B-C542-680C-6244-A1105C4E584C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8E1803-95A0-E3C1-2059-AF8A3DF6BF34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8523" y="883321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비손실</a:t>
            </a:r>
            <a:r>
              <a:rPr lang="ko-KR" altLang="en-US" b="1" dirty="0" smtClean="0"/>
              <a:t>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원본과 </a:t>
            </a:r>
            <a:r>
              <a:rPr lang="ko-KR" altLang="en-US" dirty="0"/>
              <a:t>똑같이 복원이 가능한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문서나 </a:t>
            </a:r>
            <a:r>
              <a:rPr lang="ko-KR" altLang="en-US" dirty="0"/>
              <a:t>중요한 </a:t>
            </a:r>
            <a:r>
              <a:rPr lang="ko-KR" altLang="en-US" dirty="0" smtClean="0"/>
              <a:t>데이터 압축에 사용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손실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원본과 </a:t>
            </a:r>
            <a:r>
              <a:rPr lang="ko-KR" altLang="en-US" dirty="0"/>
              <a:t>같지는 않지만 파일크기를 더 작게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, </a:t>
            </a:r>
            <a:r>
              <a:rPr lang="ko-KR" altLang="en-US" dirty="0" err="1"/>
              <a:t>압축율이</a:t>
            </a:r>
            <a:r>
              <a:rPr lang="ko-KR" altLang="en-US" dirty="0"/>
              <a:t> 중요한 경우에는 </a:t>
            </a:r>
            <a:r>
              <a:rPr lang="ko-KR" altLang="en-US" dirty="0" smtClean="0"/>
              <a:t>손실압축 사용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23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1B643B8-5254-A0FC-A46A-AB9DEC57B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58" y="2788192"/>
            <a:ext cx="9682720" cy="1969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6D964-BDDC-63D7-6BD9-F5C710FD34A5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02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3FF125-4149-B920-B040-76A196DBB881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아날로그와 디지털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8523" y="883321"/>
            <a:ext cx="104043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WAV</a:t>
            </a:r>
            <a:r>
              <a:rPr lang="ko-KR" altLang="en-US" dirty="0"/>
              <a:t>와 음질은 같고</a:t>
            </a:r>
            <a:r>
              <a:rPr lang="en-US" altLang="ko-KR" dirty="0"/>
              <a:t>, </a:t>
            </a:r>
            <a:r>
              <a:rPr lang="ko-KR" altLang="en-US" dirty="0"/>
              <a:t>파일 크기는 작은 </a:t>
            </a:r>
            <a:r>
              <a:rPr lang="ko-KR" altLang="en-US" dirty="0" smtClean="0"/>
              <a:t>포맷으로 </a:t>
            </a:r>
            <a:r>
              <a:rPr lang="ko-KR" altLang="en-US" dirty="0" err="1"/>
              <a:t>무손실</a:t>
            </a:r>
            <a:r>
              <a:rPr lang="ko-KR" altLang="en-US" dirty="0"/>
              <a:t> 압축 </a:t>
            </a:r>
            <a:r>
              <a:rPr lang="ko-KR" altLang="en-US" dirty="0" err="1"/>
              <a:t>포멧이</a:t>
            </a:r>
            <a:r>
              <a:rPr lang="ko-KR" altLang="en-US" dirty="0"/>
              <a:t> </a:t>
            </a:r>
            <a:r>
              <a:rPr lang="en-US" altLang="ko-KR" dirty="0" err="1"/>
              <a:t>FLAC</a:t>
            </a:r>
            <a:r>
              <a:rPr lang="en-US" altLang="ko-KR" baseline="30000" dirty="0" err="1"/>
              <a:t>Free</a:t>
            </a:r>
            <a:r>
              <a:rPr lang="en-US" altLang="ko-KR" baseline="30000" dirty="0"/>
              <a:t> Lossless Audio </a:t>
            </a:r>
            <a:r>
              <a:rPr lang="en-US" altLang="ko-KR" baseline="30000" dirty="0" smtClean="0"/>
              <a:t>Codec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FLAC</a:t>
            </a:r>
            <a:r>
              <a:rPr lang="ko-KR" altLang="en-US" dirty="0"/>
              <a:t>은 </a:t>
            </a:r>
            <a:r>
              <a:rPr lang="ko-KR" altLang="en-US" dirty="0" err="1"/>
              <a:t>비손실</a:t>
            </a:r>
            <a:r>
              <a:rPr lang="ko-KR" altLang="en-US" dirty="0"/>
              <a:t> 압축을 사용하기 때문에 </a:t>
            </a:r>
            <a:r>
              <a:rPr lang="en-US" altLang="ko-KR" dirty="0"/>
              <a:t>WAV</a:t>
            </a:r>
            <a:r>
              <a:rPr lang="ko-KR" altLang="en-US" dirty="0"/>
              <a:t>와 음질은 같지만</a:t>
            </a:r>
            <a:r>
              <a:rPr lang="en-US" altLang="ko-KR" dirty="0"/>
              <a:t>, </a:t>
            </a:r>
            <a:r>
              <a:rPr lang="ko-KR" altLang="en-US" dirty="0"/>
              <a:t>크기는 </a:t>
            </a:r>
            <a:r>
              <a:rPr lang="en-US" altLang="ko-KR" dirty="0"/>
              <a:t>30%</a:t>
            </a:r>
            <a:r>
              <a:rPr lang="ko-KR" altLang="en-US" dirty="0"/>
              <a:t>이상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손실압축인 </a:t>
            </a:r>
            <a:r>
              <a:rPr lang="en-US" altLang="ko-KR" dirty="0" smtClean="0"/>
              <a:t>MP3</a:t>
            </a:r>
            <a:r>
              <a:rPr lang="ko-KR" altLang="en-US" dirty="0"/>
              <a:t>는 </a:t>
            </a:r>
            <a:r>
              <a:rPr lang="en-US" altLang="ko-KR" dirty="0"/>
              <a:t>64, 128, 192, 256, 320Kbps</a:t>
            </a:r>
            <a:r>
              <a:rPr lang="ko-KR" altLang="en-US" dirty="0"/>
              <a:t>로 </a:t>
            </a:r>
            <a:r>
              <a:rPr lang="ko-KR" altLang="en-US" dirty="0" smtClean="0"/>
              <a:t>압축률 조절가능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많이 사용하는 압축률이 </a:t>
            </a:r>
            <a:r>
              <a:rPr lang="en-US" altLang="ko-KR" dirty="0" smtClean="0"/>
              <a:t>128Kbps. </a:t>
            </a:r>
            <a:r>
              <a:rPr lang="ko-KR" altLang="en-US" dirty="0"/>
              <a:t>이는 기존의 </a:t>
            </a:r>
            <a:r>
              <a:rPr lang="en-US" altLang="ko-KR" dirty="0"/>
              <a:t>WAV</a:t>
            </a:r>
            <a:r>
              <a:rPr lang="ko-KR" altLang="en-US" dirty="0"/>
              <a:t>파일을 약 </a:t>
            </a:r>
            <a:r>
              <a:rPr lang="en-US" altLang="ko-KR" dirty="0"/>
              <a:t>1/11</a:t>
            </a:r>
            <a:r>
              <a:rPr lang="ko-KR" altLang="en-US" dirty="0"/>
              <a:t>로 손실 압축한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54272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0530" y="1753300"/>
            <a:ext cx="7657100" cy="1830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e380"/>
                </a:solidFill>
              </a:rPr>
              <a:t>02</a:t>
            </a:r>
            <a:endParaRPr lang="ko-KR" altLang="en-US" sz="3200" b="1">
              <a:solidFill>
                <a:srgbClr val="ffe3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아날로그와 디지털 변환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6. </a:t>
            </a:r>
            <a:r>
              <a:rPr lang="ko-KR" altLang="en-US" sz="1400" b="1">
                <a:solidFill>
                  <a:schemeClr val="tx1"/>
                </a:solidFill>
              </a:rPr>
              <a:t>신호 관련 용어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8523" y="1179889"/>
            <a:ext cx="1040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데이터 사이의 간격이 일정하지 않을 경우 지터</a:t>
            </a:r>
            <a:r>
              <a:rPr lang="en-US" altLang="ko-KR" baseline="30000"/>
              <a:t>jitter </a:t>
            </a:r>
            <a:r>
              <a:rPr lang="ko-KR" altLang="en-US"/>
              <a:t>에러</a:t>
            </a:r>
            <a:r>
              <a:rPr lang="en-US" altLang="ko-KR"/>
              <a:t> -&gt;</a:t>
            </a:r>
            <a:r>
              <a:rPr lang="ko-KR" altLang="en-US"/>
              <a:t> 신호 동기화에서 발생하는 에러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30922" y="3754215"/>
            <a:ext cx="9890036" cy="2968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소리의 크기를 나타내는 단위는 </a:t>
            </a:r>
            <a:r>
              <a:rPr lang="en-US" altLang="ko-KR"/>
              <a:t>dB(</a:t>
            </a:r>
            <a:r>
              <a:rPr lang="ko-KR" altLang="en-US"/>
              <a:t>데시벨</a:t>
            </a:r>
            <a:r>
              <a:rPr lang="en-US" altLang="ko-KR"/>
              <a:t>)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신호 대비 잡음의 정도를 신호 대 잡음비</a:t>
            </a:r>
            <a:r>
              <a:rPr lang="en-US" altLang="ko-KR" baseline="30000"/>
              <a:t>Signal-to-Noise Ratio</a:t>
            </a:r>
            <a:endParaRPr lang="en-US" altLang="ko-KR" baseline="30000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/>
              <a:t>P</a:t>
            </a:r>
            <a:r>
              <a:rPr lang="en-US" altLang="ko-KR" baseline="-25000"/>
              <a:t>s</a:t>
            </a:r>
            <a:r>
              <a:rPr lang="ko-KR" altLang="en-US"/>
              <a:t>는 신호의 전력</a:t>
            </a:r>
            <a:r>
              <a:rPr lang="en-US" altLang="ko-KR"/>
              <a:t>, P</a:t>
            </a:r>
            <a:r>
              <a:rPr lang="en-US" altLang="ko-KR" baseline="-25000"/>
              <a:t>n</a:t>
            </a:r>
            <a:r>
              <a:rPr lang="ko-KR" altLang="en-US"/>
              <a:t>은 노이즈의 전력</a:t>
            </a:r>
            <a:endParaRPr lang="ko-KR" altLang="en-US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노이즈가 있는 채널에서의 최대 전송률은 샤논 용량</a:t>
            </a:r>
            <a:r>
              <a:rPr lang="en-US" altLang="ko-KR" baseline="30000"/>
              <a:t>Shannon capacity</a:t>
            </a:r>
            <a:endParaRPr lang="en-US" altLang="ko-KR" baseline="30000"/>
          </a:p>
          <a:p>
            <a:pPr marL="742950" lvl="1" indent="-285750" latinLnBrk="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용량 </a:t>
            </a:r>
            <a:r>
              <a:rPr lang="en-US" altLang="ko-KR"/>
              <a:t>= </a:t>
            </a:r>
            <a:r>
              <a:rPr lang="ko-KR" altLang="en-US"/>
              <a:t>대역폭 </a:t>
            </a:r>
            <a:r>
              <a:rPr lang="en-US" altLang="ko-KR"/>
              <a:t>× log</a:t>
            </a:r>
            <a:r>
              <a:rPr lang="en-US" altLang="ko-KR" baseline="-25000"/>
              <a:t>2</a:t>
            </a:r>
            <a:r>
              <a:rPr lang="en-US" altLang="ko-KR"/>
              <a:t>(1 + SNR)</a:t>
            </a:r>
            <a:endParaRPr lang="en-US" altLang="ko-KR"/>
          </a:p>
          <a:p>
            <a:pPr marL="742950" lvl="1" indent="-285750" latinLnBrk="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/>
              <a:t>에러가 있는 채널에서는 구분 비트 수 </a:t>
            </a:r>
            <a:r>
              <a:rPr lang="en-US" altLang="ko-KR"/>
              <a:t>L</a:t>
            </a:r>
            <a:r>
              <a:rPr lang="ko-KR" altLang="en-US"/>
              <a:t>이 의미가 없다는 뜻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5" name="_x265952568" descr="EMB000019741ac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94409" y="4041679"/>
            <a:ext cx="2532139" cy="991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xmlns="" id="{B7976BFE-B0B2-5A9E-E06E-3C9CEEBDCC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80" y="3094005"/>
            <a:ext cx="7211844" cy="202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F94F56-E374-B9DF-EE4E-81BA1ADBF04A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861B60-4398-8012-FC14-3BB19645A030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1278F5-6BA6-5373-7D35-BCF499DD79BF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아날로그와 디지털의 차이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267424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신호</a:t>
            </a:r>
            <a:r>
              <a:rPr lang="en-US" altLang="ko-KR" baseline="30000" dirty="0"/>
              <a:t>signal</a:t>
            </a:r>
            <a:r>
              <a:rPr lang="ko-KR" altLang="en-US" dirty="0"/>
              <a:t>란 데이터를 한쪽에서 다른 곳으로 옮기는데 사용되는 파형 혹은 데이터 흐름</a:t>
            </a:r>
            <a:r>
              <a:rPr lang="en-US" altLang="ko-KR" baseline="30000" dirty="0"/>
              <a:t>data </a:t>
            </a:r>
            <a:r>
              <a:rPr lang="en-US" altLang="ko-KR" baseline="30000" dirty="0" smtClean="0"/>
              <a:t>stream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데이터가 연속적으로 변하는 값을 가지는 경우 </a:t>
            </a:r>
            <a:r>
              <a:rPr lang="ko-KR" altLang="en-US" b="1" dirty="0"/>
              <a:t>아날로그</a:t>
            </a:r>
            <a:r>
              <a:rPr lang="en-US" altLang="ko-KR" baseline="30000" dirty="0" smtClean="0"/>
              <a:t>analogue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아날로그적인 상태나 세기 등을 숫자나 문자 등으로 표현한 것이 </a:t>
            </a:r>
            <a:r>
              <a:rPr lang="ko-KR" altLang="en-US" b="1" dirty="0"/>
              <a:t>디지털</a:t>
            </a:r>
            <a:r>
              <a:rPr lang="en-US" altLang="ko-KR" baseline="30000" dirty="0" smtClean="0"/>
              <a:t>digital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1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6DFF06-DD97-26D5-EB49-59ECA4076E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23" y="2060694"/>
            <a:ext cx="8122059" cy="2404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86452E-DF2A-C915-72F6-D9CFC61EF9AD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D2B837-7574-6041-3701-E2C428D5645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67424"/>
            <a:ext cx="1040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아날로그는 연속적인 값이며 디지털은 불연속적인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9A3405BA-2A88-2E03-2845-EF9E2D5E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9" y="1995615"/>
            <a:ext cx="9459094" cy="2436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458E81-B7BF-4537-90A2-C99BE6D4B20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57B06C-FAB5-08C9-2E2B-43F2EFD40BE5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D722127-67D5-61F0-0552-2BAF551D524F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디지털의 장점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374516"/>
            <a:ext cx="1040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/>
              <a:t>아날로그와 디지털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05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8B17E9-82F7-195A-7852-A9264A8D2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83" y="3251845"/>
            <a:ext cx="7865109" cy="2524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548D39-8EDF-75C7-11EB-B9D4E46C1A88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309BC-8560-1586-410A-DEF32971456B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250949"/>
            <a:ext cx="10404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음악이라도 아날로그로 저장된 것과 디지털로 저장된 것은 재생방식이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레코드판은</a:t>
            </a:r>
            <a:r>
              <a:rPr lang="ko-KR" altLang="en-US" dirty="0"/>
              <a:t> 소리 신호</a:t>
            </a:r>
            <a:r>
              <a:rPr lang="en-US" altLang="ko-KR" dirty="0"/>
              <a:t>(</a:t>
            </a:r>
            <a:r>
              <a:rPr lang="ko-KR" altLang="en-US" dirty="0"/>
              <a:t>아날로그</a:t>
            </a:r>
            <a:r>
              <a:rPr lang="en-US" altLang="ko-KR" dirty="0"/>
              <a:t>)</a:t>
            </a:r>
            <a:r>
              <a:rPr lang="ko-KR" altLang="en-US" dirty="0"/>
              <a:t>의 파형을 플라스틱 원반에 저장한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CD</a:t>
            </a:r>
            <a:r>
              <a:rPr lang="en-US" altLang="ko-KR" baseline="30000" dirty="0" err="1"/>
              <a:t>compact</a:t>
            </a:r>
            <a:r>
              <a:rPr lang="en-US" altLang="ko-KR" baseline="30000" dirty="0"/>
              <a:t> disk</a:t>
            </a:r>
            <a:r>
              <a:rPr lang="ko-KR" altLang="en-US" dirty="0"/>
              <a:t>에 저장된 음악은 아날로그 신호를 디지털로 변환한 후 해당 숫자를 기록한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  -&gt; CD</a:t>
            </a:r>
            <a:r>
              <a:rPr lang="ko-KR" altLang="en-US" dirty="0"/>
              <a:t>에 저장된 숫자를 소리신호로 바꾸어야 </a:t>
            </a:r>
            <a:r>
              <a:rPr lang="ko-KR" altLang="en-US" dirty="0" smtClean="0"/>
              <a:t>음악이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1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871B27-5173-047A-18B7-E12DC2AED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3" y="2507761"/>
            <a:ext cx="5303561" cy="260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4F469A-E7C1-AFC7-6090-2FA172FE4D69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1381D0-A8CB-B0A9-B49C-809E21D06D5C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D46AE29-A81D-D601-FB0E-135C9E9AB444}"/>
              </a:ext>
            </a:extLst>
          </p:cNvPr>
          <p:cNvSpPr/>
          <p:nvPr/>
        </p:nvSpPr>
        <p:spPr>
          <a:xfrm>
            <a:off x="0" y="770974"/>
            <a:ext cx="12192000" cy="354564"/>
          </a:xfrm>
          <a:prstGeom prst="rect">
            <a:avLst/>
          </a:prstGeom>
          <a:solidFill>
            <a:srgbClr val="E1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</a:rPr>
              <a:t>신호의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9" y="1435615"/>
            <a:ext cx="1040438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주기</a:t>
            </a:r>
            <a:r>
              <a:rPr lang="en-US" altLang="ko-KR" baseline="30000" dirty="0"/>
              <a:t>period</a:t>
            </a:r>
            <a:r>
              <a:rPr lang="ko-KR" altLang="en-US" dirty="0"/>
              <a:t>는 하나의 파형이 시작하여 완성될 때까지 걸리는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sin(0)</a:t>
            </a:r>
            <a:r>
              <a:rPr lang="ko-KR" altLang="en-US" dirty="0"/>
              <a:t>에서 </a:t>
            </a:r>
            <a:r>
              <a:rPr lang="en-US" altLang="ko-KR" dirty="0"/>
              <a:t>sin(360)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42765" y="5332108"/>
            <a:ext cx="104043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신호의 주기적인 </a:t>
            </a:r>
            <a:r>
              <a:rPr lang="ko-KR" altLang="en-US" dirty="0" smtClean="0"/>
              <a:t>변화가 </a:t>
            </a:r>
            <a:r>
              <a:rPr lang="ko-KR" altLang="en-US" b="1" dirty="0"/>
              <a:t>주파수</a:t>
            </a:r>
            <a:r>
              <a:rPr lang="en-US" altLang="ko-KR" baseline="30000" dirty="0" smtClean="0"/>
              <a:t>frequency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주파수 표시단위 </a:t>
            </a:r>
            <a:r>
              <a:rPr lang="ko-KR" altLang="en-US" dirty="0"/>
              <a:t>헤르츠</a:t>
            </a:r>
            <a:r>
              <a:rPr lang="en-US" altLang="ko-KR" dirty="0"/>
              <a:t>(Hz</a:t>
            </a:r>
            <a:r>
              <a:rPr lang="en-US" altLang="ko-KR" dirty="0" smtClean="0"/>
              <a:t>).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주기가 짧을수록 주파수는 높아지고</a:t>
            </a:r>
            <a:r>
              <a:rPr lang="en-US" altLang="ko-KR" dirty="0"/>
              <a:t>, </a:t>
            </a:r>
            <a:r>
              <a:rPr lang="ko-KR" altLang="en-US" dirty="0"/>
              <a:t>주기가 길면 주파수는 </a:t>
            </a:r>
            <a:r>
              <a:rPr lang="ko-KR" altLang="en-US" dirty="0" smtClean="0"/>
              <a:t>낮아짐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주기는 주파수의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주기 </a:t>
            </a:r>
            <a:r>
              <a:rPr lang="en-US" altLang="ko-KR" dirty="0"/>
              <a:t>= 1 / </a:t>
            </a:r>
            <a:r>
              <a:rPr lang="ko-KR" altLang="en-US" dirty="0"/>
              <a:t>주파수 혹은 주파수 </a:t>
            </a:r>
            <a:r>
              <a:rPr lang="en-US" altLang="ko-KR" dirty="0"/>
              <a:t>= 1 / </a:t>
            </a:r>
            <a:r>
              <a:rPr lang="ko-KR" altLang="en-US" dirty="0" smtClean="0"/>
              <a:t>주기 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6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A5C3E7-461B-E93F-7858-BD2C64928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45" y="2727508"/>
            <a:ext cx="6464795" cy="2424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70659-2476-8CE8-6AA3-493425089EF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674CC5-C97A-0D7E-8B1F-E4F034E9F3F8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8668" y="668382"/>
            <a:ext cx="10404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신호를 이루는 </a:t>
            </a:r>
            <a:r>
              <a:rPr lang="en-US" altLang="ko-KR" b="1" dirty="0"/>
              <a:t>3</a:t>
            </a:r>
            <a:r>
              <a:rPr lang="ko-KR" altLang="en-US" b="1" dirty="0"/>
              <a:t>가지 요소는 주파수</a:t>
            </a:r>
            <a:r>
              <a:rPr lang="en-US" altLang="ko-KR" b="1" dirty="0"/>
              <a:t>(</a:t>
            </a:r>
            <a:r>
              <a:rPr lang="ko-KR" altLang="en-US" b="1" dirty="0"/>
              <a:t>주기</a:t>
            </a:r>
            <a:r>
              <a:rPr lang="en-US" altLang="ko-KR" b="1" dirty="0"/>
              <a:t>), </a:t>
            </a:r>
            <a:r>
              <a:rPr lang="ko-KR" altLang="en-US" b="1" dirty="0"/>
              <a:t>진폭</a:t>
            </a:r>
            <a:r>
              <a:rPr lang="en-US" altLang="ko-KR" b="1" dirty="0"/>
              <a:t>, </a:t>
            </a:r>
            <a:r>
              <a:rPr lang="ko-KR" altLang="en-US" b="1" dirty="0" smtClean="0"/>
              <a:t>위상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진폭</a:t>
            </a:r>
            <a:r>
              <a:rPr lang="en-US" altLang="ko-KR" baseline="30000" dirty="0"/>
              <a:t>amplitude</a:t>
            </a:r>
            <a:r>
              <a:rPr lang="ko-KR" altLang="en-US" dirty="0"/>
              <a:t>은 파형의 높이를 나타내며</a:t>
            </a:r>
            <a:r>
              <a:rPr lang="en-US" altLang="ko-KR" dirty="0"/>
              <a:t>, </a:t>
            </a:r>
            <a:r>
              <a:rPr lang="ko-KR" altLang="en-US" dirty="0"/>
              <a:t>신호의 크기 </a:t>
            </a:r>
            <a:endParaRPr lang="en-US" altLang="ko-KR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위상</a:t>
            </a:r>
            <a:r>
              <a:rPr lang="en-US" altLang="ko-KR" baseline="30000" dirty="0" err="1"/>
              <a:t>phase</a:t>
            </a:r>
            <a:r>
              <a:rPr lang="en-US" altLang="ko-KR" dirty="0" err="1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어느</a:t>
            </a:r>
            <a:r>
              <a:rPr lang="en-US" altLang="ko-KR" dirty="0"/>
              <a:t> 한 </a:t>
            </a:r>
            <a:r>
              <a:rPr lang="en-US" altLang="ko-KR" dirty="0" err="1"/>
              <a:t>순간의</a:t>
            </a:r>
            <a:r>
              <a:rPr lang="en-US" altLang="ko-KR" dirty="0"/>
              <a:t> </a:t>
            </a:r>
            <a:r>
              <a:rPr lang="en-US" altLang="ko-KR" dirty="0" err="1"/>
              <a:t>위치</a:t>
            </a:r>
            <a:r>
              <a:rPr lang="en-US" altLang="ko-KR" dirty="0"/>
              <a:t> </a:t>
            </a:r>
            <a:r>
              <a:rPr lang="en-US" altLang="ko-KR" dirty="0" err="1"/>
              <a:t>혹은</a:t>
            </a:r>
            <a:r>
              <a:rPr lang="en-US" altLang="ko-KR" dirty="0"/>
              <a:t> </a:t>
            </a:r>
            <a:r>
              <a:rPr lang="en-US" altLang="ko-KR" dirty="0" err="1"/>
              <a:t>신호의</a:t>
            </a:r>
            <a:r>
              <a:rPr lang="en-US" altLang="ko-KR" dirty="0"/>
              <a:t> </a:t>
            </a:r>
            <a:r>
              <a:rPr lang="en-US" altLang="ko-KR" dirty="0" err="1"/>
              <a:t>시작</a:t>
            </a:r>
            <a:r>
              <a:rPr lang="en-US" altLang="ko-KR" dirty="0"/>
              <a:t> </a:t>
            </a:r>
            <a:r>
              <a:rPr lang="en-US" altLang="ko-KR" dirty="0" err="1" smtClean="0"/>
              <a:t>각도</a:t>
            </a:r>
            <a:endParaRPr lang="en-US" altLang="ko-KR" dirty="0" smtClean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파장</a:t>
            </a:r>
            <a:r>
              <a:rPr lang="en-US" altLang="ko-KR" baseline="30000" dirty="0"/>
              <a:t>wave length</a:t>
            </a:r>
            <a:r>
              <a:rPr lang="en-US" altLang="ko-KR" dirty="0"/>
              <a:t>(</a:t>
            </a:r>
            <a:r>
              <a:rPr lang="ko-KR" altLang="en-US" dirty="0"/>
              <a:t>파의 길이</a:t>
            </a:r>
            <a:r>
              <a:rPr lang="en-US" altLang="ko-KR" dirty="0"/>
              <a:t>)</a:t>
            </a:r>
            <a:r>
              <a:rPr lang="ko-KR" altLang="en-US" dirty="0"/>
              <a:t>은 신호의 골과 골 사이의 </a:t>
            </a:r>
            <a:r>
              <a:rPr lang="ko-KR" altLang="en-US" dirty="0" smtClean="0"/>
              <a:t>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09101A-E743-C5ED-86CF-07422BD08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00" y="2052208"/>
            <a:ext cx="6291190" cy="2404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1EFCD6-3FC9-05D5-AC34-49B6F882C984}"/>
              </a:ext>
            </a:extLst>
          </p:cNvPr>
          <p:cNvSpPr txBox="1"/>
          <p:nvPr/>
        </p:nvSpPr>
        <p:spPr>
          <a:xfrm>
            <a:off x="0" y="81382"/>
            <a:ext cx="11290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E380"/>
                </a:solidFill>
              </a:rPr>
              <a:t>01</a:t>
            </a:r>
            <a:endParaRPr lang="ko-KR" altLang="en-US" sz="3200" b="1" dirty="0">
              <a:solidFill>
                <a:srgbClr val="FFE3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0605F9-E9CE-6F5B-682E-902D4519E8E6}"/>
              </a:ext>
            </a:extLst>
          </p:cNvPr>
          <p:cNvSpPr txBox="1"/>
          <p:nvPr/>
        </p:nvSpPr>
        <p:spPr>
          <a:xfrm>
            <a:off x="1268963" y="11986"/>
            <a:ext cx="1082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신호 이해하기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8669" y="1114333"/>
            <a:ext cx="1040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위상</a:t>
            </a:r>
            <a:r>
              <a:rPr lang="en-US" altLang="ko-KR" baseline="30000" dirty="0" err="1"/>
              <a:t>phase</a:t>
            </a:r>
            <a:r>
              <a:rPr lang="en-US" altLang="ko-KR" dirty="0" err="1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어느</a:t>
            </a:r>
            <a:r>
              <a:rPr lang="en-US" altLang="ko-KR" dirty="0"/>
              <a:t> 한 </a:t>
            </a:r>
            <a:r>
              <a:rPr lang="en-US" altLang="ko-KR" dirty="0" err="1"/>
              <a:t>순간의</a:t>
            </a:r>
            <a:r>
              <a:rPr lang="en-US" altLang="ko-KR" dirty="0"/>
              <a:t> </a:t>
            </a:r>
            <a:r>
              <a:rPr lang="en-US" altLang="ko-KR" dirty="0" err="1"/>
              <a:t>위치</a:t>
            </a:r>
            <a:r>
              <a:rPr lang="en-US" altLang="ko-KR" dirty="0"/>
              <a:t> </a:t>
            </a:r>
            <a:r>
              <a:rPr lang="en-US" altLang="ko-KR" dirty="0" err="1"/>
              <a:t>혹은</a:t>
            </a:r>
            <a:r>
              <a:rPr lang="en-US" altLang="ko-KR" dirty="0"/>
              <a:t> </a:t>
            </a:r>
            <a:r>
              <a:rPr lang="en-US" altLang="ko-KR" dirty="0" err="1"/>
              <a:t>신호의</a:t>
            </a:r>
            <a:r>
              <a:rPr lang="en-US" altLang="ko-KR" dirty="0"/>
              <a:t> </a:t>
            </a:r>
            <a:r>
              <a:rPr lang="en-US" altLang="ko-KR" dirty="0" err="1"/>
              <a:t>시작</a:t>
            </a:r>
            <a:r>
              <a:rPr lang="en-US" altLang="ko-KR" dirty="0"/>
              <a:t> </a:t>
            </a:r>
            <a:r>
              <a:rPr lang="en-US" altLang="ko-KR" dirty="0" err="1" smtClean="0"/>
              <a:t>각도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5393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eef1"/>
        </a:solidFill>
        <a:ln>
          <a:noFill/>
        </a:ln>
      </a:spPr>
      <a:bodyPr rtlCol="0" anchor="ctr"/>
      <a:lstStyle>
        <a:defPPr algn="l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b="0" i="0" u="none" strike="noStrike" baseline="0" dirty="0" smtClean="0">
            <a:latin typeface="CreGoB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1142</ep:Words>
  <ep:PresentationFormat>사용자 지정</ep:PresentationFormat>
  <ep:Paragraphs>150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2022-12-05T07:45:33.000</dcterms:created>
  <dc:creator>한석범</dc:creator>
  <cp:lastModifiedBy>user</cp:lastModifiedBy>
  <dcterms:modified xsi:type="dcterms:W3CDTF">2023-09-05T05:18:28.417</dcterms:modified>
  <cp:revision>23</cp:revision>
  <dc:title>PowerPoint 프레젠테이션</dc:title>
  <cp:version/>
</cp:coreProperties>
</file>