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233" y="-51"/>
      </p:cViewPr>
      <p:guideLst>
        <p:guide orient="horz" pos="1842"/>
        <p:guide orient="horz" pos="413"/>
        <p:guide orient="horz" pos="708"/>
        <p:guide orient="horz" pos="2975"/>
        <p:guide pos="3137"/>
        <p:guide pos="454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A1E11CB-B03F-7FAB-75EC-1617AD4E1CC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C8B949B-97D5-1B66-51C6-E47AC5AB9815}"/>
              </a:ext>
            </a:extLst>
          </p:cNvPr>
          <p:cNvGrpSpPr/>
          <p:nvPr userDrawn="1"/>
        </p:nvGrpSpPr>
        <p:grpSpPr>
          <a:xfrm>
            <a:off x="279918" y="251927"/>
            <a:ext cx="11632164" cy="6354146"/>
            <a:chOff x="279918" y="251927"/>
            <a:chExt cx="11632164" cy="635414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4289E84-BBF7-F49C-B108-B1D3EF783ACA}"/>
                </a:ext>
              </a:extLst>
            </p:cNvPr>
            <p:cNvSpPr/>
            <p:nvPr/>
          </p:nvSpPr>
          <p:spPr>
            <a:xfrm>
              <a:off x="279918" y="251927"/>
              <a:ext cx="5816082" cy="3177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대각선 방향 모서리 8">
              <a:extLst>
                <a:ext uri="{FF2B5EF4-FFF2-40B4-BE49-F238E27FC236}">
                  <a16:creationId xmlns:a16="http://schemas.microsoft.com/office/drawing/2014/main" xmlns="" id="{C7895FA6-01A6-5245-D4E6-81A04295AAB0}"/>
                </a:ext>
              </a:extLst>
            </p:cNvPr>
            <p:cNvSpPr/>
            <p:nvPr/>
          </p:nvSpPr>
          <p:spPr>
            <a:xfrm flipH="1">
              <a:off x="6096000" y="251927"/>
              <a:ext cx="5816082" cy="3177073"/>
            </a:xfrm>
            <a:prstGeom prst="round2DiagRect">
              <a:avLst>
                <a:gd name="adj1" fmla="val 2312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9EF3C32-CD68-CF21-3121-4C6AF6C30F9D}"/>
                </a:ext>
              </a:extLst>
            </p:cNvPr>
            <p:cNvSpPr/>
            <p:nvPr/>
          </p:nvSpPr>
          <p:spPr>
            <a:xfrm>
              <a:off x="6096000" y="3429000"/>
              <a:ext cx="5816082" cy="3177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대각선 방향 모서리 10">
              <a:extLst>
                <a:ext uri="{FF2B5EF4-FFF2-40B4-BE49-F238E27FC236}">
                  <a16:creationId xmlns:a16="http://schemas.microsoft.com/office/drawing/2014/main" xmlns="" id="{EA23396C-6B26-FBB7-95A2-6603DBEFF060}"/>
                </a:ext>
              </a:extLst>
            </p:cNvPr>
            <p:cNvSpPr/>
            <p:nvPr/>
          </p:nvSpPr>
          <p:spPr>
            <a:xfrm flipH="1">
              <a:off x="279918" y="3428999"/>
              <a:ext cx="5816082" cy="3177073"/>
            </a:xfrm>
            <a:prstGeom prst="round2DiagRect">
              <a:avLst>
                <a:gd name="adj1" fmla="val 2312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3954FF75-853D-E6BD-A46C-8AB73262E0E9}"/>
                </a:ext>
              </a:extLst>
            </p:cNvPr>
            <p:cNvSpPr/>
            <p:nvPr/>
          </p:nvSpPr>
          <p:spPr>
            <a:xfrm>
              <a:off x="4889241" y="2519265"/>
              <a:ext cx="2313992" cy="2052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27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03EBAD-B1DC-3C9B-0B41-30DB5A36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1D6E243-D7BB-6A24-0E65-531CF476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A065929-20DC-5813-4BFE-D4A5BD449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FB89289-2E37-4392-4460-7F1EB359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BC9892E-E553-D7D1-1A7A-4BD8C7C2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94CFEE6-4C67-38C4-6F20-A9DC94A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5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0B96BA-D7C7-E23B-F277-2810580A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0AC7BBB-978A-0613-8351-F1FAD2936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425DC02-B1B8-AA51-C80D-65B6D29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21A317-7B59-BBCF-56A0-62B457AA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E70FDF1-F509-C68B-5BFB-045FA241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3FF3D68-AC2E-E211-19E1-C2497F90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0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9A65A4-F4F6-C8D7-5CD0-57854128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AFC115B-46DA-FAAF-9410-75CCD05B8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F50B8C-A635-3F89-2F82-CB6766BA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0851B2-F2C7-0EB5-4851-56572E39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BF678E-87F7-2D49-F3EB-8071BCF9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8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5F7E4AE-EFE2-D512-B31F-F4FEAF858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1D3AF53-2D80-63EF-405A-2D7C3676D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467FBF-FFF4-DDCE-4FA4-E8DE4185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0A96D7-26AE-2F7E-7AB3-80898FFA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BCB4D3-AD54-0CAB-B3E3-C1111DE2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3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4DB2D7F-38D1-A1B7-1DB2-0A8AAA9FEB4D}"/>
              </a:ext>
            </a:extLst>
          </p:cNvPr>
          <p:cNvSpPr/>
          <p:nvPr userDrawn="1"/>
        </p:nvSpPr>
        <p:spPr>
          <a:xfrm>
            <a:off x="1200728" y="1"/>
            <a:ext cx="10991272" cy="613930"/>
          </a:xfrm>
          <a:prstGeom prst="rect">
            <a:avLst/>
          </a:prstGeom>
          <a:solidFill>
            <a:srgbClr val="DC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72856D3-BC94-C5AD-2144-670AA69064A5}"/>
              </a:ext>
            </a:extLst>
          </p:cNvPr>
          <p:cNvSpPr/>
          <p:nvPr userDrawn="1"/>
        </p:nvSpPr>
        <p:spPr>
          <a:xfrm>
            <a:off x="0" y="-3857"/>
            <a:ext cx="1136073" cy="613930"/>
          </a:xfrm>
          <a:prstGeom prst="rect">
            <a:avLst/>
          </a:prstGeom>
          <a:solidFill>
            <a:srgbClr val="48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FAA998-AFC4-F02E-C551-AC74AAD491D6}"/>
              </a:ext>
            </a:extLst>
          </p:cNvPr>
          <p:cNvSpPr txBox="1"/>
          <p:nvPr userDrawn="1"/>
        </p:nvSpPr>
        <p:spPr>
          <a:xfrm>
            <a:off x="133171" y="-27708"/>
            <a:ext cx="869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SECTION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3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55D49B-FCC5-D39C-6DF6-BEDCDE5AD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3B34364-C965-6F58-5397-7677CFBFA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5FF9EF-A3BB-2D57-D5C3-BC8E9C12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85DF81-4DD4-9129-626A-DE80693C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6F6A1B-FEDD-ECBA-BA91-20AD3B6C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2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43979D-B2ED-D689-CA6C-A4015225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B00AAF4-C51F-4C70-332A-B11C52217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708E44-FB10-196F-57BB-C06E7A73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581B40-0E9A-015B-1EF9-6A9169D0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20486A5-6A72-642A-FEC6-2B8E8415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FB2412-50A4-1E6E-0A36-B519C81F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EB2C70F-E4D2-74A1-58DE-65D497928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6C300C-2D1E-8E82-4126-935E817C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C8D5F3-0F05-0E4F-1D39-02A65B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D227A7-904B-FF22-8D9F-BDFDC90D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0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4A50B-02B0-B072-D5EE-75EA93A7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592C17E-F823-8040-C818-8411DC27B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E7948F1-4393-CAE0-41D0-CF2BF1820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D572AD-A009-D3EF-B8DB-88578D43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37D0103-743E-92EA-14B0-BFA9E8AD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CD7BB8D-5F70-8F22-9CDA-F7C2A7D9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2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F08259-064C-8431-8D14-ED87C669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9B5B692-E486-A227-D3BD-9859AE0B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9148DDE-E640-6D92-C775-DCA6264A7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7007633-065A-DADC-DAA3-A3433649B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E91BA93-3245-3038-F7D2-ED55FC46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CB6E67E-53B2-3E84-551B-A1892DC0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5532885-2799-BF16-B655-25E4E89E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D35E8AE-2EC2-B05D-D887-F3E7AFE1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0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1BC703-4C8B-3AA0-537E-0504EB37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550B1F1-17A2-27BE-8B6B-2CED765C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2D95E08-5B13-4982-E5E2-F8C1AF52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D2349FD-1DBF-47CB-C813-5557AC93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2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25161C9-17A0-A387-427E-2F9BC291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D8C8EAD-5080-42F9-3F48-C69BE3CF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85E7ECF-9747-0498-C548-6AFBE59B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4549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015DD09-51D7-E920-9B4D-CB134C09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B5EBEA-44FB-53FD-B3FF-736DD74A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065BD0-404B-5834-BD6C-CF31F33B4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A66B4A-63F6-086A-B65F-52054EC2B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1286F1-C2B8-7E26-E586-9E9F708B7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7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jpeg"  /><Relationship Id="rId3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zoch\movie\K-20221231-4698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" y="4526"/>
            <a:ext cx="12185374" cy="685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zoch\movie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843" y="3389963"/>
            <a:ext cx="2718835" cy="303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9AAEE45-7305-412A-0C35-4066437F7E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84" y="2594494"/>
            <a:ext cx="5334798" cy="2068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77F32A-4729-65CA-623C-E508CBF7A60C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657A1F-EC4C-D5B6-A3DD-AA322FF3C720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무선 전송의 특징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69" y="773144"/>
            <a:ext cx="104043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무선통신 시스템은 낮은 주파수를 사용하는 것부터 높은 주파수를 사용하는 것까지 </a:t>
            </a:r>
            <a:r>
              <a:rPr lang="ko-KR" altLang="en-US" dirty="0" smtClean="0"/>
              <a:t>다양 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같은 조건에서 낮은 주파수를 사용하는 통신 시스템이 높은 주파수보다 신호를 더 멀리까지 보낼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높은 주파수는 투과성이 나쁜 대신에 많은 양의 정보를 전달할 수 있는 </a:t>
            </a:r>
            <a:r>
              <a:rPr lang="ko-KR" altLang="en-US" dirty="0" smtClean="0"/>
              <a:t>장점이 있음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CBD4FE5-FC5F-B994-838C-4C8A5448F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07" y="4852086"/>
            <a:ext cx="8432556" cy="19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B8A08CD-D29A-F8E6-822E-5A28D8868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06" y="2844116"/>
            <a:ext cx="8974004" cy="3803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282D37-E453-0213-3B9C-7074AAECC495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F2445E-9D51-0E65-E910-18F503852AA2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무선 전송의 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D1E21CC-E997-130B-88D1-D63B7C98E00D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2. </a:t>
            </a:r>
            <a:r>
              <a:rPr lang="ko-KR" altLang="en-US" sz="1400" b="1" dirty="0">
                <a:solidFill>
                  <a:schemeClr val="tx1"/>
                </a:solidFill>
              </a:rPr>
              <a:t>주파수 스펙트럼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226225"/>
            <a:ext cx="104043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주파수 스펙트럼에는 일정영역마다 이름이 붙어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가장 </a:t>
            </a:r>
            <a:r>
              <a:rPr lang="ko-KR" altLang="en-US" dirty="0"/>
              <a:t>낮은 주파수 대역은 음파</a:t>
            </a:r>
            <a:r>
              <a:rPr lang="en-US" altLang="ko-KR" baseline="30000" dirty="0" smtClean="0"/>
              <a:t>acoustic</a:t>
            </a:r>
            <a:r>
              <a:rPr lang="en-US" altLang="ko-KR" dirty="0" smtClean="0"/>
              <a:t>. </a:t>
            </a:r>
            <a:r>
              <a:rPr lang="ko-KR" altLang="en-US" dirty="0"/>
              <a:t>음파 위로 라디오</a:t>
            </a:r>
            <a:r>
              <a:rPr lang="en-US" altLang="ko-KR" baseline="30000" dirty="0"/>
              <a:t>radio</a:t>
            </a:r>
            <a:r>
              <a:rPr lang="en-US" altLang="ko-KR" dirty="0"/>
              <a:t>, </a:t>
            </a:r>
            <a:r>
              <a:rPr lang="ko-KR" altLang="en-US" dirty="0"/>
              <a:t>마이크로웨이브</a:t>
            </a:r>
            <a:r>
              <a:rPr lang="en-US" altLang="ko-KR" baseline="30000" dirty="0"/>
              <a:t>microwave</a:t>
            </a:r>
            <a:r>
              <a:rPr lang="en-US" altLang="ko-KR" dirty="0"/>
              <a:t>, </a:t>
            </a:r>
            <a:r>
              <a:rPr lang="ko-KR" altLang="en-US" dirty="0"/>
              <a:t>적외선</a:t>
            </a:r>
            <a:r>
              <a:rPr lang="en-US" altLang="ko-KR" baseline="30000" dirty="0"/>
              <a:t>infrared</a:t>
            </a:r>
            <a:r>
              <a:rPr lang="en-US" altLang="ko-KR" dirty="0"/>
              <a:t>, </a:t>
            </a:r>
            <a:r>
              <a:rPr lang="ko-KR" altLang="en-US" dirty="0"/>
              <a:t>가시광선</a:t>
            </a:r>
            <a:r>
              <a:rPr lang="en-US" altLang="ko-KR" baseline="30000" dirty="0"/>
              <a:t>visible light</a:t>
            </a:r>
            <a:r>
              <a:rPr lang="en-US" altLang="ko-KR" dirty="0"/>
              <a:t>, </a:t>
            </a:r>
            <a:r>
              <a:rPr lang="ko-KR" altLang="en-US" dirty="0"/>
              <a:t>자외선</a:t>
            </a:r>
            <a:r>
              <a:rPr lang="en-US" altLang="ko-KR" baseline="30000" dirty="0"/>
              <a:t>Ultra Violet</a:t>
            </a:r>
            <a:r>
              <a:rPr lang="en-US" altLang="ko-KR" dirty="0"/>
              <a:t>, X-</a:t>
            </a:r>
            <a:r>
              <a:rPr lang="ko-KR" altLang="en-US" dirty="0" err="1"/>
              <a:t>레이</a:t>
            </a:r>
            <a:r>
              <a:rPr lang="ko-KR" altLang="en-US" dirty="0"/>
              <a:t>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0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282D37-E453-0213-3B9C-7074AAECC495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F2445E-9D51-0E65-E910-18F503852AA2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무선 전송의 특징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226225"/>
            <a:ext cx="104043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라디오는 라디오 주파수 대역을 사용하는 통신 </a:t>
            </a:r>
            <a:r>
              <a:rPr lang="ko-KR" altLang="en-US" dirty="0" smtClean="0"/>
              <a:t>장비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마이크로웨이브 오븐</a:t>
            </a:r>
            <a:r>
              <a:rPr lang="en-US" altLang="ko-KR" baseline="30000" dirty="0"/>
              <a:t>microwave </a:t>
            </a:r>
            <a:r>
              <a:rPr lang="en-US" altLang="ko-KR" baseline="30000" dirty="0" smtClean="0"/>
              <a:t>oven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/>
              <a:t>마이크로웨이브 주파수를 사용하여 음식물을 가열하는 가전기기란 </a:t>
            </a:r>
            <a:r>
              <a:rPr lang="ko-KR" altLang="en-US" dirty="0" smtClean="0"/>
              <a:t>뜻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만약 </a:t>
            </a:r>
            <a:r>
              <a:rPr lang="en-US" altLang="ko-KR" dirty="0"/>
              <a:t>X-</a:t>
            </a:r>
            <a:r>
              <a:rPr lang="ko-KR" altLang="en-US" dirty="0" err="1"/>
              <a:t>레이</a:t>
            </a:r>
            <a:r>
              <a:rPr lang="ko-KR" altLang="en-US" dirty="0"/>
              <a:t> 영역의 주파수 사용하는 통신장비가 있다면 매우 빠른 속도로 데이터를 전송할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그러나 인체에 </a:t>
            </a:r>
            <a:r>
              <a:rPr lang="ko-KR" altLang="en-US" dirty="0"/>
              <a:t>해롭기 </a:t>
            </a:r>
            <a:r>
              <a:rPr lang="ko-KR" altLang="en-US" dirty="0" smtClean="0"/>
              <a:t>때문에 </a:t>
            </a:r>
            <a:r>
              <a:rPr lang="ko-KR" altLang="en-US" dirty="0"/>
              <a:t>자외선 이상에는 무선통신 </a:t>
            </a:r>
            <a:r>
              <a:rPr lang="ko-KR" altLang="en-US" dirty="0" smtClean="0"/>
              <a:t>장치는 없음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33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2736EE9-75B1-7144-9928-07911C310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17" y="4399006"/>
            <a:ext cx="6801630" cy="2278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F61701-AE4C-AAB3-8448-B86B793FFECE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BA3AA0-7267-A9D8-54BF-8747D444C2B4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무선 전송의 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2A2FA63-2A07-46BA-8144-7196ADE1B658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3. </a:t>
            </a:r>
            <a:r>
              <a:rPr lang="ko-KR" altLang="en-US" sz="1400" b="1" dirty="0">
                <a:solidFill>
                  <a:schemeClr val="tx1"/>
                </a:solidFill>
              </a:rPr>
              <a:t>주파수 영역별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특징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라디오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8669" y="1226225"/>
            <a:ext cx="1040438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음파영역이란 가청 주파수 대역이며 인간이 들을 수 있는 소리신호가 위치한 </a:t>
            </a:r>
            <a:r>
              <a:rPr lang="ko-KR" altLang="en-US" dirty="0" smtClean="0"/>
              <a:t>영역이기 때문에 시끄러워서 </a:t>
            </a:r>
            <a:r>
              <a:rPr lang="ko-KR" altLang="en-US" dirty="0"/>
              <a:t>무선통신 시스템은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라디오</a:t>
            </a:r>
            <a:r>
              <a:rPr lang="en-US" altLang="ko-KR" baseline="30000" dirty="0"/>
              <a:t>Radio frequency; RF </a:t>
            </a:r>
            <a:r>
              <a:rPr lang="ko-KR" altLang="en-US" dirty="0"/>
              <a:t>영역은 많은 통신 기기가 위치하는 </a:t>
            </a:r>
            <a:r>
              <a:rPr lang="ko-KR" altLang="en-US" dirty="0" smtClean="0"/>
              <a:t>대역으로 </a:t>
            </a:r>
            <a:r>
              <a:rPr lang="en-US" altLang="ko-KR" dirty="0"/>
              <a:t>1Hz ~ 300MHz </a:t>
            </a:r>
            <a:r>
              <a:rPr lang="ko-KR" altLang="en-US" dirty="0" smtClean="0"/>
              <a:t>대역</a:t>
            </a:r>
            <a:r>
              <a:rPr lang="en-US" altLang="ko-KR" dirty="0" smtClean="0"/>
              <a:t> -&gt; </a:t>
            </a:r>
            <a:r>
              <a:rPr lang="ko-KR" altLang="en-US" dirty="0"/>
              <a:t>대표적으로 </a:t>
            </a:r>
            <a:r>
              <a:rPr lang="en-US" altLang="ko-KR" dirty="0"/>
              <a:t>AM</a:t>
            </a:r>
            <a:r>
              <a:rPr lang="ko-KR" altLang="en-US" dirty="0"/>
              <a:t>과 </a:t>
            </a:r>
            <a:r>
              <a:rPr lang="en-US" altLang="ko-KR" dirty="0"/>
              <a:t>FM </a:t>
            </a:r>
            <a:r>
              <a:rPr lang="ko-KR" altLang="en-US" dirty="0"/>
              <a:t>라디오가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RFID</a:t>
            </a:r>
            <a:r>
              <a:rPr lang="ko-KR" altLang="en-US" dirty="0"/>
              <a:t>는 라디오 주파수</a:t>
            </a:r>
            <a:r>
              <a:rPr lang="en-US" altLang="ko-KR" dirty="0"/>
              <a:t>(RF)</a:t>
            </a:r>
            <a:r>
              <a:rPr lang="ko-KR" altLang="en-US" dirty="0"/>
              <a:t>를 사용하여 사물을 식별</a:t>
            </a:r>
            <a:r>
              <a:rPr lang="en-US" altLang="ko-KR" dirty="0"/>
              <a:t>(ID)</a:t>
            </a:r>
            <a:r>
              <a:rPr lang="ko-KR" altLang="en-US" dirty="0"/>
              <a:t>하는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자동차의 스마트키도 라디오 영역 주파수를 사용하고</a:t>
            </a:r>
            <a:r>
              <a:rPr lang="en-US" altLang="ko-KR" dirty="0"/>
              <a:t>, </a:t>
            </a:r>
            <a:r>
              <a:rPr lang="ko-KR" altLang="en-US" dirty="0"/>
              <a:t>무선 조정기로 움직이는 자동차나 로봇과 같은 장남감도 라디오 주파수를 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87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34321D-5083-92C0-F474-925640BC7973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4ED0EB-32C8-8E90-96CD-0A4BBB54AB75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무선 전송의 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2A2FA63-2A07-46BA-8144-7196ADE1B658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3. </a:t>
            </a:r>
            <a:r>
              <a:rPr lang="ko-KR" altLang="en-US" sz="1400" b="1" dirty="0">
                <a:solidFill>
                  <a:schemeClr val="tx1"/>
                </a:solidFill>
              </a:rPr>
              <a:t>주파수 영역별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특징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마이크로웨이브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8670" y="1226225"/>
            <a:ext cx="1038791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마이크로</a:t>
            </a:r>
            <a:r>
              <a:rPr lang="en-US" altLang="ko-KR" baseline="30000" dirty="0"/>
              <a:t>microwave</a:t>
            </a:r>
            <a:r>
              <a:rPr lang="ko-KR" altLang="en-US" dirty="0"/>
              <a:t> 영역은 </a:t>
            </a:r>
            <a:r>
              <a:rPr lang="ko-KR" altLang="en-US" dirty="0" smtClean="0"/>
              <a:t>통상적으로 </a:t>
            </a:r>
            <a:r>
              <a:rPr lang="en-US" altLang="ko-KR" dirty="0"/>
              <a:t>300MHz</a:t>
            </a:r>
            <a:r>
              <a:rPr lang="ko-KR" altLang="en-US" dirty="0"/>
              <a:t>에서 </a:t>
            </a:r>
            <a:r>
              <a:rPr lang="en-US" altLang="ko-KR" dirty="0"/>
              <a:t>30GHz</a:t>
            </a:r>
            <a:r>
              <a:rPr lang="ko-KR" altLang="en-US" dirty="0"/>
              <a:t>사이의 </a:t>
            </a:r>
            <a:r>
              <a:rPr lang="ko-KR" altLang="en-US" dirty="0" smtClean="0"/>
              <a:t>주파수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국가는 </a:t>
            </a:r>
            <a:r>
              <a:rPr lang="ko-KR" altLang="en-US" dirty="0"/>
              <a:t>자유롭게 통신기기를 제작할 수 있는 영역을 만들어 </a:t>
            </a:r>
            <a:r>
              <a:rPr lang="ko-KR" altLang="en-US" dirty="0" smtClean="0"/>
              <a:t>주었음</a:t>
            </a:r>
            <a:r>
              <a:rPr lang="en-US" altLang="ko-KR" dirty="0" smtClean="0"/>
              <a:t>. </a:t>
            </a:r>
            <a:r>
              <a:rPr lang="ko-KR" altLang="en-US" dirty="0"/>
              <a:t>대표적인 대역이 </a:t>
            </a:r>
            <a:r>
              <a:rPr lang="en-US" altLang="ko-KR" dirty="0"/>
              <a:t>2.4GHz</a:t>
            </a:r>
            <a:r>
              <a:rPr lang="ko-KR" altLang="en-US" dirty="0"/>
              <a:t>와 </a:t>
            </a:r>
            <a:r>
              <a:rPr lang="en-US" altLang="ko-KR" dirty="0" smtClean="0"/>
              <a:t>5GHz. 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마이크로웨이브 영역에 있는 유명한 무선통신 장비로 </a:t>
            </a:r>
            <a:r>
              <a:rPr lang="ko-KR" altLang="en-US" dirty="0" err="1" smtClean="0"/>
              <a:t>와이파이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위성통신</a:t>
            </a:r>
            <a:r>
              <a:rPr lang="en-US" altLang="ko-KR" baseline="30000" dirty="0"/>
              <a:t>satellite communication</a:t>
            </a:r>
            <a:r>
              <a:rPr lang="ko-KR" altLang="en-US" dirty="0" smtClean="0"/>
              <a:t>이 있음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GPS</a:t>
            </a:r>
            <a:r>
              <a:rPr lang="ko-KR" altLang="en-US" dirty="0"/>
              <a:t>는 </a:t>
            </a:r>
            <a:r>
              <a:rPr lang="en-US" altLang="ko-KR" dirty="0"/>
              <a:t>Global Positioning System</a:t>
            </a:r>
            <a:r>
              <a:rPr lang="ko-KR" altLang="en-US" dirty="0"/>
              <a:t>의 약자로 </a:t>
            </a:r>
            <a:r>
              <a:rPr lang="en-US" altLang="ko-KR" dirty="0"/>
              <a:t>GPS </a:t>
            </a:r>
            <a:r>
              <a:rPr lang="ko-KR" altLang="en-US" dirty="0"/>
              <a:t>인공위성이 쏘는 전파를 수신하여 자신의 위치를 찾는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4147CC0-F544-F0A9-797D-D1C9B4975F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7" y="3851078"/>
            <a:ext cx="7405545" cy="28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7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전자기기, 화면, 손이(가) 표시된 사진&#10;&#10;자동 생성된 설명">
            <a:extLst>
              <a:ext uri="{FF2B5EF4-FFF2-40B4-BE49-F238E27FC236}">
                <a16:creationId xmlns:a16="http://schemas.microsoft.com/office/drawing/2014/main" xmlns="" id="{ECCEC30B-179B-0B8E-79A0-700ADD9E9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84" y="1957515"/>
            <a:ext cx="4092146" cy="3120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688FAA-B40E-6985-7D98-6E305C43FC0C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9C3483-F3DE-0B81-A31A-FB6D750DCCFB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무선 전송의 특징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2A2FA63-2A07-46BA-8144-7196ADE1B658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3. </a:t>
            </a:r>
            <a:r>
              <a:rPr lang="ko-KR" altLang="en-US" sz="1400" b="1" dirty="0">
                <a:solidFill>
                  <a:schemeClr val="tx1"/>
                </a:solidFill>
              </a:rPr>
              <a:t>주파수 영역별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특징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적외선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8670" y="1226225"/>
            <a:ext cx="103879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적외선을 사용하는 통신 </a:t>
            </a:r>
            <a:r>
              <a:rPr lang="ko-KR" altLang="en-US" dirty="0" smtClean="0"/>
              <a:t>장비가 리모컨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30410" y="5324549"/>
            <a:ext cx="10387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smtClean="0"/>
              <a:t>유선 전송매체 </a:t>
            </a:r>
            <a:r>
              <a:rPr lang="ko-KR" altLang="en-US" dirty="0"/>
              <a:t>광섬유는 자외선</a:t>
            </a:r>
            <a:r>
              <a:rPr lang="en-US" altLang="ko-KR" dirty="0"/>
              <a:t>, </a:t>
            </a:r>
            <a:r>
              <a:rPr lang="ko-KR" altLang="en-US" dirty="0" smtClean="0"/>
              <a:t>가시광선</a:t>
            </a:r>
            <a:r>
              <a:rPr lang="en-US" altLang="ko-KR" dirty="0" smtClean="0"/>
              <a:t>, </a:t>
            </a:r>
            <a:r>
              <a:rPr lang="ko-KR" altLang="en-US" dirty="0"/>
              <a:t>적외선의 주파수 영역을 모두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29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DB637A3-F36D-7327-663C-1B1F802E3344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03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1658322-75FF-2C13-17A3-0D8599AB4476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다중접속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C4D5732-70C8-3776-4C7B-6D6B483814D0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1. </a:t>
            </a:r>
            <a:r>
              <a:rPr lang="ko-KR" altLang="en-US" sz="1400" b="1" dirty="0">
                <a:solidFill>
                  <a:schemeClr val="tx1"/>
                </a:solidFill>
              </a:rPr>
              <a:t>다중접속의 필요성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8670" y="1226225"/>
            <a:ext cx="1038791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귀중한 전파 자원을 </a:t>
            </a:r>
            <a:r>
              <a:rPr lang="ko-KR" altLang="en-US" dirty="0" smtClean="0"/>
              <a:t>한 사람만 </a:t>
            </a:r>
            <a:r>
              <a:rPr lang="ko-KR" altLang="en-US" dirty="0"/>
              <a:t>사용하는 것은 </a:t>
            </a:r>
            <a:r>
              <a:rPr lang="ko-KR" altLang="en-US" dirty="0" smtClean="0"/>
              <a:t>낭비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동일한 </a:t>
            </a:r>
            <a:r>
              <a:rPr lang="ko-KR" altLang="en-US" dirty="0"/>
              <a:t>주파수 대역에서 다수의 사용자가 서비스에 접속할 수 있도록 하는 기술이 다중접속</a:t>
            </a:r>
            <a:r>
              <a:rPr lang="en-US" altLang="ko-KR" baseline="30000" dirty="0"/>
              <a:t>Multiple </a:t>
            </a:r>
            <a:r>
              <a:rPr lang="en-US" altLang="ko-KR" baseline="30000" dirty="0" smtClean="0"/>
              <a:t>Access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다중접속 방식에는 주파수를 나누는 주파수 분할 다중접속</a:t>
            </a:r>
            <a:r>
              <a:rPr lang="en-US" altLang="ko-KR" dirty="0"/>
              <a:t>(FDMA; Frequency Division Multiple Access), </a:t>
            </a:r>
            <a:r>
              <a:rPr lang="ko-KR" altLang="en-US" dirty="0"/>
              <a:t>시간을 나누어 사용하는 시분할 다중접속</a:t>
            </a:r>
            <a:r>
              <a:rPr lang="en-US" altLang="ko-KR" dirty="0"/>
              <a:t>(TDMA; Time Division Multiple Access), </a:t>
            </a:r>
            <a:r>
              <a:rPr lang="ko-KR" altLang="en-US" dirty="0"/>
              <a:t>코드를 나누어 사용하는 코드분할 다중접속</a:t>
            </a:r>
            <a:r>
              <a:rPr lang="en-US" altLang="ko-KR" dirty="0"/>
              <a:t>(CDMA; Code Division Multiple Access)</a:t>
            </a:r>
            <a:r>
              <a:rPr lang="ko-KR" altLang="en-US" dirty="0"/>
              <a:t>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특히 </a:t>
            </a:r>
            <a:r>
              <a:rPr lang="ko-KR" altLang="en-US" dirty="0"/>
              <a:t>코드분할 다중접속</a:t>
            </a:r>
            <a:r>
              <a:rPr lang="en-US" altLang="ko-KR" dirty="0"/>
              <a:t>(CDMA) </a:t>
            </a:r>
            <a:r>
              <a:rPr lang="ko-KR" altLang="en-US" dirty="0"/>
              <a:t>기술은 전 세계에서 처음으로 한국이 </a:t>
            </a:r>
            <a:r>
              <a:rPr lang="ko-KR" altLang="en-US" dirty="0" smtClean="0"/>
              <a:t>상용화했음</a:t>
            </a:r>
            <a:r>
              <a:rPr lang="en-US" altLang="ko-KR" dirty="0" smtClean="0"/>
              <a:t>. </a:t>
            </a:r>
            <a:r>
              <a:rPr lang="ko-KR" altLang="en-US" dirty="0"/>
              <a:t>한국은 </a:t>
            </a:r>
            <a:r>
              <a:rPr lang="en-US" altLang="ko-KR" dirty="0"/>
              <a:t>CDMA </a:t>
            </a:r>
            <a:r>
              <a:rPr lang="ko-KR" altLang="en-US" dirty="0"/>
              <a:t>종주국이며 다른 나라에 </a:t>
            </a:r>
            <a:r>
              <a:rPr lang="en-US" altLang="ko-KR" dirty="0"/>
              <a:t>CDMA </a:t>
            </a:r>
            <a:r>
              <a:rPr lang="ko-KR" altLang="en-US" dirty="0"/>
              <a:t>운용기술을 수출하여 많은 외화를 </a:t>
            </a:r>
            <a:r>
              <a:rPr lang="ko-KR" altLang="en-US" dirty="0" smtClean="0"/>
              <a:t>벌어들였음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54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24C5843-9166-32CC-6B29-FD1BE360F4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40" y="3739977"/>
            <a:ext cx="8487718" cy="2496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5AC043-AF86-04B7-874A-0BEB0B658B2F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03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FF7C61-F65D-5E5F-69AE-65269F19C7C1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다중접속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CCF57D4-46DE-F12E-1796-E1CBAE43A5D1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2. </a:t>
            </a:r>
            <a:r>
              <a:rPr lang="ko-KR" altLang="en-US" sz="1400" b="1" dirty="0">
                <a:solidFill>
                  <a:schemeClr val="tx1"/>
                </a:solidFill>
              </a:rPr>
              <a:t>주파수 분할 다중접속</a:t>
            </a:r>
            <a:r>
              <a:rPr lang="en-US" altLang="ko-KR" sz="1400" b="1" dirty="0">
                <a:solidFill>
                  <a:schemeClr val="tx1"/>
                </a:solidFill>
              </a:rPr>
              <a:t>(FDMA)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8670" y="1226225"/>
            <a:ext cx="1038791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주파수 분할 다중접속</a:t>
            </a:r>
            <a:r>
              <a:rPr lang="en-US" altLang="ko-KR" dirty="0" smtClean="0"/>
              <a:t>(FDMA)</a:t>
            </a:r>
            <a:r>
              <a:rPr lang="ko-KR" altLang="en-US" dirty="0" smtClean="0"/>
              <a:t>는 사용 </a:t>
            </a:r>
            <a:r>
              <a:rPr lang="ko-KR" altLang="en-US" dirty="0"/>
              <a:t>가능한 전체 대역폭을 잘게 쪼개어 사용자에게 나누어 주는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마치 </a:t>
            </a:r>
            <a:r>
              <a:rPr lang="ko-KR" altLang="en-US" dirty="0"/>
              <a:t>고속도로에 여러 개의 차선을 만들어 차들이 동시에 지나다니게 하는 것과 </a:t>
            </a:r>
            <a:r>
              <a:rPr lang="ko-KR" altLang="en-US" dirty="0" smtClean="0"/>
              <a:t>같음</a:t>
            </a:r>
            <a:r>
              <a:rPr lang="en-US" altLang="ko-KR" dirty="0" smtClean="0"/>
              <a:t>.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주파수 </a:t>
            </a:r>
            <a:r>
              <a:rPr lang="ko-KR" altLang="en-US" dirty="0"/>
              <a:t>분할 방식을 사용하는 대표적인 통신기기가 라디오와 </a:t>
            </a:r>
            <a:r>
              <a:rPr lang="en-US" altLang="ko-KR" dirty="0" smtClean="0"/>
              <a:t>TV.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세대 </a:t>
            </a:r>
            <a:r>
              <a:rPr lang="ko-KR" altLang="en-US" dirty="0" smtClean="0"/>
              <a:t>무선통신망</a:t>
            </a:r>
            <a:r>
              <a:rPr lang="en-US" altLang="ko-KR" dirty="0" smtClean="0"/>
              <a:t>(1G)</a:t>
            </a:r>
            <a:r>
              <a:rPr lang="ko-KR" altLang="en-US" dirty="0" smtClean="0"/>
              <a:t>이 </a:t>
            </a:r>
            <a:r>
              <a:rPr lang="ko-KR" altLang="en-US" dirty="0"/>
              <a:t>주파수 분할 다중 접속을 </a:t>
            </a:r>
            <a:r>
              <a:rPr lang="ko-KR" altLang="en-US" dirty="0" smtClean="0"/>
              <a:t>사용했음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23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658750A-11FF-C1E7-D0D3-E9F99AF41F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74" y="3608173"/>
            <a:ext cx="6609284" cy="2637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3025BC-1036-0388-3681-D99BE0B548A0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03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AB9E45-EAAC-9985-29BC-21F9E7E795B1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다중접속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2211B9F-64ED-2B42-07AC-A9E22AA90293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3. </a:t>
            </a:r>
            <a:r>
              <a:rPr lang="ko-KR" altLang="en-US" sz="1400" b="1" dirty="0">
                <a:solidFill>
                  <a:schemeClr val="tx1"/>
                </a:solidFill>
              </a:rPr>
              <a:t>시간 분할 다중접속</a:t>
            </a:r>
            <a:r>
              <a:rPr lang="en-US" altLang="ko-KR" sz="1400" b="1" dirty="0">
                <a:solidFill>
                  <a:schemeClr val="tx1"/>
                </a:solidFill>
              </a:rPr>
              <a:t>(TDMA)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8670" y="1226225"/>
            <a:ext cx="1038791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시간분할 다중접속</a:t>
            </a:r>
            <a:r>
              <a:rPr lang="en-US" altLang="ko-KR" dirty="0" smtClean="0"/>
              <a:t>(TDMA)</a:t>
            </a:r>
            <a:r>
              <a:rPr lang="ko-KR" altLang="en-US" dirty="0" smtClean="0"/>
              <a:t>은 하나의 채널을 여러 사람이 나누어 쓰는 방식으로 디지털 신호에만 적용이 가능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A, B, C 3명이 </a:t>
            </a:r>
            <a:r>
              <a:rPr lang="ko-KR" altLang="en-US" dirty="0" smtClean="0"/>
              <a:t>번갈아 가면서 짧은 시간 동안 데이터를 전송하는 방식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마치 운영체제의 시분할 시스템과 같은 원리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유럽의 디지털 이동통신 서비스 방식인 </a:t>
            </a:r>
            <a:r>
              <a:rPr lang="en-US" altLang="ko-KR" dirty="0" err="1" smtClean="0"/>
              <a:t>GSM</a:t>
            </a:r>
            <a:r>
              <a:rPr lang="en-US" altLang="ko-KR" baseline="30000" dirty="0" err="1" smtClean="0"/>
              <a:t>Global</a:t>
            </a:r>
            <a:r>
              <a:rPr lang="en-US" altLang="ko-KR" baseline="30000" dirty="0" smtClean="0"/>
              <a:t> System for Mobile Communications</a:t>
            </a:r>
            <a:r>
              <a:rPr lang="ko-KR" altLang="en-US" dirty="0" smtClean="0"/>
              <a:t>에서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911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CBEDFF3-D158-1E6B-CFC4-014696A756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195" y="2875004"/>
            <a:ext cx="6798418" cy="2873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47DD5E-86B1-DEC4-AD81-EC11007039DE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03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FE10B5-3AD6-A2DF-FD9C-F7D1182EDA94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다중접속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81FB8D8-9349-10AE-0B67-F39430E8B797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4. </a:t>
            </a:r>
            <a:r>
              <a:rPr lang="ko-KR" altLang="en-US" sz="1400" b="1" dirty="0">
                <a:solidFill>
                  <a:schemeClr val="tx1"/>
                </a:solidFill>
              </a:rPr>
              <a:t>코드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분할 다중접속</a:t>
            </a:r>
            <a:r>
              <a:rPr lang="en-US" altLang="ko-KR" sz="1400" b="1" dirty="0">
                <a:solidFill>
                  <a:schemeClr val="tx1"/>
                </a:solidFill>
              </a:rPr>
              <a:t>(CDMA)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8670" y="1226225"/>
            <a:ext cx="1038791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코드 분할 다중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(CDMA)</a:t>
            </a:r>
            <a:r>
              <a:rPr lang="ko-KR" altLang="en-US" dirty="0" smtClean="0"/>
              <a:t>는 </a:t>
            </a:r>
            <a:r>
              <a:rPr lang="ko-KR" altLang="en-US" dirty="0"/>
              <a:t>지금까지의 방식보다 독특한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많은 </a:t>
            </a:r>
            <a:r>
              <a:rPr lang="ko-KR" altLang="en-US" dirty="0"/>
              <a:t>수학적 수식들이 나오기 때문에 일반인들이 이해하기 어렵다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 책에서는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칩 모형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만들어 </a:t>
            </a:r>
            <a:r>
              <a:rPr lang="en-US" altLang="ko-KR" dirty="0" smtClean="0"/>
              <a:t>CDMA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43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AB97CB7-9215-FC5C-74A1-68BBC97F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782" y="666749"/>
            <a:ext cx="4527282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3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철물, 스크린샷이(가) 표시된 사진&#10;&#10;자동 생성된 설명">
            <a:extLst>
              <a:ext uri="{FF2B5EF4-FFF2-40B4-BE49-F238E27FC236}">
                <a16:creationId xmlns:a16="http://schemas.microsoft.com/office/drawing/2014/main" xmlns="" id="{0C43016A-F3EB-9C5C-B4E7-CA8193A321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81" y="3517557"/>
            <a:ext cx="5674215" cy="3255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9A2BA0-C108-ED70-1A8C-86E8395F922A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03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9FCB30-5207-C548-C9EF-5E4607286089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다중접속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70" y="1226225"/>
            <a:ext cx="1038791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칩 모형</a:t>
            </a:r>
            <a:endParaRPr lang="en-US" altLang="ko-KR" dirty="0" smtClean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</a:t>
            </a:r>
            <a:r>
              <a:rPr lang="en-US" altLang="ko-KR" dirty="0"/>
              <a:t>, B, C </a:t>
            </a:r>
            <a:r>
              <a:rPr lang="ko-KR" altLang="en-US" dirty="0"/>
              <a:t>세 사람은 ‘칩</a:t>
            </a:r>
            <a:r>
              <a:rPr lang="en-US" altLang="ko-KR" baseline="30000" dirty="0"/>
              <a:t>chip</a:t>
            </a:r>
            <a:r>
              <a:rPr lang="ko-KR" altLang="en-US" dirty="0"/>
              <a:t>’이라 불리는 같은 크기의 판을 가지고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칩에 있는 어떤 구멍도 다른 칩과 겹치지 </a:t>
            </a:r>
            <a:r>
              <a:rPr lang="ko-KR" altLang="en-US" b="1" dirty="0" smtClean="0"/>
              <a:t>않음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데이터를 보내려 할 때</a:t>
            </a:r>
            <a:r>
              <a:rPr lang="en-US" altLang="ko-KR" dirty="0"/>
              <a:t>, A, B, C</a:t>
            </a:r>
            <a:r>
              <a:rPr lang="ko-KR" altLang="en-US" dirty="0"/>
              <a:t>는 각자의 칩에 뚫린 구멍에 보내려는 데이터를 </a:t>
            </a:r>
            <a:r>
              <a:rPr lang="ko-KR" altLang="en-US" dirty="0" smtClean="0"/>
              <a:t>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겹치는 </a:t>
            </a:r>
            <a:r>
              <a:rPr lang="ko-KR" altLang="en-US" dirty="0"/>
              <a:t>구멍이 없기 때문에 같이 데이터를 작성해도 데이터가 겹치는 일은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81FB8D8-9349-10AE-0B67-F39430E8B797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CDMA 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칩 모형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9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C12B4F5-E919-A5D5-C95D-E7FFE7528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41" y="3138616"/>
            <a:ext cx="5690445" cy="3211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91F164-7048-9A8D-05BC-12F38D1BE350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03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1CEE96-EC8C-1AA4-DA75-B49257568544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다중접속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70" y="1226225"/>
            <a:ext cx="103879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같은 공간에 같은 통신사를 사용하는 </a:t>
            </a:r>
            <a:r>
              <a:rPr lang="ko-KR" altLang="en-US" dirty="0" err="1"/>
              <a:t>스마트폰이</a:t>
            </a:r>
            <a:r>
              <a:rPr lang="ko-KR" altLang="en-US" dirty="0"/>
              <a:t> 있다면</a:t>
            </a:r>
            <a:r>
              <a:rPr lang="en-US" altLang="ko-KR" dirty="0"/>
              <a:t>, </a:t>
            </a:r>
            <a:r>
              <a:rPr lang="ko-KR" altLang="en-US" dirty="0"/>
              <a:t>모두에게 같은 </a:t>
            </a:r>
            <a:r>
              <a:rPr lang="ko-KR" altLang="en-US" dirty="0" smtClean="0"/>
              <a:t>데이터 전달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전달된 데이터에 칩을 겹쳐서 구멍으로 보이는 것이 자신의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ko-KR" altLang="en-US" dirty="0"/>
              <a:t>사람에게 같은 데이터가 전달되지만 칩의 구멍 위치를 모를 경우 자신의 데이터를 알 수 </a:t>
            </a:r>
            <a:r>
              <a:rPr lang="ko-KR" altLang="en-US" dirty="0" smtClean="0"/>
              <a:t>없음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도청에 강함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81FB8D8-9349-10AE-0B67-F39430E8B797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CDMA 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칩 모형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9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6CEFA44-DC0E-02DB-5734-C141DE112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62" y="3057389"/>
            <a:ext cx="5615599" cy="2338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A987AD-4FFC-172E-73B6-217E4A9C810C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03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D0AD5A-4421-1087-9F74-AF68671779D6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다중접속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70" y="1226225"/>
            <a:ext cx="1038791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칩의 구멍 위치만 노출되지 않는다면 도청이 </a:t>
            </a:r>
            <a:r>
              <a:rPr lang="ko-KR" altLang="en-US" dirty="0" smtClean="0"/>
              <a:t>불가능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코드 분할 다중 접속에서 칩의 구멍의 역할을 담당하는 코드를 </a:t>
            </a:r>
            <a:r>
              <a:rPr lang="ko-KR" altLang="en-US" b="1" dirty="0"/>
              <a:t>칩 시퀀스</a:t>
            </a:r>
            <a:r>
              <a:rPr lang="en-US" altLang="ko-KR" baseline="30000" dirty="0"/>
              <a:t>chip sequence</a:t>
            </a:r>
            <a:r>
              <a:rPr lang="ko-KR" altLang="en-US" dirty="0"/>
              <a:t>라 </a:t>
            </a:r>
            <a:r>
              <a:rPr lang="ko-KR" altLang="en-US" dirty="0" smtClean="0"/>
              <a:t>부름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유심 칩 안에는 칩 </a:t>
            </a:r>
            <a:r>
              <a:rPr lang="ko-KR" altLang="en-US" dirty="0" smtClean="0"/>
              <a:t>시퀀스 저장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13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102FF6C-7E67-F033-EC14-667D7A15A6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71" y="4186964"/>
            <a:ext cx="7177879" cy="2139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1EBFE1-255A-9C3A-FB55-0BFBC8C45E24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03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00B6D3-E212-5218-7A40-C0545FD803A8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다중접속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29E4B74-2715-36EE-D668-3EF766B0E49C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5. CDMA</a:t>
            </a:r>
            <a:r>
              <a:rPr lang="ko-KR" altLang="en-US" sz="1400" b="1" dirty="0">
                <a:solidFill>
                  <a:schemeClr val="tx1"/>
                </a:solidFill>
              </a:rPr>
              <a:t>의 수학적 접근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70" y="1226225"/>
            <a:ext cx="103879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칩 </a:t>
            </a:r>
            <a:r>
              <a:rPr lang="en-US" altLang="ko-KR" dirty="0" err="1"/>
              <a:t>시퀀스는</a:t>
            </a:r>
            <a:r>
              <a:rPr lang="en-US" altLang="ko-KR" dirty="0"/>
              <a:t> 64개나 128</a:t>
            </a:r>
            <a:r>
              <a:rPr lang="en-US" altLang="ko-KR" dirty="0" smtClean="0"/>
              <a:t>개.</a:t>
            </a: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</a:t>
            </a:r>
            <a:r>
              <a:rPr lang="ko-KR" altLang="en-US" dirty="0"/>
              <a:t>의 칩 시퀀스를 </a:t>
            </a:r>
            <a:r>
              <a:rPr lang="en-US" altLang="ko-KR" dirty="0"/>
              <a:t>00010101</a:t>
            </a:r>
            <a:r>
              <a:rPr lang="ko-KR" altLang="en-US" dirty="0"/>
              <a:t>이라 </a:t>
            </a:r>
            <a:r>
              <a:rPr lang="ko-KR" altLang="en-US" dirty="0" smtClean="0"/>
              <a:t>가정</a:t>
            </a:r>
            <a:r>
              <a:rPr lang="en-US" altLang="ko-KR" dirty="0" smtClean="0"/>
              <a:t>. </a:t>
            </a:r>
            <a:r>
              <a:rPr lang="ko-KR" altLang="en-US" dirty="0"/>
              <a:t>칩 시퀀스를 사용하여 통신을 할 때는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-1</a:t>
            </a:r>
            <a:r>
              <a:rPr lang="ko-KR" altLang="en-US" dirty="0"/>
              <a:t>로 만들어 </a:t>
            </a:r>
            <a:r>
              <a:rPr lang="ko-KR" altLang="en-US" dirty="0" smtClean="0"/>
              <a:t>보냄</a:t>
            </a:r>
            <a:r>
              <a:rPr lang="en-US" altLang="ko-KR" dirty="0" smtClean="0"/>
              <a:t> -&gt;</a:t>
            </a:r>
            <a:r>
              <a:rPr lang="ko-KR" altLang="en-US" dirty="0" smtClean="0"/>
              <a:t> </a:t>
            </a:r>
            <a:r>
              <a:rPr lang="en-US" altLang="ko-KR" dirty="0"/>
              <a:t>A</a:t>
            </a:r>
            <a:r>
              <a:rPr lang="ko-KR" altLang="en-US" dirty="0"/>
              <a:t>의 칩 시퀀스 </a:t>
            </a:r>
            <a:r>
              <a:rPr lang="en-US" altLang="ko-KR" dirty="0"/>
              <a:t>00010101</a:t>
            </a:r>
            <a:r>
              <a:rPr lang="ko-KR" altLang="en-US" dirty="0"/>
              <a:t>은 실제 통신에서 </a:t>
            </a:r>
            <a:r>
              <a:rPr lang="en-US" altLang="ko-KR" dirty="0"/>
              <a:t>(-1 -1 -1 +1 -1 +1 -1 +1)</a:t>
            </a:r>
            <a:r>
              <a:rPr lang="ko-KR" altLang="en-US" dirty="0"/>
              <a:t>이 됨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0</a:t>
            </a:r>
            <a:r>
              <a:rPr lang="ko-KR" altLang="en-US" dirty="0"/>
              <a:t>을 보내야 하는 경우에는 칩 시퀀스를 역으로 바꾸어 </a:t>
            </a:r>
            <a:r>
              <a:rPr lang="ko-KR" altLang="en-US" dirty="0" smtClean="0"/>
              <a:t>보냄</a:t>
            </a:r>
            <a:r>
              <a:rPr lang="en-US" altLang="ko-KR" dirty="0" smtClean="0"/>
              <a:t>. +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-1</a:t>
            </a:r>
            <a:r>
              <a:rPr lang="ko-KR" altLang="en-US" dirty="0"/>
              <a:t>로 </a:t>
            </a:r>
            <a:r>
              <a:rPr lang="en-US" altLang="ko-KR" dirty="0"/>
              <a:t>-1</a:t>
            </a:r>
            <a:r>
              <a:rPr lang="ko-KR" altLang="en-US" dirty="0"/>
              <a:t>은 </a:t>
            </a:r>
            <a:r>
              <a:rPr lang="en-US" altLang="ko-KR" dirty="0"/>
              <a:t>+1</a:t>
            </a:r>
            <a:r>
              <a:rPr lang="ko-KR" altLang="en-US" dirty="0"/>
              <a:t>로 바꿔 </a:t>
            </a:r>
            <a:r>
              <a:rPr lang="ko-KR" altLang="en-US" dirty="0" smtClean="0"/>
              <a:t>보냄</a:t>
            </a:r>
            <a:r>
              <a:rPr lang="en-US" altLang="ko-KR" dirty="0" smtClean="0"/>
              <a:t>.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결론적으로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을 보낼 </a:t>
            </a:r>
            <a:r>
              <a:rPr lang="ko-KR" altLang="en-US" dirty="0" smtClean="0"/>
              <a:t>경우 </a:t>
            </a:r>
            <a:r>
              <a:rPr lang="en-US" altLang="ko-KR" dirty="0"/>
              <a:t>(-1 -1 -1 +1 -1 +1 -1 +1) </a:t>
            </a:r>
            <a:r>
              <a:rPr lang="ko-KR" altLang="en-US" dirty="0"/>
              <a:t>보내고</a:t>
            </a:r>
            <a:r>
              <a:rPr lang="en-US" altLang="ko-KR" dirty="0"/>
              <a:t>, A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을 보낼 때에는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의 값인 </a:t>
            </a:r>
            <a:r>
              <a:rPr lang="en-US" altLang="ko-KR" dirty="0" smtClean="0"/>
              <a:t>(+</a:t>
            </a:r>
            <a:r>
              <a:rPr lang="en-US" altLang="ko-KR" dirty="0"/>
              <a:t>1 +1 +1 -1 +1 -1 +1 -1)</a:t>
            </a:r>
            <a:r>
              <a:rPr lang="ko-KR" altLang="en-US" dirty="0"/>
              <a:t>을 </a:t>
            </a:r>
            <a:r>
              <a:rPr lang="ko-KR" altLang="en-US" dirty="0" smtClean="0"/>
              <a:t>보냄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404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0CF0F9-CA7E-0DF6-F68E-A63BCEE5FF40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03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00DABA-5FC0-7FDD-89AF-143F8B189493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다중접속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E41DC79-D369-F875-655A-3AABA51EE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91" y="3303373"/>
            <a:ext cx="6210073" cy="307498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08670" y="1226225"/>
            <a:ext cx="103879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칩 시퀀스는 직교</a:t>
            </a:r>
            <a:r>
              <a:rPr lang="en-US" altLang="ko-KR" baseline="30000" dirty="0"/>
              <a:t>orthogonal</a:t>
            </a:r>
            <a:r>
              <a:rPr lang="ko-KR" altLang="en-US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특징은 다음과 같음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칩 </a:t>
            </a:r>
            <a:r>
              <a:rPr lang="ko-KR" altLang="en-US" dirty="0" smtClean="0"/>
              <a:t>시퀀스를 자기 </a:t>
            </a:r>
            <a:r>
              <a:rPr lang="ko-KR" altLang="en-US" dirty="0"/>
              <a:t>자신과 ● 연산을 하면 언제나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smtClean="0"/>
              <a:t>나옴</a:t>
            </a:r>
            <a:r>
              <a:rPr lang="en-US" altLang="ko-KR" dirty="0" smtClean="0"/>
              <a:t>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자기 </a:t>
            </a:r>
            <a:r>
              <a:rPr lang="ko-KR" altLang="en-US" dirty="0"/>
              <a:t>자신과 </a:t>
            </a:r>
            <a:r>
              <a:rPr lang="ko-KR" altLang="en-US" dirty="0" smtClean="0"/>
              <a:t>다른 칩 시퀀스를 ● </a:t>
            </a:r>
            <a:r>
              <a:rPr lang="ko-KR" altLang="en-US" dirty="0"/>
              <a:t>연산을 하면 언제나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</a:t>
            </a:r>
            <a:r>
              <a:rPr lang="ko-KR" altLang="en-US" dirty="0"/>
              <a:t>나옴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자신의 </a:t>
            </a:r>
            <a:r>
              <a:rPr lang="ko-KR" altLang="en-US" dirty="0"/>
              <a:t>칩 시퀀스와 </a:t>
            </a:r>
            <a:r>
              <a:rPr lang="en-US" altLang="ko-KR" dirty="0"/>
              <a:t>-</a:t>
            </a:r>
            <a:r>
              <a:rPr lang="en-US" altLang="ko-KR" dirty="0" smtClean="0"/>
              <a:t>1(0</a:t>
            </a:r>
            <a:r>
              <a:rPr lang="ko-KR" altLang="en-US" dirty="0" smtClean="0"/>
              <a:t>을 보낸 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● 연산하면 </a:t>
            </a:r>
            <a:r>
              <a:rPr lang="en-US" altLang="ko-KR" dirty="0"/>
              <a:t>-1</a:t>
            </a:r>
            <a:r>
              <a:rPr lang="ko-KR" altLang="en-US" dirty="0"/>
              <a:t>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733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5DFA89F-E723-9AFB-7FA3-23C0D5F264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68" y="3509598"/>
            <a:ext cx="9612144" cy="3282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FA394D-0EC1-B8B7-F55F-CE6F9EBFBB44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03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08BE54-0527-4436-C0BA-450FB62433C3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다중접속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70" y="1226225"/>
            <a:ext cx="1038791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</a:t>
            </a:r>
            <a:r>
              <a:rPr lang="ko-KR" altLang="en-US" dirty="0"/>
              <a:t>의 칩 시퀀스를 </a:t>
            </a:r>
            <a:r>
              <a:rPr lang="en-US" altLang="ko-KR" dirty="0"/>
              <a:t>00010101</a:t>
            </a:r>
            <a:r>
              <a:rPr lang="ko-KR" altLang="en-US" dirty="0"/>
              <a:t>이라 하고</a:t>
            </a:r>
            <a:r>
              <a:rPr lang="en-US" altLang="ko-KR" dirty="0"/>
              <a:t>, B</a:t>
            </a:r>
            <a:r>
              <a:rPr lang="ko-KR" altLang="en-US" dirty="0"/>
              <a:t>는 </a:t>
            </a:r>
            <a:r>
              <a:rPr lang="en-US" altLang="ko-KR" dirty="0"/>
              <a:t>10100010, C</a:t>
            </a:r>
            <a:r>
              <a:rPr lang="ko-KR" altLang="en-US" dirty="0"/>
              <a:t>는 </a:t>
            </a:r>
            <a:r>
              <a:rPr lang="en-US" altLang="ko-KR" dirty="0"/>
              <a:t>01001100</a:t>
            </a:r>
            <a:r>
              <a:rPr lang="ko-KR" altLang="en-US" dirty="0"/>
              <a:t>이라 </a:t>
            </a:r>
            <a:r>
              <a:rPr lang="ko-KR" altLang="en-US" dirty="0" smtClean="0"/>
              <a:t>가정</a:t>
            </a:r>
            <a:r>
              <a:rPr lang="en-US" altLang="ko-KR" dirty="0" smtClean="0"/>
              <a:t>.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/>
              <a:t>을 보내는 경우 자신의 칩 시퀀스의 안의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-1</a:t>
            </a:r>
            <a:r>
              <a:rPr lang="ko-KR" altLang="en-US" dirty="0"/>
              <a:t>로 </a:t>
            </a:r>
            <a:r>
              <a:rPr lang="ko-KR" altLang="en-US" dirty="0" smtClean="0"/>
              <a:t>변환</a:t>
            </a: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0</a:t>
            </a:r>
            <a:r>
              <a:rPr lang="ko-KR" altLang="en-US" dirty="0"/>
              <a:t>을 보낼 때에는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칩 시퀀스의 역수로 보냄</a:t>
            </a:r>
            <a:r>
              <a:rPr lang="en-US" altLang="ko-KR" dirty="0" smtClean="0"/>
              <a:t>. </a:t>
            </a:r>
            <a:r>
              <a:rPr lang="ko-KR" altLang="en-US" dirty="0"/>
              <a:t>		</a:t>
            </a:r>
            <a:endParaRPr lang="en-US" altLang="ko-KR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M1</a:t>
            </a:r>
            <a:r>
              <a:rPr lang="ko-KR" altLang="en-US" dirty="0"/>
              <a:t>은 </a:t>
            </a:r>
            <a:r>
              <a:rPr lang="en-US" altLang="ko-KR" dirty="0"/>
              <a:t>A, B, C</a:t>
            </a:r>
            <a:r>
              <a:rPr lang="ko-KR" altLang="en-US" dirty="0"/>
              <a:t> 중 </a:t>
            </a:r>
            <a:r>
              <a:rPr lang="en-US" altLang="ko-KR" dirty="0"/>
              <a:t>A</a:t>
            </a:r>
            <a:r>
              <a:rPr lang="ko-KR" altLang="en-US" dirty="0"/>
              <a:t>만 </a:t>
            </a:r>
            <a:r>
              <a:rPr lang="en-US" altLang="ko-KR" dirty="0"/>
              <a:t>1</a:t>
            </a:r>
            <a:r>
              <a:rPr lang="ko-KR" altLang="en-US" dirty="0"/>
              <a:t>을 보내는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en-US" altLang="ko-KR" dirty="0"/>
              <a:t>M2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가 각각 </a:t>
            </a:r>
            <a:r>
              <a:rPr lang="en-US" altLang="ko-KR" dirty="0"/>
              <a:t>1</a:t>
            </a:r>
            <a:r>
              <a:rPr lang="ko-KR" altLang="en-US" dirty="0"/>
              <a:t>을 보내는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M3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을 보내고</a:t>
            </a:r>
            <a:r>
              <a:rPr lang="en-US" altLang="ko-KR" dirty="0"/>
              <a:t>, 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을 보내는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538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227009B-A30D-F94E-7A48-DAF25AE70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86" y="2754363"/>
            <a:ext cx="9138324" cy="1718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85B55B-C7AF-D7A5-BEEF-4C5BCF014D49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03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50B0B64-234E-6FCA-D341-870B178B062D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다중접속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08670" y="1226225"/>
            <a:ext cx="1038791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M1에는 </a:t>
            </a:r>
            <a:r>
              <a:rPr lang="en-US" altLang="ko-KR" dirty="0" err="1"/>
              <a:t>A의</a:t>
            </a:r>
            <a:r>
              <a:rPr lang="en-US" altLang="ko-KR" dirty="0"/>
              <a:t> 칩 </a:t>
            </a:r>
            <a:r>
              <a:rPr lang="en-US" altLang="ko-KR" dirty="0" err="1"/>
              <a:t>시퀀스가</a:t>
            </a:r>
            <a:r>
              <a:rPr lang="en-US" altLang="ko-KR" dirty="0"/>
              <a:t> </a:t>
            </a:r>
            <a:r>
              <a:rPr lang="en-US" altLang="ko-KR" dirty="0" err="1"/>
              <a:t>들어</a:t>
            </a:r>
            <a:r>
              <a:rPr lang="en-US" altLang="ko-KR" dirty="0"/>
              <a:t> </a:t>
            </a:r>
            <a:r>
              <a:rPr lang="en-US" altLang="ko-KR" dirty="0" err="1"/>
              <a:t>있기</a:t>
            </a:r>
            <a:r>
              <a:rPr lang="en-US" altLang="ko-KR" dirty="0"/>
              <a:t> </a:t>
            </a:r>
            <a:r>
              <a:rPr lang="en-US" altLang="ko-KR" dirty="0" err="1"/>
              <a:t>때문에</a:t>
            </a:r>
            <a:r>
              <a:rPr lang="en-US" altLang="ko-KR" dirty="0"/>
              <a:t> M1 ● </a:t>
            </a:r>
            <a:r>
              <a:rPr lang="en-US" altLang="ko-KR" dirty="0" err="1"/>
              <a:t>A의</a:t>
            </a:r>
            <a:r>
              <a:rPr lang="en-US" altLang="ko-KR" dirty="0"/>
              <a:t> </a:t>
            </a:r>
            <a:r>
              <a:rPr lang="en-US" altLang="ko-KR" dirty="0" err="1"/>
              <a:t>결과는</a:t>
            </a:r>
            <a:r>
              <a:rPr lang="en-US" altLang="ko-KR" dirty="0"/>
              <a:t> </a:t>
            </a:r>
            <a:r>
              <a:rPr lang="en-US" altLang="ko-KR" dirty="0" smtClean="0"/>
              <a:t>1.</a:t>
            </a: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M2 ● A </a:t>
            </a:r>
            <a:r>
              <a:rPr lang="ko-KR" altLang="en-US" dirty="0"/>
              <a:t>는 </a:t>
            </a:r>
            <a:r>
              <a:rPr lang="en-US" altLang="ko-KR" dirty="0" smtClean="0"/>
              <a:t>0.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M3 ● </a:t>
            </a:r>
            <a:r>
              <a:rPr lang="en-US" altLang="ko-KR" dirty="0" err="1"/>
              <a:t>A는</a:t>
            </a:r>
            <a:r>
              <a:rPr lang="en-US" altLang="ko-KR" dirty="0"/>
              <a:t> </a:t>
            </a:r>
            <a:r>
              <a:rPr lang="en-US" altLang="ko-KR" u="sng" dirty="0"/>
              <a:t>A</a:t>
            </a:r>
            <a:r>
              <a:rPr lang="en-US" altLang="ko-KR" dirty="0"/>
              <a:t> ● </a:t>
            </a:r>
            <a:r>
              <a:rPr lang="en-US" altLang="ko-KR" dirty="0" err="1"/>
              <a:t>A가</a:t>
            </a:r>
            <a:r>
              <a:rPr lang="en-US" altLang="ko-KR" dirty="0"/>
              <a:t> </a:t>
            </a:r>
            <a:r>
              <a:rPr lang="en-US" altLang="ko-KR" dirty="0" err="1" smtClean="0"/>
              <a:t>되고</a:t>
            </a:r>
            <a:r>
              <a:rPr lang="en-US" altLang="ko-KR" dirty="0" smtClean="0"/>
              <a:t>, </a:t>
            </a:r>
            <a:r>
              <a:rPr lang="en-US" altLang="ko-KR" dirty="0" err="1"/>
              <a:t>결과는</a:t>
            </a:r>
            <a:r>
              <a:rPr lang="en-US" altLang="ko-KR" dirty="0"/>
              <a:t> -</a:t>
            </a:r>
            <a:r>
              <a:rPr lang="en-US" altLang="ko-KR" dirty="0" smtClean="0"/>
              <a:t>1.</a:t>
            </a: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949146" y="2191266"/>
            <a:ext cx="172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7BC7AAB-D2A2-5292-A059-875650485E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86" y="5650663"/>
            <a:ext cx="9138324" cy="7419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86761" y="4975040"/>
            <a:ext cx="103879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분배 법칙을 이용하여 </a:t>
            </a:r>
            <a:r>
              <a:rPr lang="en-US" altLang="ko-KR" dirty="0"/>
              <a:t>M3 ●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결과는 아래와 같음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956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6B11F388-0D93-A5C4-DDB9-75CFD63BCB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435" y="2889934"/>
            <a:ext cx="4384502" cy="3896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BD77FB-3711-1841-A5C2-97B7ED4F74EC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04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5C3DA-9FF6-7365-6BC4-8453D6A8E7D8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변조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88F01CB-3804-90B1-04D5-29567669B58E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1. </a:t>
            </a:r>
            <a:r>
              <a:rPr lang="ko-KR" altLang="en-US" sz="1400" b="1" dirty="0">
                <a:solidFill>
                  <a:schemeClr val="tx1"/>
                </a:solidFill>
              </a:rPr>
              <a:t>아날로그</a:t>
            </a:r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아날로그 변조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70" y="1135607"/>
            <a:ext cx="103879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변조</a:t>
            </a:r>
            <a:r>
              <a:rPr lang="en-US" altLang="ko-KR" baseline="30000" dirty="0"/>
              <a:t>modulation</a:t>
            </a:r>
            <a:r>
              <a:rPr lang="ko-KR" altLang="en-US" dirty="0"/>
              <a:t>란 신호를 다른 종류의 신호로 변화시키는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아날로그</a:t>
            </a:r>
            <a:r>
              <a:rPr lang="en-US" altLang="ko-KR" dirty="0"/>
              <a:t>-</a:t>
            </a:r>
            <a:r>
              <a:rPr lang="ko-KR" altLang="en-US" dirty="0"/>
              <a:t>아날로그 변조에는 </a:t>
            </a:r>
            <a:r>
              <a:rPr lang="ko-KR" altLang="en-US" dirty="0" err="1"/>
              <a:t>전송파</a:t>
            </a:r>
            <a:r>
              <a:rPr lang="en-US" altLang="ko-KR" baseline="30000" dirty="0"/>
              <a:t>carrier signal</a:t>
            </a:r>
            <a:r>
              <a:rPr lang="ko-KR" altLang="en-US" dirty="0"/>
              <a:t> 혹은 </a:t>
            </a:r>
            <a:r>
              <a:rPr lang="ko-KR" altLang="en-US" dirty="0" err="1"/>
              <a:t>반송파를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진폭</a:t>
            </a:r>
            <a:r>
              <a:rPr lang="en-US" altLang="ko-KR" b="1" dirty="0"/>
              <a:t> </a:t>
            </a:r>
            <a:r>
              <a:rPr lang="en-US" altLang="ko-KR" b="1" dirty="0" err="1"/>
              <a:t>변조</a:t>
            </a:r>
            <a:r>
              <a:rPr lang="en-US" altLang="ko-KR" baseline="30000" dirty="0" err="1"/>
              <a:t>Amplitude</a:t>
            </a:r>
            <a:r>
              <a:rPr lang="en-US" altLang="ko-KR" baseline="30000" dirty="0"/>
              <a:t> </a:t>
            </a:r>
            <a:r>
              <a:rPr lang="en-US" altLang="ko-KR" baseline="30000" dirty="0" err="1"/>
              <a:t>Modulation</a:t>
            </a:r>
            <a:r>
              <a:rPr lang="en-US" altLang="ko-KR" dirty="0" err="1"/>
              <a:t>방식과</a:t>
            </a:r>
            <a:r>
              <a:rPr lang="en-US" altLang="ko-KR" dirty="0"/>
              <a:t> </a:t>
            </a:r>
            <a:r>
              <a:rPr lang="en-US" altLang="ko-KR" b="1" dirty="0" err="1"/>
              <a:t>주파수</a:t>
            </a:r>
            <a:r>
              <a:rPr lang="en-US" altLang="ko-KR" b="1" dirty="0"/>
              <a:t> </a:t>
            </a:r>
            <a:r>
              <a:rPr lang="en-US" altLang="ko-KR" b="1" dirty="0" err="1"/>
              <a:t>변조</a:t>
            </a:r>
            <a:r>
              <a:rPr lang="en-US" altLang="ko-KR" baseline="30000" dirty="0" err="1"/>
              <a:t>Frequency</a:t>
            </a:r>
            <a:r>
              <a:rPr lang="en-US" altLang="ko-KR" baseline="30000" dirty="0"/>
              <a:t> Modulation </a:t>
            </a:r>
            <a:r>
              <a:rPr lang="en-US" altLang="ko-KR" dirty="0" err="1"/>
              <a:t>방식</a:t>
            </a:r>
            <a:r>
              <a:rPr lang="ko-KR" altLang="en-US" dirty="0"/>
              <a:t>이 있음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진폭 </a:t>
            </a:r>
            <a:r>
              <a:rPr lang="ko-KR" altLang="en-US" dirty="0"/>
              <a:t>변조 방식을 </a:t>
            </a:r>
            <a:r>
              <a:rPr lang="en-US" altLang="ko-KR" dirty="0"/>
              <a:t>AM</a:t>
            </a:r>
            <a:r>
              <a:rPr lang="ko-KR" altLang="en-US" dirty="0"/>
              <a:t>이라 부르고</a:t>
            </a:r>
            <a:r>
              <a:rPr lang="en-US" altLang="ko-KR" dirty="0"/>
              <a:t>, </a:t>
            </a:r>
            <a:r>
              <a:rPr lang="ko-KR" altLang="en-US" dirty="0"/>
              <a:t>주파수 변조 방식을 </a:t>
            </a:r>
            <a:r>
              <a:rPr lang="en-US" altLang="ko-KR" dirty="0"/>
              <a:t>FM</a:t>
            </a:r>
            <a:r>
              <a:rPr lang="ko-KR" altLang="en-US" dirty="0"/>
              <a:t>이라 </a:t>
            </a:r>
            <a:r>
              <a:rPr lang="ko-KR" altLang="en-US" dirty="0" smtClean="0"/>
              <a:t>부름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367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A246FB4-2532-0E08-5421-02E6D7A51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20" y="2980551"/>
            <a:ext cx="5234154" cy="3877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80AFDD-9056-CED0-E036-2E2796A344F1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04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065706-255A-FCDA-20E6-BA8D4DA5F29A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변조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AF0E5D3-DE5E-0DE2-1E1C-C772A9EFBBD3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2. </a:t>
            </a:r>
            <a:r>
              <a:rPr lang="ko-KR" altLang="en-US" sz="1400" b="1" dirty="0">
                <a:solidFill>
                  <a:schemeClr val="tx1"/>
                </a:solidFill>
              </a:rPr>
              <a:t>디지털</a:t>
            </a:r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아날로그 변조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70" y="1226225"/>
            <a:ext cx="103879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디지털</a:t>
            </a:r>
            <a:r>
              <a:rPr lang="en-US" altLang="ko-KR" dirty="0"/>
              <a:t>-</a:t>
            </a:r>
            <a:r>
              <a:rPr lang="ko-KR" altLang="en-US" dirty="0"/>
              <a:t>아날로그 변조는 디지털 신호를 아날로그 신호로 바꾸어 보내는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진폭편이 변조</a:t>
            </a:r>
            <a:r>
              <a:rPr lang="en-US" altLang="ko-KR" dirty="0" smtClean="0"/>
              <a:t>(ASK)</a:t>
            </a:r>
            <a:r>
              <a:rPr lang="ko-KR" altLang="en-US" dirty="0" smtClean="0"/>
              <a:t>는 디지털 신호가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때는 신호가 없고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일 때 특정 신호를 보내는 방식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주파수편이 </a:t>
            </a:r>
            <a:r>
              <a:rPr lang="ko-KR" altLang="en-US" b="1" dirty="0"/>
              <a:t>변조</a:t>
            </a:r>
            <a:r>
              <a:rPr lang="en-US" altLang="ko-KR" dirty="0"/>
              <a:t>(FSK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/>
              <a:t>서로 다른 주파수를 사용하여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위상편이 </a:t>
            </a:r>
            <a:r>
              <a:rPr lang="ko-KR" altLang="en-US" b="1" dirty="0"/>
              <a:t>변조</a:t>
            </a:r>
            <a:r>
              <a:rPr lang="en-US" altLang="ko-KR" dirty="0"/>
              <a:t>(PSK)</a:t>
            </a:r>
            <a:r>
              <a:rPr lang="ko-KR" altLang="en-US" dirty="0"/>
              <a:t>는 위상이 서로 다른 주파수를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48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나이프, 무기이(가) 표시된 사진&#10;&#10;자동 생성된 설명">
            <a:extLst>
              <a:ext uri="{FF2B5EF4-FFF2-40B4-BE49-F238E27FC236}">
                <a16:creationId xmlns:a16="http://schemas.microsoft.com/office/drawing/2014/main" xmlns="" id="{F54BDB93-3932-C94A-DCE5-2166C67E5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10" y="3280720"/>
            <a:ext cx="7755867" cy="3214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91E3CA-D386-383D-8DCE-86D891A78164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04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78730B-5081-5D1F-D577-7A7517980909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변조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B362417-B8B3-2286-E3DB-2F181B7739E7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3. </a:t>
            </a:r>
            <a:r>
              <a:rPr lang="ko-KR" altLang="en-US" sz="1400" b="1" dirty="0">
                <a:solidFill>
                  <a:schemeClr val="tx1"/>
                </a:solidFill>
              </a:rPr>
              <a:t>직교 진폭 변조</a:t>
            </a:r>
            <a:r>
              <a:rPr lang="en-US" altLang="ko-KR" sz="1400" b="1" dirty="0">
                <a:solidFill>
                  <a:schemeClr val="tx1"/>
                </a:solidFill>
              </a:rPr>
              <a:t>(QAM)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8670" y="1226225"/>
            <a:ext cx="103879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대역폭이 일정할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신호로 </a:t>
            </a:r>
            <a:r>
              <a:rPr lang="ko-KR" altLang="en-US" dirty="0"/>
              <a:t>구분할 수 있는 숫자</a:t>
            </a:r>
            <a:r>
              <a:rPr lang="en-US" altLang="ko-KR" dirty="0"/>
              <a:t>(L)</a:t>
            </a:r>
            <a:r>
              <a:rPr lang="ko-KR" altLang="en-US" dirty="0"/>
              <a:t>를 늘려야만 전송률을 높일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직교진폭 </a:t>
            </a:r>
            <a:r>
              <a:rPr lang="ko-KR" altLang="en-US" b="1" dirty="0"/>
              <a:t>변조</a:t>
            </a:r>
            <a:r>
              <a:rPr lang="en-US" altLang="ko-KR" baseline="30000" dirty="0"/>
              <a:t>Quadrature Amplitude Modulation; </a:t>
            </a:r>
            <a:r>
              <a:rPr lang="en-US" altLang="ko-KR" baseline="30000" dirty="0" smtClean="0"/>
              <a:t>QAM </a:t>
            </a:r>
            <a:r>
              <a:rPr lang="ko-KR" altLang="en-US" dirty="0"/>
              <a:t>는 진폭 변조와 위상 변조를 사용하여 하나의 신호로 구분할 수 있는 숫자를 늘리는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8 QAM</a:t>
            </a:r>
            <a:r>
              <a:rPr lang="ko-KR" altLang="en-US" dirty="0"/>
              <a:t>에서는 </a:t>
            </a:r>
            <a:r>
              <a:rPr lang="en-US" altLang="ko-KR" dirty="0"/>
              <a:t>4</a:t>
            </a:r>
            <a:r>
              <a:rPr lang="ko-KR" altLang="en-US" dirty="0"/>
              <a:t>개의 서로 다른 위상을 가진 신호가 </a:t>
            </a:r>
            <a:r>
              <a:rPr lang="ko-KR" altLang="en-US" dirty="0" smtClean="0"/>
              <a:t>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66471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41476" y="3438512"/>
            <a:ext cx="5709048" cy="22455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rgbClr val="ffe380"/>
                </a:solidFill>
              </a:rPr>
              <a:t>01</a:t>
            </a:r>
            <a:endParaRPr lang="ko-KR" altLang="en-US" sz="3200" b="1">
              <a:solidFill>
                <a:srgbClr val="ffe3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통신선</a:t>
            </a:r>
            <a:endParaRPr lang="ko-KR" altLang="en-US" sz="3200" b="1"/>
          </a:p>
        </p:txBody>
      </p:sp>
      <p:sp>
        <p:nvSpPr>
          <p:cNvPr id="6" name="직사각형 5"/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1. </a:t>
            </a:r>
            <a:r>
              <a:rPr lang="ko-KR" altLang="en-US" sz="1400" b="1">
                <a:solidFill>
                  <a:schemeClr val="tx1"/>
                </a:solidFill>
              </a:rPr>
              <a:t>통신선에 대한 이해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8669" y="1234472"/>
            <a:ext cx="10156736" cy="1735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/>
              <a:t>전송매체</a:t>
            </a:r>
            <a:r>
              <a:rPr lang="en-US" altLang="ko-KR" baseline="30000"/>
              <a:t>transmission media</a:t>
            </a:r>
            <a:r>
              <a:rPr lang="ko-KR" altLang="en-US"/>
              <a:t>란 신호를 한쪽에서 다른 쪽으로 전달하는데 사용되는 물질</a:t>
            </a:r>
            <a:r>
              <a:rPr lang="en-US" altLang="ko-KR"/>
              <a:t>.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/>
              <a:t>유선 전송매체가 </a:t>
            </a:r>
            <a:r>
              <a:rPr lang="ko-KR" altLang="en-US" b="1"/>
              <a:t>통신선</a:t>
            </a:r>
            <a:r>
              <a:rPr lang="en-US" altLang="ko-KR" baseline="30000"/>
              <a:t>communication line</a:t>
            </a:r>
            <a:endParaRPr lang="en-US" altLang="ko-KR" baseline="30000"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/>
              <a:t>외부의 힘에 의해 통신선에 흐르는 신호는 간섭을 받게 됨</a:t>
            </a:r>
            <a:r>
              <a:rPr lang="en-US" altLang="ko-KR"/>
              <a:t>.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/>
              <a:t>통신선의 역할은 외부의 영향을 덜 받으면서도 최대한 멀리까지 신호를 전송하는 것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7B1EC0D-539A-348E-9761-7935C5A2C0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53" y="2842054"/>
            <a:ext cx="7783927" cy="2880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B7A080-324F-241D-5744-6F53F75CD003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04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3AE92D-FE70-B126-5D65-28B5848D556C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변조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70" y="1226225"/>
            <a:ext cx="1038791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서로 다른 진폭의 개수와 위상을 사용하면 다양한 종류의 </a:t>
            </a:r>
            <a:r>
              <a:rPr lang="en-US" altLang="ko-KR" dirty="0"/>
              <a:t>QAM</a:t>
            </a:r>
            <a:r>
              <a:rPr lang="ko-KR" altLang="en-US" dirty="0"/>
              <a:t>을 만들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/>
              <a:t>개의 진폭과 </a:t>
            </a:r>
            <a:r>
              <a:rPr lang="en-US" altLang="ko-KR" dirty="0"/>
              <a:t>4</a:t>
            </a:r>
            <a:r>
              <a:rPr lang="ko-KR" altLang="en-US" dirty="0"/>
              <a:t>개의 위상을 사용하면 </a:t>
            </a:r>
            <a:r>
              <a:rPr lang="en-US" altLang="ko-KR" dirty="0"/>
              <a:t>16 </a:t>
            </a:r>
            <a:r>
              <a:rPr lang="en-US" altLang="ko-KR" dirty="0" smtClean="0"/>
              <a:t>QAM.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/>
              <a:t>개의 진폭과 </a:t>
            </a:r>
            <a:r>
              <a:rPr lang="en-US" altLang="ko-KR" dirty="0"/>
              <a:t>8</a:t>
            </a:r>
            <a:r>
              <a:rPr lang="ko-KR" altLang="en-US" dirty="0"/>
              <a:t>개의 위상을 사용하면 </a:t>
            </a:r>
            <a:r>
              <a:rPr lang="en-US" altLang="ko-KR" dirty="0"/>
              <a:t>32 </a:t>
            </a:r>
            <a:r>
              <a:rPr lang="en-US" altLang="ko-KR" dirty="0" smtClean="0"/>
              <a:t>QAM.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33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구이(가) 표시된 사진&#10;&#10;자동 생성된 설명">
            <a:extLst>
              <a:ext uri="{FF2B5EF4-FFF2-40B4-BE49-F238E27FC236}">
                <a16:creationId xmlns:a16="http://schemas.microsoft.com/office/drawing/2014/main" xmlns="" id="{E74ED680-8C99-7A5E-C5B5-808CC221A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83" y="3553061"/>
            <a:ext cx="5467827" cy="21804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DD5C4A-00E9-0315-2112-5D0540B45CE3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CD305-F620-88C3-BD04-69145A09AD94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통신선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00BAD75-81F8-C163-3FC6-AF1589B0190B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2. </a:t>
            </a:r>
            <a:r>
              <a:rPr lang="ko-KR" altLang="en-US" sz="1400" b="1" dirty="0">
                <a:solidFill>
                  <a:schemeClr val="tx1"/>
                </a:solidFill>
              </a:rPr>
              <a:t>주요 통신선의 특징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234472"/>
            <a:ext cx="104043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꼬임선</a:t>
            </a:r>
            <a:r>
              <a:rPr lang="en-US" altLang="ko-KR" baseline="30000" dirty="0"/>
              <a:t>twisted pair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두 </a:t>
            </a:r>
            <a:r>
              <a:rPr lang="ko-KR" altLang="en-US" dirty="0"/>
              <a:t>개의 선을 꼬아서 </a:t>
            </a:r>
            <a:r>
              <a:rPr lang="ko-KR" altLang="en-US" dirty="0" smtClean="0"/>
              <a:t>사용하는 선이 꼬임선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이더넷에서</a:t>
            </a:r>
            <a:r>
              <a:rPr lang="ko-KR" altLang="en-US" dirty="0"/>
              <a:t> 사용하는 </a:t>
            </a:r>
            <a:r>
              <a:rPr lang="ko-KR" altLang="en-US" dirty="0" smtClean="0"/>
              <a:t>선이 꼬임선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이더넷</a:t>
            </a:r>
            <a:r>
              <a:rPr lang="ko-KR" altLang="en-US" dirty="0"/>
              <a:t> </a:t>
            </a:r>
            <a:r>
              <a:rPr lang="ko-KR" altLang="en-US" dirty="0" smtClean="0"/>
              <a:t>선의 연결단자는 </a:t>
            </a:r>
            <a:r>
              <a:rPr lang="en-US" altLang="ko-KR" dirty="0"/>
              <a:t>RJ-45 </a:t>
            </a:r>
            <a:r>
              <a:rPr lang="ko-KR" altLang="en-US" dirty="0" smtClean="0"/>
              <a:t>단자</a:t>
            </a:r>
            <a:r>
              <a:rPr lang="en-US" altLang="ko-KR" dirty="0" smtClean="0"/>
              <a:t>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10 ~ 100Mbps</a:t>
            </a:r>
            <a:r>
              <a:rPr lang="ko-KR" altLang="en-US" dirty="0"/>
              <a:t>의 속도로 </a:t>
            </a:r>
            <a:r>
              <a:rPr lang="en-US" altLang="ko-KR" dirty="0"/>
              <a:t>100 ~ 1km</a:t>
            </a:r>
            <a:r>
              <a:rPr lang="ko-KR" altLang="en-US" dirty="0"/>
              <a:t>까지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4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D4A82DD-49AC-EF89-965A-F106F3B0B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95" y="3733799"/>
            <a:ext cx="6173361" cy="2197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42F91A-B244-6657-FA45-98F8CF0854EA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69F682-400F-28B9-4F49-344A24ECE8D6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통신선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69" y="1234472"/>
            <a:ext cx="104043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동축선</a:t>
            </a:r>
            <a:r>
              <a:rPr lang="en-US" altLang="ko-KR" baseline="30000" dirty="0"/>
              <a:t>coaxial cable</a:t>
            </a:r>
            <a:endParaRPr lang="en-US" altLang="ko-KR" b="1" dirty="0" smtClean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동축선은</a:t>
            </a:r>
            <a:r>
              <a:rPr lang="ko-KR" altLang="en-US" dirty="0" smtClean="0"/>
              <a:t> </a:t>
            </a:r>
            <a:r>
              <a:rPr lang="ko-KR" altLang="en-US" dirty="0"/>
              <a:t>그림과 같이 중앙에 </a:t>
            </a:r>
            <a:r>
              <a:rPr lang="ko-KR" altLang="en-US" dirty="0" err="1"/>
              <a:t>구리선이</a:t>
            </a:r>
            <a:r>
              <a:rPr lang="ko-KR" altLang="en-US" dirty="0"/>
              <a:t> 지나가고 이를 피복으로 감싼다</a:t>
            </a:r>
            <a:r>
              <a:rPr lang="en-US" altLang="ko-KR" dirty="0"/>
              <a:t>. </a:t>
            </a:r>
            <a:r>
              <a:rPr lang="ko-KR" altLang="en-US" dirty="0"/>
              <a:t>다른 한쪽 선은 피복 주변에 그물망 형태로 감싸져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맨 </a:t>
            </a:r>
            <a:r>
              <a:rPr lang="ko-KR" altLang="en-US" dirty="0"/>
              <a:t>바깥쪽에 외부피복으로 감싼다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동축선의</a:t>
            </a:r>
            <a:r>
              <a:rPr lang="ko-KR" altLang="en-US" dirty="0"/>
              <a:t> 연결 단자를 </a:t>
            </a:r>
            <a:r>
              <a:rPr lang="en-US" altLang="ko-KR" dirty="0" smtClean="0"/>
              <a:t>BNC </a:t>
            </a:r>
            <a:r>
              <a:rPr lang="ko-KR" altLang="en-US" dirty="0" smtClean="0"/>
              <a:t>단자</a:t>
            </a:r>
            <a:r>
              <a:rPr lang="en-US" altLang="ko-KR" dirty="0"/>
              <a:t>.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10Mbps ~ 1Gbps</a:t>
            </a:r>
            <a:r>
              <a:rPr lang="ko-KR" altLang="en-US" dirty="0"/>
              <a:t>의 속도로 </a:t>
            </a:r>
            <a:r>
              <a:rPr lang="en-US" altLang="ko-KR" dirty="0"/>
              <a:t>1 ~ 10km</a:t>
            </a:r>
            <a:r>
              <a:rPr lang="ko-KR" altLang="en-US" dirty="0"/>
              <a:t>까지 데이터를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38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C8E9F3D-FE15-9B08-771F-A4A37A4957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68" y="3921004"/>
            <a:ext cx="6539651" cy="2685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AA3585-16B1-BAD1-CBCA-22BACFA7FBC4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86B611-3F24-D711-4DC5-E8ACD51CEFA4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통신선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69" y="1234472"/>
            <a:ext cx="104043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광섬유</a:t>
            </a:r>
            <a:r>
              <a:rPr lang="en-US" altLang="ko-KR" baseline="30000" dirty="0"/>
              <a:t>fiber optics</a:t>
            </a:r>
            <a:endParaRPr lang="en-US" altLang="ko-KR" dirty="0" smtClean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광섬유는 </a:t>
            </a:r>
            <a:r>
              <a:rPr lang="ko-KR" altLang="en-US" dirty="0"/>
              <a:t>머리카락보다 가느다란 선에 빛</a:t>
            </a:r>
            <a:r>
              <a:rPr lang="en-US" altLang="ko-KR" baseline="30000" dirty="0"/>
              <a:t>light</a:t>
            </a:r>
            <a:r>
              <a:rPr lang="ko-KR" altLang="en-US" dirty="0"/>
              <a:t>을 이용하여 데이터를 전송하는 </a:t>
            </a:r>
            <a:r>
              <a:rPr lang="ko-KR" altLang="en-US" dirty="0" smtClean="0"/>
              <a:t>매체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선 하나가 수 기가의 데이터를 수백</a:t>
            </a:r>
            <a:r>
              <a:rPr lang="en-US" altLang="ko-KR" dirty="0"/>
              <a:t>km</a:t>
            </a:r>
            <a:r>
              <a:rPr lang="ko-KR" altLang="en-US" dirty="0"/>
              <a:t>까지 전송할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빛을 이용하기 때문에 도청이 </a:t>
            </a:r>
            <a:r>
              <a:rPr lang="ko-KR" altLang="en-US" dirty="0" smtClean="0"/>
              <a:t>어려움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선이 매끈하게 이어져야 하기 때문에 생산단가도 </a:t>
            </a:r>
            <a:r>
              <a:rPr lang="ko-KR" altLang="en-US" dirty="0" smtClean="0"/>
              <a:t>비싸고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선을 연결하는 </a:t>
            </a:r>
            <a:r>
              <a:rPr lang="ko-KR" altLang="en-US" dirty="0"/>
              <a:t>비용이 많이 </a:t>
            </a:r>
            <a:r>
              <a:rPr lang="ko-KR" altLang="en-US" dirty="0" err="1" smtClean="0"/>
              <a:t>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59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CBF15AA9-855A-C088-D604-9E77ADA677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85" y="2281510"/>
            <a:ext cx="9172077" cy="2397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5056440-DF87-EED1-7E85-430C8FA80AF4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EFECF5-90EA-2CF8-21BF-F03FAC674398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통신선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69" y="1234472"/>
            <a:ext cx="1040438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주요 통신선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91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DD5C4A-00E9-0315-2112-5D0540B45CE3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CD305-F620-88C3-BD04-69145A09AD94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통신선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00BAD75-81F8-C163-3FC6-AF1589B0190B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전력선 통신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8669" y="1481612"/>
            <a:ext cx="104043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전력선 통신</a:t>
            </a:r>
            <a:r>
              <a:rPr lang="en-US" altLang="ko-KR" dirty="0" smtClean="0"/>
              <a:t>(PLC)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통신선을</a:t>
            </a:r>
            <a:r>
              <a:rPr lang="ko-KR" altLang="en-US" dirty="0" smtClean="0"/>
              <a:t> </a:t>
            </a:r>
            <a:r>
              <a:rPr lang="ko-KR" altLang="en-US" dirty="0"/>
              <a:t>설치하기 어렵거나 가입자가 적을 것으로 예상되는 곳에 사용하기 위해 만든 기술이 전력선 통신</a:t>
            </a:r>
            <a:r>
              <a:rPr lang="en-US" altLang="ko-KR" baseline="30000" dirty="0"/>
              <a:t>PLC; Power Line Communication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전력선에 고주파를 전송하여 통신하는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큰 문제는 변압기를 통과 할 때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2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90E519-3CB2-6539-8C71-CAEE9B7E50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372" y="3722303"/>
            <a:ext cx="4243256" cy="3078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65CC522-D937-C916-324A-A672DC2F08BC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99A1FD-C8CB-C386-22B3-106689E3E507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무선 전송의 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4BA6AFE-0173-BDD9-46C1-CAF4BEDDD883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1. </a:t>
            </a:r>
            <a:r>
              <a:rPr lang="ko-KR" altLang="en-US" sz="1400" b="1" dirty="0">
                <a:solidFill>
                  <a:schemeClr val="tx1"/>
                </a:solidFill>
              </a:rPr>
              <a:t>주파수 특성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234472"/>
            <a:ext cx="10404387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문을 닫고 문 </a:t>
            </a:r>
            <a:r>
              <a:rPr lang="ko-KR" altLang="en-US" dirty="0"/>
              <a:t>밖에서 소리를 들을 때 </a:t>
            </a:r>
            <a:r>
              <a:rPr lang="ko-KR" altLang="en-US" dirty="0" smtClean="0"/>
              <a:t>고음보다는 </a:t>
            </a:r>
            <a:r>
              <a:rPr lang="ko-KR" altLang="en-US" dirty="0"/>
              <a:t>저음이 많이 </a:t>
            </a:r>
            <a:r>
              <a:rPr lang="ko-KR" altLang="en-US" dirty="0" smtClean="0"/>
              <a:t>들</a:t>
            </a:r>
            <a:r>
              <a:rPr lang="ko-KR" altLang="en-US" dirty="0"/>
              <a:t>림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고음은 직진하는 성향이 강하며</a:t>
            </a:r>
            <a:r>
              <a:rPr lang="en-US" altLang="ko-KR" dirty="0"/>
              <a:t>, </a:t>
            </a:r>
            <a:r>
              <a:rPr lang="ko-KR" altLang="en-US" dirty="0"/>
              <a:t>물체를 만나면 반사되는 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고음은 저음에 비하여 정보량이 많다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저음은 퍼져나가는 성질</a:t>
            </a:r>
            <a:r>
              <a:rPr lang="en-US" altLang="ko-KR" dirty="0"/>
              <a:t>(</a:t>
            </a:r>
            <a:r>
              <a:rPr lang="ko-KR" altLang="en-US" dirty="0"/>
              <a:t>확산</a:t>
            </a:r>
            <a:r>
              <a:rPr lang="en-US" altLang="ko-KR" dirty="0"/>
              <a:t>)</a:t>
            </a:r>
            <a:r>
              <a:rPr lang="ko-KR" altLang="en-US" dirty="0"/>
              <a:t>이 강하며 투과성이 </a:t>
            </a:r>
            <a:r>
              <a:rPr lang="ko-KR" altLang="en-US" dirty="0" smtClean="0"/>
              <a:t>좋음</a:t>
            </a:r>
            <a:r>
              <a:rPr lang="en-US" altLang="ko-KR" dirty="0" smtClean="0"/>
              <a:t>. 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벽과 </a:t>
            </a:r>
            <a:r>
              <a:rPr lang="ko-KR" altLang="en-US" dirty="0"/>
              <a:t>같은 물체를 만나면 뚫고 나가는 성질이 </a:t>
            </a:r>
            <a:r>
              <a:rPr lang="ko-KR" altLang="en-US" dirty="0" smtClean="0"/>
              <a:t>우수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36097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1eef1"/>
        </a:solidFill>
        <a:ln>
          <a:noFill/>
        </a:ln>
      </a:spPr>
      <a:bodyPr rtlCol="0" anchor="ctr"/>
      <a:lstStyle>
        <a:defPPr algn="l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b="0" i="0" u="none" strike="noStrike" baseline="0" dirty="0" smtClean="0">
            <a:latin typeface="CreGoB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1556</ep:Words>
  <ep:PresentationFormat>사용자 지정</ep:PresentationFormat>
  <ep:Paragraphs>175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2022-12-05T07:45:33.000</dcterms:created>
  <dc:creator>한석범</dc:creator>
  <cp:lastModifiedBy>user</cp:lastModifiedBy>
  <dcterms:modified xsi:type="dcterms:W3CDTF">2023-09-05T05:18:55.554</dcterms:modified>
  <cp:revision>30</cp:revision>
  <dc:title>PowerPoint 프레젠테이션</dc:title>
  <cp:version/>
</cp:coreProperties>
</file>