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9931400" cy="6794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a804cca9_6_15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 lavt antall til å trekke noen konklusjoner</a:t>
            </a:r>
            <a:endParaRPr/>
          </a:p>
        </p:txBody>
      </p:sp>
      <p:sp>
        <p:nvSpPr>
          <p:cNvPr id="136" name="Google Shape;136;g6ba804cca9_6_15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a804cca9_6_2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ba804cca9_6_2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a804cca9_6_3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Begrensninger på mulige konjunkter: alltid ateliske predikater.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‘ble sittende og drikke to øl’?  Heller ‘ ble sittende og drikke noen øl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‘ble sittende og skrive brevet/oppgaven’? Heller ‘ble sittende og skrive’ eller ‘be sittende og skrive på oppgaven’</a:t>
            </a:r>
            <a:endParaRPr/>
          </a:p>
        </p:txBody>
      </p:sp>
      <p:sp>
        <p:nvSpPr>
          <p:cNvPr id="148" name="Google Shape;148;g6ba804cca9_6_3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a804cca9_6_25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Fins slike i våre korpus?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Disse kombinasjonene opptrer ikke i konkordansene i våre korpus.  KUN: fant ham/henne + posisjonsverb (liggende stående sittende)</a:t>
            </a:r>
            <a:endParaRPr/>
          </a:p>
        </p:txBody>
      </p:sp>
      <p:sp>
        <p:nvSpPr>
          <p:cNvPr id="154" name="Google Shape;154;g6ba804cca9_6_25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a804cca9_6_35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Lars?</a:t>
            </a:r>
            <a:endParaRPr/>
          </a:p>
        </p:txBody>
      </p:sp>
      <p:sp>
        <p:nvSpPr>
          <p:cNvPr id="160" name="Google Shape;160;g6ba804cca9_6_35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922f7f79_0_32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922f7f79_0_32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Har en heuristikk som sier at en form som ender på -ende, og som er både adjektiv og verb, og der formen selv ikke står i verbparadigme, den formen er et partisipp.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922f7f79_0_38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922f7f79_0_38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Toppfrekvens fra korpuset. mange felles, små forskjeller.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922f7f79_0_54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922f7f79_0_54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Fordeling av frekvenser for topp 50 bokmål mot oversatt - de har mesteparten felles 38 ord er felles.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922f7f79_0_67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922f7f79_0_67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922f7f79_0_87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922f7f79_0_87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gående utgjøre en liten del av paradigmet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922f7f79_0_94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922f7f79_0_94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formen går har også andre betydninger enn som i gå, men her er det bare tiendedelen av verbparadigmet.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922f7f79_0_8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922f7f79_0_8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glimrende (og strålende) er på nedadgåene, men de dominerer paradigmet.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922f7f79_0_10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922f7f79_0_10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løsrivingsgrad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922f7f79_0_12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922f7f79_0_12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922f7f79_0_113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922f7f79_0_113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922f7f79_0_126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922f7f79_0_126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foran glimrende er det først og fremst forskjellige determinativer, og en haug med verb. Tyder på adjektiv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922f7f79_0_147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5922f7f79_0_147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Foran kjørende finner vi substantiv i størst grad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922f7f79_0_141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922f7f79_0_141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En lang liste med substantiv som tyder på adjektiv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922f7f79_0_136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922f7f79_0_136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Etter kjørende er det en lang liste med preposisjoner - som tyder på verbal.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922f7f79_0_131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5922f7f79_0_131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Utgangspunkt i engelsk - som har en sammenslått gerundium og partisipp.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Utgangspunkt i norsk: eksempler fra Kinn hvor posisjnsverbene er kuttet - se på dem lengre ned i presentasjonen</a:t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922f7f79_0_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922f7f79_0_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o-NO"/>
              <a:t>bigrammene tilsier ikke at partisippene i norsk original og norsk oversettelse  opptrer i ulike kontekster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Vi løser ikke disse problemene - men stiller spørsmålene.  Neste foredrag (Dyvik) - vil kanskje komme med noen løsninger på problemet (?)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Droppe denne i presentasjonen?</a:t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93125" y="3227375"/>
            <a:ext cx="7945100" cy="3057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655550" y="509575"/>
            <a:ext cx="6621250" cy="254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a804cca9_6_0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ba804cca9_6_0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a804cca9_6_5:notes"/>
          <p:cNvSpPr txBox="1"/>
          <p:nvPr>
            <p:ph idx="1" type="body"/>
          </p:nvPr>
        </p:nvSpPr>
        <p:spPr>
          <a:xfrm>
            <a:off x="993125" y="3227375"/>
            <a:ext cx="79452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ba804cca9_6_5:notes"/>
          <p:cNvSpPr/>
          <p:nvPr>
            <p:ph idx="2" type="sldImg"/>
          </p:nvPr>
        </p:nvSpPr>
        <p:spPr>
          <a:xfrm>
            <a:off x="1655550" y="509575"/>
            <a:ext cx="66213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ekstlab.uio.no/cgi-bin/omc/PerlTCE.cgi?head_info=LSC2&amp;database=Fiction" TargetMode="External"/><Relationship Id="rId4" Type="http://schemas.openxmlformats.org/officeDocument/2006/relationships/hyperlink" Target="http://www.tekstlab.uio.no/cgi-bin/omc/PerlTCE.cgi?head_info=GS1&amp;database=Fic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no-NO" sz="5400"/>
              <a:t>Presens partisipp i norsk</a:t>
            </a:r>
            <a:br>
              <a:rPr lang="no-NO" sz="5400"/>
            </a:br>
            <a:r>
              <a:rPr lang="no-NO" sz="5400"/>
              <a:t>Originale og oversatte tekster</a:t>
            </a:r>
            <a:endParaRPr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no-NO"/>
              <a:t>Bergljot Behrens        og    Lars G. Johnsen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no-NO"/>
              <a:t>  UiO         og      NB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48700" y="365124"/>
            <a:ext cx="11421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no-NO" sz="3959"/>
              <a:t>Partisipp i etterstilt attributt. </a:t>
            </a:r>
            <a:endParaRPr sz="3959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47234" y="901337"/>
            <a:ext cx="116223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Partisipp i etterstilt attributt 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*ende  (-1: ,)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Forventning:  høyere i oversatt tekst.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Eksempel: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(NO orig):  Men en dag ville han, E.K, nå dit ut, sittende på ryggen av en stor ørn.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(NO overs): Vi slumret sittende i døsig dieseldunstende mørke.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Resultat i forekomster (ENPC, skjønnlitt) : 8 i oversatt, 2 i original.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De verbale hjelpeverbkonstruksjonene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87829" y="1825625"/>
            <a:ext cx="110511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BLI +V-ende		Han ble værende i leiligheten over lengre tid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Komme/gå V-ende		Han kom reisende fra Amerika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				            Han kom styrtende ut av tunnelen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					 Han gikk leende ut av teateret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Ha +dO +V-ende		Jeg hadde ham boende i leiligheten over 						lengre tid    (posisjonsverb)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Få dO +V-ende                 ? Jeg fikk dem flyttende hjem (bevegelsesverb)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Finne dO V-ende		Jeg fant ham liggende rett ut/død på gulvet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Se dO V-ende		Jeg så ham gråtende over sin datters grav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				            ?? Jeg så ham flirende rått over situasjonen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Absoluttkonstruksjonen: …. med hatten hengende på knaggen</a:t>
            </a:r>
            <a:endParaRPr sz="25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BLI LIGGENDE OG V vs BLI SITTENDE OG V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47950" y="1825625"/>
            <a:ext cx="11005800" cy="4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ORIG: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Ble liggende og tenke/vente/lytte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Ble sittende og se/lese/tenke</a:t>
            </a:r>
            <a:endParaRPr sz="259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OVERS: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Den ble liggende og ulme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Jeg ble sittende og knuge mappen mot brystet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Spytt ut, ellers blir du sittende og tygge på en munnfull strå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Slik ble jeg sitt</a:t>
            </a:r>
            <a:r>
              <a:rPr b="1" lang="no-NO" sz="2590"/>
              <a:t>ende</a:t>
            </a:r>
            <a:r>
              <a:rPr lang="no-NO" sz="2590"/>
              <a:t> og tenke hodet tomt også.</a:t>
            </a:r>
            <a:br>
              <a:rPr lang="no-NO" sz="2590"/>
            </a:br>
            <a:r>
              <a:rPr lang="no-NO" sz="2590" u="sng">
                <a:solidFill>
                  <a:schemeClr val="hlink"/>
                </a:solidFill>
                <a:hlinkClick r:id="rId3"/>
              </a:rPr>
              <a:t>(LSC2)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no-NO" sz="2590"/>
              <a:t>Et øyeblikk ble han sitt</a:t>
            </a:r>
            <a:r>
              <a:rPr b="1" lang="no-NO" sz="2590"/>
              <a:t>ende</a:t>
            </a:r>
            <a:r>
              <a:rPr lang="no-NO" sz="2590"/>
              <a:t> og gape over tallerkenen.</a:t>
            </a:r>
            <a:br>
              <a:rPr lang="no-NO" sz="2590"/>
            </a:br>
            <a:r>
              <a:rPr lang="no-NO" sz="2590" u="sng">
                <a:solidFill>
                  <a:schemeClr val="hlink"/>
                </a:solidFill>
                <a:hlinkClick r:id="rId4"/>
              </a:rPr>
              <a:t>(GS1)</a:t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Direkte objekt til partisippet??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15875" y="1321451"/>
            <a:ext cx="11137800" cy="5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Jeg fant ham drikkende en øl/ Jeg ble lesende en bok (fra Kinn 2014)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Tar PPer (for å sikre det kontinuative aspektet):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Jeg fant ham drikkende på en øl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	    trillende på en barnevogn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	    syngende på en vise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	    tyggende på et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	    skrivende på et brev		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no-NO"/>
              <a:t>partisipp og konjungert verb slått sammen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-NO"/>
              <a:t>Jeg fant ham [sittende og skrive] på et brev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Kan vi hente ut verbale partisipper direkte i korpus? Tilsvarende adjektiviske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Uannotert korpus + Norsk Ordbank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levende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[adj, [levd, levde, levede, levende, levet, le...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[verb, [lev, levd, levde, leve, lever, leves, …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hende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[adj, [hendende, hendt, hendte, hende]]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[verb, [hend, hende, hender, hendes, hendt, he...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ende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[adj, [endende, endt, endte]]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[verb, [end, ende, ender, endes,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Toppordene - 144 felles blant topp 200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1027975" y="1773900"/>
            <a:ext cx="38652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Bokmål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stående      2156.0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levende      1746.0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sittende     1259.0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liggende     1084.0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spennende     869.0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rasende       797.0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følgende      530.0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smilende      513.0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gående        475.0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skinnende     456.0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489475" y="1690825"/>
            <a:ext cx="40710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Oversatt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stående       3063.0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rasende       1973.0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sittende      1823.0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levende       1599.0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liggende      1259.0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strålende     1080.0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skinnende      839.0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smilende       809.0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skjelvende     804.0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spennende      799.0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50" y="642938"/>
            <a:ext cx="870585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Syntaks - Kollokasjoner før og etter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o-NO"/>
              <a:t>Partisipper som er løsrevet fra verbparadigmet er adjektiv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795338"/>
            <a:ext cx="8905875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Plan for presentasjonen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642938"/>
            <a:ext cx="904875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642938"/>
            <a:ext cx="918210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925200" y="365125"/>
            <a:ext cx="55923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chemeClr val="dk1"/>
                </a:solidFill>
                <a:highlight>
                  <a:srgbClr val="FFFFFF"/>
                </a:highlight>
              </a:rPr>
              <a:t>Høy løsrivingsgrad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</a:rPr>
              <a:t>misbilligende, utseende, glimrende, sjarmerende, vedkommende, foruroligende, nedlatende, skingrende, fortryllende, tilsvarende, gjennomtrengende, triumferende, fremtredende, forestående, glinsende, utelukkende, utfordrende, oppmuntrende, stinkende, overveldende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6851100" y="365125"/>
            <a:ext cx="45027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-NO" sz="2400">
                <a:solidFill>
                  <a:schemeClr val="dk1"/>
                </a:solidFill>
                <a:highlight>
                  <a:srgbClr val="FFFFFF"/>
                </a:highlight>
              </a:rPr>
              <a:t>Lav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solidFill>
                  <a:schemeClr val="dk1"/>
                </a:solidFill>
                <a:highlight>
                  <a:srgbClr val="FFFFFF"/>
                </a:highlight>
              </a:rPr>
              <a:t>værende, farende, kommende, vitende, troende, gående, ventende, reisende, lovende, stirrende, kjørende, prøvende, bedende, døende, stikkende, trettende, spørrende, verkende, voksende, skrikende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Kollokasjoner som bigrammer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o-NO"/>
              <a:t>Ser etter mønstre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o-NO">
                <a:latin typeface="Consolas"/>
                <a:ea typeface="Consolas"/>
                <a:cs typeface="Consolas"/>
                <a:sym typeface="Consolas"/>
              </a:rPr>
              <a:t>ord  + partisipp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o-NO">
                <a:latin typeface="Consolas"/>
                <a:ea typeface="Consolas"/>
                <a:cs typeface="Consolas"/>
                <a:sym typeface="Consolas"/>
              </a:rPr>
              <a:t>partisipp + ord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Løsrivelse og syntaktiske mønstre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0" y="1690825"/>
            <a:ext cx="10819250" cy="23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925200" y="4440925"/>
            <a:ext cx="97866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latin typeface="Consolas"/>
                <a:ea typeface="Consolas"/>
                <a:cs typeface="Consolas"/>
                <a:sym typeface="Consolas"/>
              </a:rPr>
              <a:t>Det  Part    &lt;= adjektivisk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2400">
                <a:latin typeface="Consolas"/>
                <a:ea typeface="Consolas"/>
                <a:cs typeface="Consolas"/>
                <a:sym typeface="Consolas"/>
              </a:rPr>
              <a:t>Pron Part Prep   &lt;= verbal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glimrende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00" y="221200"/>
            <a:ext cx="6742551" cy="5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kjørende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25" y="365125"/>
            <a:ext cx="7486650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glimrende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93525"/>
            <a:ext cx="7543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kjørende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63" y="152400"/>
            <a:ext cx="829627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Oppsummerende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Oversatt norsk 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Hypotese:  Oversettelse følger andre normer enn originalprodusert tekst.  (Toury 1995)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RQ: Gjelder forskjellige normer for bruk av partisipper i originalprodusert og oversatt norsk?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(Rationale? Utgangspunkt: engelsk)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Empiriske studier basert på ENPC (English-Norwegian Parallel Corpus)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Studier av partisipper basert på Nasjonalbibliotekets samlinger. Korpus av originale og oversatte romaner fra to perioder: ca 1950 og  2000-2013. (Oversatte fra engelsk kun)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Fordeling før og etter fra bigrammer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83" y="1774600"/>
            <a:ext cx="11895234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Problem(?): skille verbalt/adjektivisk pga plassering av måtesadverbialet?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Han kjørte nedover, nynnende muntert på en liten melodi…(VERBAL)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(vs moderat gul)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Han kjørte nedover, muntert nynnende på en liten melodi… (ADJ?) (Verbal)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De fant ham liggende passiv i sengen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De fant ham liggende passivt i sengen    -  begge verbale??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Eksempel fra ENPC (oversettelse):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no-NO" sz="2590"/>
              <a:t>Der han sto……, hardt kjempende for å klare seg  ADJ eller VERBAL?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Partisippenes funksjon (T.Kinn 2014)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Adjektivisk ….. Den er veldig irriterende/ Det blir spennende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Adverbial   ….fløy flaksende bort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Substantiv (ses bort fra her)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Verbal …. De ble sittende musestille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Klassifisering etter ytre og indre syntaks.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Indre syntaks skiller klarest mellom verbal og adjektivisk bruk.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7425" y="375775"/>
            <a:ext cx="11175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no-NO" sz="3959"/>
              <a:t>Skille mellom verbal og adjektivisk bruk (Kinn 2014)</a:t>
            </a:r>
            <a:endParaRPr sz="3959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0" y="744583"/>
            <a:ext cx="12192000" cy="611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</a:pPr>
            <a:r>
              <a:t/>
            </a:r>
            <a:endParaRPr sz="95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no-NO" sz="1550"/>
              <a:t>  Adjektivisk (avledningskonstruksjon) : - foran substantiv (et spennende program)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                        	 - rent predikativ : Det blir spennende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             	 - tar gradsuttrykk: Det blir svært spennende</a:t>
            </a:r>
            <a:endParaRPr sz="155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no-NO" sz="1550"/>
              <a:t> Verbal (bøyningsform):  	</a:t>
            </a:r>
            <a:r>
              <a:rPr b="1" lang="no-NO" sz="1550"/>
              <a:t>hjelpeverbkonstruksjon,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</a:t>
            </a:r>
            <a:r>
              <a:rPr b="1" lang="no-NO" sz="1550"/>
              <a:t>aspektuell (kontinuativ/ingressiv)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b="1" lang="no-NO" sz="1550"/>
              <a:t>				tar underordnet subjektspredikativ</a:t>
            </a:r>
            <a:endParaRPr b="1" sz="15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De ble sittende musestille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De ble stående tause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Det er uklart hvordan boken kan bli seende ut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              	</a:t>
            </a:r>
            <a:r>
              <a:rPr b="1" lang="no-NO" sz="1550"/>
              <a:t>etterstilte konstruksjoner som erstatter relativsetninger: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                                    		</a:t>
            </a:r>
            <a:r>
              <a:rPr b="1" lang="no-NO" sz="1550"/>
              <a:t>verbal valens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De kristne overleveringene, omfattende mer enn 2/5 av alle verdens kristne….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 </a:t>
            </a:r>
            <a:r>
              <a:rPr b="1" lang="no-NO" sz="1550"/>
              <a:t>noen få tar objekt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	Petter og Kari kom, medbringende sine to barn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</a:t>
            </a:r>
            <a:r>
              <a:rPr b="1" lang="no-NO" sz="1550"/>
              <a:t>Tar ulike slags adverbialer, både valensbundne og frie: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sz="1550"/>
          </a:p>
          <a:p>
            <a:pPr indent="-228600" lvl="6" marL="2971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-"/>
            </a:pPr>
            <a:r>
              <a:rPr lang="no-NO" sz="1550"/>
              <a:t>….Så ham stående på kne/fant ham vandrende rundt i byen</a:t>
            </a:r>
            <a:endParaRPr/>
          </a:p>
          <a:p>
            <a:pPr indent="-228600" lvl="6" marL="2971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-"/>
            </a:pPr>
            <a:r>
              <a:rPr lang="no-NO" sz="1550"/>
              <a:t>Måtesadverbialet ETTER verbalpartisippet…fant ham liggende </a:t>
            </a:r>
            <a:r>
              <a:rPr lang="no-NO" sz="1550" u="sng"/>
              <a:t>passiv(t)</a:t>
            </a:r>
            <a:r>
              <a:rPr lang="no-NO" sz="1550"/>
              <a:t> i sengen	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no-NO" sz="1550"/>
              <a:t>			</a:t>
            </a:r>
            <a:r>
              <a:rPr lang="no-NO" sz="700"/>
              <a:t>    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Oppsummert klassifisering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Verbale presens partisipp: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Verbal indre syntaks, men ikke-verbal ytre syntaks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⇒"/>
            </a:pPr>
            <a:r>
              <a:rPr lang="no-NO"/>
              <a:t>Komplementfunksjon som hovedverb i hjelpeverbkonstruksjoner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⇒"/>
            </a:pPr>
            <a:r>
              <a:rPr lang="no-NO"/>
              <a:t>Predikativfunskjonene: et typisk partisipp med adjektivisk ytre syntaks men verbal indre syntaks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219842" cy="506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no-NO" sz="3959"/>
              <a:t>Vil det være noen forskjell i oversatt vs original litteratur på norsk?</a:t>
            </a:r>
            <a:endParaRPr sz="395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no-NO" sz="3959"/>
            </a:br>
            <a:r>
              <a:rPr lang="no-NO" sz="3959"/>
              <a:t>Hva kan vi få ut av nasjonalbibliotekets søkemetoder? (Lars Johnsen)</a:t>
            </a:r>
            <a:endParaRPr sz="395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no-NO" sz="3959"/>
            </a:br>
            <a:r>
              <a:rPr lang="no-NO" sz="3959"/>
              <a:t>- hva får vi vite ved å anvende disse på våre korpus av oversatt/ikke-oversatt litteratur?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66427" y="5548393"/>
            <a:ext cx="10687373" cy="62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o-NO"/>
              <a:t>Noen resultater av søk i ENPC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o-NO"/>
              <a:t>*ende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		Norsk original	Norsk oversettelse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Skjønnlitteratur		1795			2163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Sakprosa			      1313			1907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⇒"/>
            </a:pPr>
            <a:r>
              <a:rPr lang="no-NO"/>
              <a:t>Oversettelser skjønnlitteratur: 9.3% høyere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⇒"/>
            </a:pPr>
            <a:r>
              <a:rPr lang="no-NO"/>
              <a:t>Oversettelser sakprosa		:18.4% høyere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199" y="365125"/>
            <a:ext cx="11088300" cy="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731520"/>
            <a:ext cx="110883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o-NO"/>
              <a:t>Større grad av verbalt partisipp i oversettelser</a:t>
            </a:r>
            <a:r>
              <a:rPr lang="no-NO"/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Infrekvent i begge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Høyere frekvens av </a:t>
            </a:r>
            <a:r>
              <a:rPr b="1" lang="no-NO"/>
              <a:t>posisjonsverbene</a:t>
            </a:r>
            <a:r>
              <a:rPr lang="no-NO"/>
              <a:t>?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Distribusjon:	ORIG			OVERS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         	sittende            37			38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         	liggende           47			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      stående	         76               45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      værende            3                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	      gående             15                 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o-NO"/>
              <a:t>                                    197             117              26% høyere i original norsk!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