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96" d="100"/>
          <a:sy n="96" d="100"/>
        </p:scale>
        <p:origin x="9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109961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131844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304520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234961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73231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358121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98742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286284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394764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148697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74C182A-D882-4432-8E48-D138C53EC76D}" type="datetimeFigureOut">
              <a:rPr lang="ko-KR" altLang="en-US" smtClean="0"/>
              <a:t>2015-03-04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255147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182A-D882-4432-8E48-D138C53EC76D}" type="datetimeFigureOut">
              <a:rPr lang="ko-KR" altLang="en-US" smtClean="0"/>
              <a:t>2015-03-04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35729-0E8E-48E8-8021-C86774CE856C}" type="slidenum">
              <a:rPr lang="ko-KR" altLang="en-US" smtClean="0"/>
              <a:t>‹#›</a:t>
            </a:fld>
            <a:endParaRPr lang="ko-KR" altLang="en-US"/>
          </a:p>
        </p:txBody>
      </p:sp>
    </p:spTree>
    <p:extLst>
      <p:ext uri="{BB962C8B-B14F-4D97-AF65-F5344CB8AC3E}">
        <p14:creationId xmlns:p14="http://schemas.microsoft.com/office/powerpoint/2010/main" val="124550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oleObject" Target="../embeddings/oleObject2.bin"/><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86" y="1509624"/>
            <a:ext cx="5456815" cy="1200329"/>
          </a:xfrm>
          <a:prstGeom prst="rect">
            <a:avLst/>
          </a:prstGeom>
          <a:noFill/>
        </p:spPr>
        <p:txBody>
          <a:bodyPr wrap="none" rtlCol="0">
            <a:spAutoFit/>
          </a:bodyPr>
          <a:lstStyle/>
          <a:p>
            <a:r>
              <a:rPr lang="en-US" altLang="ko-KR" i="1" dirty="0" smtClean="0">
                <a:latin typeface="+mn-ea"/>
                <a:cs typeface="함초롬바탕" panose="02030604000101010101" pitchFamily="18" charset="-127"/>
              </a:rPr>
              <a:t>I’ll love you forever in every respect</a:t>
            </a:r>
          </a:p>
          <a:p>
            <a:r>
              <a:rPr lang="en-US" altLang="ko-KR" i="1" dirty="0" smtClean="0">
                <a:latin typeface="+mn-ea"/>
                <a:cs typeface="함초롬바탕" panose="02030604000101010101" pitchFamily="18" charset="-127"/>
              </a:rPr>
              <a:t>(I’ll marginalize all your glaring defects)</a:t>
            </a:r>
          </a:p>
          <a:p>
            <a:r>
              <a:rPr lang="en-US" altLang="ko-KR" i="1" dirty="0" smtClean="0">
                <a:latin typeface="+mn-ea"/>
                <a:cs typeface="함초롬바탕" panose="02030604000101010101" pitchFamily="18" charset="-127"/>
              </a:rPr>
              <a:t>But if you could change some to be more like me</a:t>
            </a:r>
          </a:p>
          <a:p>
            <a:r>
              <a:rPr lang="en-US" altLang="ko-KR" i="1" dirty="0" smtClean="0">
                <a:latin typeface="+mn-ea"/>
                <a:cs typeface="함초롬바탕" panose="02030604000101010101" pitchFamily="18" charset="-127"/>
              </a:rPr>
              <a:t>I‘d love you today unconditionally.</a:t>
            </a:r>
            <a:endParaRPr lang="ko-KR" altLang="en-US" i="1" dirty="0">
              <a:latin typeface="+mn-ea"/>
              <a:cs typeface="함초롬바탕" panose="02030604000101010101" pitchFamily="18" charset="-127"/>
            </a:endParaRPr>
          </a:p>
        </p:txBody>
      </p:sp>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graphicFrame>
        <p:nvGraphicFramePr>
          <p:cNvPr id="7" name="개체 6"/>
          <p:cNvGraphicFramePr>
            <a:graphicFrameLocks noChangeAspect="1"/>
          </p:cNvGraphicFramePr>
          <p:nvPr>
            <p:extLst>
              <p:ext uri="{D42A27DB-BD31-4B8C-83A1-F6EECF244321}">
                <p14:modId xmlns:p14="http://schemas.microsoft.com/office/powerpoint/2010/main" val="880212381"/>
              </p:ext>
            </p:extLst>
          </p:nvPr>
        </p:nvGraphicFramePr>
        <p:xfrm>
          <a:off x="7648155" y="1913773"/>
          <a:ext cx="3160742" cy="392030"/>
        </p:xfrm>
        <a:graphic>
          <a:graphicData uri="http://schemas.openxmlformats.org/presentationml/2006/ole">
            <mc:AlternateContent xmlns:mc="http://schemas.openxmlformats.org/markup-compatibility/2006">
              <mc:Choice xmlns:v="urn:schemas-microsoft-com:vml" Requires="v">
                <p:oleObj spid="_x0000_s1038" name="Equation" r:id="rId3" imgW="1638000" imgH="203040" progId="Equation.DSMT4">
                  <p:embed/>
                </p:oleObj>
              </mc:Choice>
              <mc:Fallback>
                <p:oleObj name="Equation" r:id="rId3" imgW="1638000" imgH="203040" progId="Equation.DSMT4">
                  <p:embed/>
                  <p:pic>
                    <p:nvPicPr>
                      <p:cNvPr id="0" name=""/>
                      <p:cNvPicPr/>
                      <p:nvPr/>
                    </p:nvPicPr>
                    <p:blipFill>
                      <a:blip r:embed="rId4"/>
                      <a:stretch>
                        <a:fillRect/>
                      </a:stretch>
                    </p:blipFill>
                    <p:spPr>
                      <a:xfrm>
                        <a:off x="7648155" y="1913773"/>
                        <a:ext cx="3160742" cy="392030"/>
                      </a:xfrm>
                      <a:prstGeom prst="rect">
                        <a:avLst/>
                      </a:prstGeom>
                    </p:spPr>
                  </p:pic>
                </p:oleObj>
              </mc:Fallback>
            </mc:AlternateContent>
          </a:graphicData>
        </a:graphic>
      </p:graphicFrame>
      <p:sp>
        <p:nvSpPr>
          <p:cNvPr id="8" name="오른쪽 화살표 7"/>
          <p:cNvSpPr/>
          <p:nvPr/>
        </p:nvSpPr>
        <p:spPr>
          <a:xfrm>
            <a:off x="6434593" y="1885501"/>
            <a:ext cx="577970" cy="448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http://cphoto.asiae.co.kr/listimglink/6/2013081610294746030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928" y="3492815"/>
            <a:ext cx="1931359" cy="290969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23880" y="2720167"/>
            <a:ext cx="10744241" cy="514739"/>
          </a:xfrm>
          <a:prstGeom prst="rect">
            <a:avLst/>
          </a:prstGeom>
          <a:noFill/>
        </p:spPr>
        <p:txBody>
          <a:bodyPr wrap="square" rtlCol="0">
            <a:noAutofit/>
          </a:bodyPr>
          <a:lstStyle/>
          <a:p>
            <a:pPr marL="285750" indent="-285750">
              <a:lnSpc>
                <a:spcPct val="120000"/>
              </a:lnSpc>
              <a:buFont typeface="Arial" panose="020B0604020202020204" pitchFamily="34" charset="0"/>
              <a:buChar char="•"/>
            </a:pPr>
            <a:r>
              <a:rPr lang="en-US" altLang="ko-KR" sz="1400" dirty="0" smtClean="0">
                <a:solidFill>
                  <a:srgbClr val="0000FF"/>
                </a:solidFill>
              </a:rPr>
              <a:t>Bayes’ rule is merely the mathematical relation between the prior allocation of credibility and the posterior reallocation of credibility conditional on data.</a:t>
            </a:r>
            <a:endParaRPr lang="ko-KR" altLang="en-US" sz="1400" dirty="0">
              <a:solidFill>
                <a:srgbClr val="0000FF"/>
              </a:solidFill>
            </a:endParaRPr>
          </a:p>
        </p:txBody>
      </p:sp>
      <p:sp>
        <p:nvSpPr>
          <p:cNvPr id="12" name="TextBox 11"/>
          <p:cNvSpPr txBox="1"/>
          <p:nvPr/>
        </p:nvSpPr>
        <p:spPr>
          <a:xfrm>
            <a:off x="3938664" y="4872870"/>
            <a:ext cx="5705673" cy="803312"/>
          </a:xfrm>
          <a:prstGeom prst="rect">
            <a:avLst/>
          </a:prstGeom>
          <a:noFill/>
        </p:spPr>
        <p:txBody>
          <a:bodyPr wrap="square" rtlCol="0">
            <a:noAutofit/>
          </a:bodyPr>
          <a:lstStyle/>
          <a:p>
            <a:pPr marL="285750" indent="-285750">
              <a:lnSpc>
                <a:spcPct val="120000"/>
              </a:lnSpc>
              <a:buFont typeface="Arial" panose="020B0604020202020204" pitchFamily="34" charset="0"/>
              <a:buChar char="•"/>
            </a:pPr>
            <a:r>
              <a:rPr lang="ko-KR" altLang="en-US" sz="1400" dirty="0" smtClean="0">
                <a:solidFill>
                  <a:srgbClr val="C00000"/>
                </a:solidFill>
              </a:rPr>
              <a:t>한</a:t>
            </a:r>
            <a:r>
              <a:rPr lang="en-US" altLang="ko-KR" sz="1400" dirty="0" smtClean="0">
                <a:solidFill>
                  <a:srgbClr val="C00000"/>
                </a:solidFill>
              </a:rPr>
              <a:t> </a:t>
            </a:r>
            <a:r>
              <a:rPr lang="ko-KR" altLang="en-US" sz="1400" dirty="0" smtClean="0">
                <a:solidFill>
                  <a:srgbClr val="C00000"/>
                </a:solidFill>
              </a:rPr>
              <a:t>대상에 대해 가지고 있던 초기의 믿음을 객관적이고도 새로운 정보로 업데이트할 때</a:t>
            </a:r>
            <a:r>
              <a:rPr lang="en-US" altLang="ko-KR" sz="1400" dirty="0" smtClean="0">
                <a:solidFill>
                  <a:srgbClr val="C00000"/>
                </a:solidFill>
              </a:rPr>
              <a:t>, </a:t>
            </a:r>
            <a:r>
              <a:rPr lang="ko-KR" altLang="en-US" sz="1400" dirty="0" smtClean="0">
                <a:solidFill>
                  <a:srgbClr val="C00000"/>
                </a:solidFill>
              </a:rPr>
              <a:t>보다 개선된 새로운 믿음을 얻을 수 있다</a:t>
            </a:r>
            <a:r>
              <a:rPr lang="en-US" altLang="ko-KR" sz="1400" dirty="0" smtClean="0">
                <a:solidFill>
                  <a:srgbClr val="C00000"/>
                </a:solidFill>
              </a:rPr>
              <a:t>.</a:t>
            </a:r>
            <a:endParaRPr lang="ko-KR" altLang="en-US" sz="1400" dirty="0">
              <a:solidFill>
                <a:srgbClr val="C00000"/>
              </a:solidFill>
            </a:endParaRPr>
          </a:p>
        </p:txBody>
      </p:sp>
      <p:sp>
        <p:nvSpPr>
          <p:cNvPr id="13" name="TextBox 12"/>
          <p:cNvSpPr txBox="1"/>
          <p:nvPr/>
        </p:nvSpPr>
        <p:spPr>
          <a:xfrm>
            <a:off x="3896616" y="4422186"/>
            <a:ext cx="1477636" cy="442058"/>
          </a:xfrm>
          <a:prstGeom prst="rect">
            <a:avLst/>
          </a:prstGeom>
          <a:noFill/>
        </p:spPr>
        <p:txBody>
          <a:bodyPr wrap="square" rtlCol="0">
            <a:noAutofit/>
          </a:bodyPr>
          <a:lstStyle/>
          <a:p>
            <a:pPr>
              <a:lnSpc>
                <a:spcPct val="120000"/>
              </a:lnSpc>
            </a:pPr>
            <a:r>
              <a:rPr lang="ko-KR" altLang="en-US" b="1" smtClean="0">
                <a:solidFill>
                  <a:srgbClr val="FFC000"/>
                </a:solidFill>
              </a:rPr>
              <a:t>베이즈</a:t>
            </a:r>
            <a:r>
              <a:rPr lang="ko-KR" altLang="en-US" b="1" dirty="0" smtClean="0">
                <a:solidFill>
                  <a:srgbClr val="FFC000"/>
                </a:solidFill>
              </a:rPr>
              <a:t> 정리</a:t>
            </a:r>
            <a:endParaRPr lang="ko-KR" altLang="en-US" b="1" dirty="0">
              <a:solidFill>
                <a:srgbClr val="FFC000"/>
              </a:solidFill>
            </a:endParaRPr>
          </a:p>
        </p:txBody>
      </p:sp>
    </p:spTree>
    <p:extLst>
      <p:ext uri="{BB962C8B-B14F-4D97-AF65-F5344CB8AC3E}">
        <p14:creationId xmlns:p14="http://schemas.microsoft.com/office/powerpoint/2010/main" val="291211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pic>
        <p:nvPicPr>
          <p:cNvPr id="2" name="그림 1"/>
          <p:cNvPicPr>
            <a:picLocks noChangeAspect="1"/>
          </p:cNvPicPr>
          <p:nvPr/>
        </p:nvPicPr>
        <p:blipFill>
          <a:blip r:embed="rId3"/>
          <a:stretch>
            <a:fillRect/>
          </a:stretch>
        </p:blipFill>
        <p:spPr>
          <a:xfrm>
            <a:off x="876418" y="2022123"/>
            <a:ext cx="4685714" cy="657143"/>
          </a:xfrm>
          <a:prstGeom prst="rect">
            <a:avLst/>
          </a:prstGeom>
        </p:spPr>
      </p:pic>
      <p:pic>
        <p:nvPicPr>
          <p:cNvPr id="3" name="그림 2"/>
          <p:cNvPicPr>
            <a:picLocks noChangeAspect="1"/>
          </p:cNvPicPr>
          <p:nvPr/>
        </p:nvPicPr>
        <p:blipFill>
          <a:blip r:embed="rId4"/>
          <a:stretch>
            <a:fillRect/>
          </a:stretch>
        </p:blipFill>
        <p:spPr>
          <a:xfrm>
            <a:off x="693670" y="2874720"/>
            <a:ext cx="4885714" cy="419048"/>
          </a:xfrm>
          <a:prstGeom prst="rect">
            <a:avLst/>
          </a:prstGeom>
        </p:spPr>
      </p:pic>
      <p:pic>
        <p:nvPicPr>
          <p:cNvPr id="6" name="그림 5"/>
          <p:cNvPicPr>
            <a:picLocks noChangeAspect="1"/>
          </p:cNvPicPr>
          <p:nvPr/>
        </p:nvPicPr>
        <p:blipFill>
          <a:blip r:embed="rId5"/>
          <a:stretch>
            <a:fillRect/>
          </a:stretch>
        </p:blipFill>
        <p:spPr>
          <a:xfrm>
            <a:off x="685942" y="3489222"/>
            <a:ext cx="4876190" cy="390476"/>
          </a:xfrm>
          <a:prstGeom prst="rect">
            <a:avLst/>
          </a:prstGeom>
        </p:spPr>
      </p:pic>
      <p:pic>
        <p:nvPicPr>
          <p:cNvPr id="10" name="그림 9"/>
          <p:cNvPicPr>
            <a:picLocks noChangeAspect="1"/>
          </p:cNvPicPr>
          <p:nvPr/>
        </p:nvPicPr>
        <p:blipFill>
          <a:blip r:embed="rId6"/>
          <a:stretch>
            <a:fillRect/>
          </a:stretch>
        </p:blipFill>
        <p:spPr>
          <a:xfrm>
            <a:off x="543084" y="4075152"/>
            <a:ext cx="5019048" cy="438095"/>
          </a:xfrm>
          <a:prstGeom prst="rect">
            <a:avLst/>
          </a:prstGeom>
        </p:spPr>
      </p:pic>
      <p:pic>
        <p:nvPicPr>
          <p:cNvPr id="11" name="그림 10"/>
          <p:cNvPicPr>
            <a:picLocks noChangeAspect="1"/>
          </p:cNvPicPr>
          <p:nvPr/>
        </p:nvPicPr>
        <p:blipFill>
          <a:blip r:embed="rId7"/>
          <a:stretch>
            <a:fillRect/>
          </a:stretch>
        </p:blipFill>
        <p:spPr>
          <a:xfrm>
            <a:off x="685942" y="4708701"/>
            <a:ext cx="4876190" cy="704762"/>
          </a:xfrm>
          <a:prstGeom prst="rect">
            <a:avLst/>
          </a:prstGeom>
        </p:spPr>
      </p:pic>
      <p:pic>
        <p:nvPicPr>
          <p:cNvPr id="14" name="그림 13"/>
          <p:cNvPicPr>
            <a:picLocks noChangeAspect="1"/>
          </p:cNvPicPr>
          <p:nvPr/>
        </p:nvPicPr>
        <p:blipFill>
          <a:blip r:embed="rId8"/>
          <a:stretch>
            <a:fillRect/>
          </a:stretch>
        </p:blipFill>
        <p:spPr>
          <a:xfrm>
            <a:off x="343084" y="5608918"/>
            <a:ext cx="5219048" cy="695238"/>
          </a:xfrm>
          <a:prstGeom prst="rect">
            <a:avLst/>
          </a:prstGeom>
        </p:spPr>
      </p:pic>
      <p:sp>
        <p:nvSpPr>
          <p:cNvPr id="16" name="TextBox 15"/>
          <p:cNvSpPr txBox="1"/>
          <p:nvPr/>
        </p:nvSpPr>
        <p:spPr>
          <a:xfrm>
            <a:off x="342185" y="1276716"/>
            <a:ext cx="11061935"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5.1.1 Derived from definitions of conditional probability</a:t>
            </a:r>
            <a:endParaRPr lang="ko-KR" altLang="en-US" sz="1600" dirty="0">
              <a:latin typeface="+mn-ea"/>
              <a:cs typeface="함초롬바탕" panose="02030604000101010101" pitchFamily="18" charset="-127"/>
            </a:endParaRPr>
          </a:p>
        </p:txBody>
      </p:sp>
      <p:pic>
        <p:nvPicPr>
          <p:cNvPr id="15" name="그림 14"/>
          <p:cNvPicPr>
            <a:picLocks noChangeAspect="1"/>
          </p:cNvPicPr>
          <p:nvPr/>
        </p:nvPicPr>
        <p:blipFill>
          <a:blip r:embed="rId9"/>
          <a:stretch>
            <a:fillRect/>
          </a:stretch>
        </p:blipFill>
        <p:spPr>
          <a:xfrm>
            <a:off x="6444986" y="1998313"/>
            <a:ext cx="5409524" cy="704762"/>
          </a:xfrm>
          <a:prstGeom prst="rect">
            <a:avLst/>
          </a:prstGeom>
        </p:spPr>
      </p:pic>
      <p:sp>
        <p:nvSpPr>
          <p:cNvPr id="18" name="오른쪽 화살표 17"/>
          <p:cNvSpPr/>
          <p:nvPr/>
        </p:nvSpPr>
        <p:spPr>
          <a:xfrm rot="10800000">
            <a:off x="5714574" y="2126407"/>
            <a:ext cx="577970" cy="448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p:nvPicPr>
        <p:blipFill>
          <a:blip r:embed="rId10"/>
          <a:stretch>
            <a:fillRect/>
          </a:stretch>
        </p:blipFill>
        <p:spPr>
          <a:xfrm>
            <a:off x="6822754" y="2835540"/>
            <a:ext cx="4278160" cy="1690475"/>
          </a:xfrm>
          <a:prstGeom prst="rect">
            <a:avLst/>
          </a:prstGeom>
        </p:spPr>
      </p:pic>
      <p:sp>
        <p:nvSpPr>
          <p:cNvPr id="20" name="TextBox 19"/>
          <p:cNvSpPr txBox="1"/>
          <p:nvPr/>
        </p:nvSpPr>
        <p:spPr>
          <a:xfrm>
            <a:off x="6822754" y="4641229"/>
            <a:ext cx="4598618" cy="514739"/>
          </a:xfrm>
          <a:prstGeom prst="rect">
            <a:avLst/>
          </a:prstGeom>
          <a:noFill/>
        </p:spPr>
        <p:txBody>
          <a:bodyPr wrap="square" rtlCol="0">
            <a:noAutofit/>
          </a:bodyPr>
          <a:lstStyle/>
          <a:p>
            <a:pPr marL="180975" indent="-180975">
              <a:lnSpc>
                <a:spcPct val="120000"/>
              </a:lnSpc>
              <a:buFont typeface="Arial" panose="020B0604020202020204" pitchFamily="34" charset="0"/>
              <a:buChar char="•"/>
            </a:pPr>
            <a:r>
              <a:rPr lang="en-US" altLang="ko-KR" sz="1200" dirty="0" smtClean="0">
                <a:solidFill>
                  <a:srgbClr val="0000FF"/>
                </a:solidFill>
              </a:rPr>
              <a:t>The notation for joint probabilities is symmetric:</a:t>
            </a:r>
          </a:p>
        </p:txBody>
      </p:sp>
      <p:graphicFrame>
        <p:nvGraphicFramePr>
          <p:cNvPr id="21" name="개체 20"/>
          <p:cNvGraphicFramePr>
            <a:graphicFrameLocks noChangeAspect="1"/>
          </p:cNvGraphicFramePr>
          <p:nvPr>
            <p:extLst>
              <p:ext uri="{D42A27DB-BD31-4B8C-83A1-F6EECF244321}">
                <p14:modId xmlns:p14="http://schemas.microsoft.com/office/powerpoint/2010/main" val="3257036895"/>
              </p:ext>
            </p:extLst>
          </p:nvPr>
        </p:nvGraphicFramePr>
        <p:xfrm>
          <a:off x="10528604" y="4667107"/>
          <a:ext cx="1291405" cy="261457"/>
        </p:xfrm>
        <a:graphic>
          <a:graphicData uri="http://schemas.openxmlformats.org/presentationml/2006/ole">
            <mc:AlternateContent xmlns:mc="http://schemas.openxmlformats.org/markup-compatibility/2006">
              <mc:Choice xmlns:v="urn:schemas-microsoft-com:vml" Requires="v">
                <p:oleObj spid="_x0000_s2058" name="Equation" r:id="rId11" imgW="1002960" imgH="203040" progId="Equation.DSMT4">
                  <p:embed/>
                </p:oleObj>
              </mc:Choice>
              <mc:Fallback>
                <p:oleObj name="Equation" r:id="rId11" imgW="1002960" imgH="203040" progId="Equation.DSMT4">
                  <p:embed/>
                  <p:pic>
                    <p:nvPicPr>
                      <p:cNvPr id="0" name=""/>
                      <p:cNvPicPr/>
                      <p:nvPr/>
                    </p:nvPicPr>
                    <p:blipFill>
                      <a:blip r:embed="rId12"/>
                      <a:stretch>
                        <a:fillRect/>
                      </a:stretch>
                    </p:blipFill>
                    <p:spPr>
                      <a:xfrm>
                        <a:off x="10528604" y="4667107"/>
                        <a:ext cx="1291405" cy="261457"/>
                      </a:xfrm>
                      <a:prstGeom prst="rect">
                        <a:avLst/>
                      </a:prstGeom>
                    </p:spPr>
                  </p:pic>
                </p:oleObj>
              </mc:Fallback>
            </mc:AlternateContent>
          </a:graphicData>
        </a:graphic>
      </p:graphicFrame>
      <p:pic>
        <p:nvPicPr>
          <p:cNvPr id="19" name="그림 18"/>
          <p:cNvPicPr>
            <a:picLocks noChangeAspect="1"/>
          </p:cNvPicPr>
          <p:nvPr/>
        </p:nvPicPr>
        <p:blipFill>
          <a:blip r:embed="rId13"/>
          <a:stretch>
            <a:fillRect/>
          </a:stretch>
        </p:blipFill>
        <p:spPr>
          <a:xfrm>
            <a:off x="6822754" y="4987794"/>
            <a:ext cx="4276800" cy="1476375"/>
          </a:xfrm>
          <a:prstGeom prst="rect">
            <a:avLst/>
          </a:prstGeom>
        </p:spPr>
      </p:pic>
      <p:sp>
        <p:nvSpPr>
          <p:cNvPr id="23" name="TextBox 22"/>
          <p:cNvSpPr txBox="1"/>
          <p:nvPr/>
        </p:nvSpPr>
        <p:spPr>
          <a:xfrm>
            <a:off x="6822754" y="6490047"/>
            <a:ext cx="4091369" cy="286560"/>
          </a:xfrm>
          <a:prstGeom prst="rect">
            <a:avLst/>
          </a:prstGeom>
          <a:noFill/>
        </p:spPr>
        <p:txBody>
          <a:bodyPr wrap="square" rtlCol="0">
            <a:noAutofit/>
          </a:bodyPr>
          <a:lstStyle/>
          <a:p>
            <a:pPr>
              <a:lnSpc>
                <a:spcPct val="120000"/>
              </a:lnSpc>
            </a:pPr>
            <a:r>
              <a:rPr lang="en-US" altLang="ko-KR" sz="1100" b="1" dirty="0" smtClean="0">
                <a:solidFill>
                  <a:srgbClr val="C00000"/>
                </a:solidFill>
              </a:rPr>
              <a:t>“prior” (marginal) beliefs, </a:t>
            </a:r>
            <a:r>
              <a:rPr lang="en-US" altLang="ko-KR" sz="1100" b="1" dirty="0" smtClean="0">
                <a:solidFill>
                  <a:srgbClr val="C00000"/>
                </a:solidFill>
              </a:rPr>
              <a:t>“posterior” (conditional) beliefs</a:t>
            </a:r>
            <a:endParaRPr lang="ko-KR" altLang="en-US" sz="1100" b="1" dirty="0" smtClean="0">
              <a:solidFill>
                <a:srgbClr val="C00000"/>
              </a:solidFill>
            </a:endParaRPr>
          </a:p>
          <a:p>
            <a:pPr>
              <a:lnSpc>
                <a:spcPct val="120000"/>
              </a:lnSpc>
            </a:pPr>
            <a:endParaRPr lang="ko-KR" altLang="en-US" sz="1100" b="1" dirty="0">
              <a:solidFill>
                <a:srgbClr val="C00000"/>
              </a:solidFill>
            </a:endParaRPr>
          </a:p>
        </p:txBody>
      </p:sp>
    </p:spTree>
    <p:extLst>
      <p:ext uri="{BB962C8B-B14F-4D97-AF65-F5344CB8AC3E}">
        <p14:creationId xmlns:p14="http://schemas.microsoft.com/office/powerpoint/2010/main" val="244842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sp>
        <p:nvSpPr>
          <p:cNvPr id="16" name="TextBox 15"/>
          <p:cNvSpPr txBox="1"/>
          <p:nvPr/>
        </p:nvSpPr>
        <p:spPr>
          <a:xfrm>
            <a:off x="342185" y="1276716"/>
            <a:ext cx="11061935"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5.1.2 Bayes’ rule intuited from a two-way discrete table</a:t>
            </a:r>
            <a:endParaRPr lang="ko-KR" altLang="en-US" sz="1600" dirty="0">
              <a:latin typeface="+mn-ea"/>
              <a:cs typeface="함초롬바탕" panose="02030604000101010101" pitchFamily="18" charset="-127"/>
            </a:endParaRPr>
          </a:p>
        </p:txBody>
      </p:sp>
      <p:pic>
        <p:nvPicPr>
          <p:cNvPr id="4" name="그림 3"/>
          <p:cNvPicPr>
            <a:picLocks noChangeAspect="1"/>
          </p:cNvPicPr>
          <p:nvPr/>
        </p:nvPicPr>
        <p:blipFill>
          <a:blip r:embed="rId2"/>
          <a:stretch>
            <a:fillRect/>
          </a:stretch>
        </p:blipFill>
        <p:spPr>
          <a:xfrm>
            <a:off x="560237" y="2131692"/>
            <a:ext cx="4764717" cy="1801954"/>
          </a:xfrm>
          <a:prstGeom prst="rect">
            <a:avLst/>
          </a:prstGeom>
        </p:spPr>
      </p:pic>
      <p:pic>
        <p:nvPicPr>
          <p:cNvPr id="7" name="그림 6"/>
          <p:cNvPicPr>
            <a:picLocks noChangeAspect="1"/>
          </p:cNvPicPr>
          <p:nvPr/>
        </p:nvPicPr>
        <p:blipFill>
          <a:blip r:embed="rId3"/>
          <a:stretch>
            <a:fillRect/>
          </a:stretch>
        </p:blipFill>
        <p:spPr>
          <a:xfrm>
            <a:off x="560236" y="4170872"/>
            <a:ext cx="4764717" cy="1049950"/>
          </a:xfrm>
          <a:prstGeom prst="rect">
            <a:avLst/>
          </a:prstGeom>
        </p:spPr>
      </p:pic>
      <p:pic>
        <p:nvPicPr>
          <p:cNvPr id="8" name="그림 7"/>
          <p:cNvPicPr>
            <a:picLocks noChangeAspect="1"/>
          </p:cNvPicPr>
          <p:nvPr/>
        </p:nvPicPr>
        <p:blipFill>
          <a:blip r:embed="rId4"/>
          <a:stretch>
            <a:fillRect/>
          </a:stretch>
        </p:blipFill>
        <p:spPr>
          <a:xfrm>
            <a:off x="6671106" y="2131692"/>
            <a:ext cx="4766400" cy="1699424"/>
          </a:xfrm>
          <a:prstGeom prst="rect">
            <a:avLst/>
          </a:prstGeom>
        </p:spPr>
      </p:pic>
      <p:pic>
        <p:nvPicPr>
          <p:cNvPr id="9" name="그림 8"/>
          <p:cNvPicPr>
            <a:picLocks noChangeAspect="1"/>
          </p:cNvPicPr>
          <p:nvPr/>
        </p:nvPicPr>
        <p:blipFill>
          <a:blip r:embed="rId5"/>
          <a:stretch>
            <a:fillRect/>
          </a:stretch>
        </p:blipFill>
        <p:spPr>
          <a:xfrm>
            <a:off x="7504743" y="3933646"/>
            <a:ext cx="3099126" cy="1114966"/>
          </a:xfrm>
          <a:prstGeom prst="rect">
            <a:avLst/>
          </a:prstGeom>
        </p:spPr>
      </p:pic>
      <p:cxnSp>
        <p:nvCxnSpPr>
          <p:cNvPr id="13" name="직선 연결선 12"/>
          <p:cNvCxnSpPr/>
          <p:nvPr/>
        </p:nvCxnSpPr>
        <p:spPr>
          <a:xfrm>
            <a:off x="6096000" y="1846053"/>
            <a:ext cx="0" cy="46496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01469" y="5097157"/>
            <a:ext cx="5705673" cy="1398534"/>
          </a:xfrm>
          <a:prstGeom prst="rect">
            <a:avLst/>
          </a:prstGeom>
          <a:noFill/>
        </p:spPr>
        <p:txBody>
          <a:bodyPr wrap="square" rtlCol="0">
            <a:noAutofit/>
          </a:bodyPr>
          <a:lstStyle/>
          <a:p>
            <a:pPr marL="285750" indent="-285750">
              <a:lnSpc>
                <a:spcPct val="120000"/>
              </a:lnSpc>
              <a:buFont typeface="Arial" panose="020B0604020202020204" pitchFamily="34" charset="0"/>
              <a:buChar char="•"/>
            </a:pPr>
            <a:r>
              <a:rPr lang="en-US" altLang="ko-KR" sz="1400" dirty="0" smtClean="0">
                <a:solidFill>
                  <a:srgbClr val="C00000"/>
                </a:solidFill>
              </a:rPr>
              <a:t>Remember that here we have assumed that the person was selected at random from the population, and there were no other symptoms that motivated getting the test. If there were other symptoms that indicated the disease, those data would also have to be taken into account.</a:t>
            </a:r>
            <a:endParaRPr lang="ko-KR" altLang="en-US" sz="1400" dirty="0">
              <a:solidFill>
                <a:srgbClr val="C00000"/>
              </a:solidFill>
            </a:endParaRPr>
          </a:p>
        </p:txBody>
      </p:sp>
    </p:spTree>
    <p:extLst>
      <p:ext uri="{BB962C8B-B14F-4D97-AF65-F5344CB8AC3E}">
        <p14:creationId xmlns:p14="http://schemas.microsoft.com/office/powerpoint/2010/main" val="255022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sp>
        <p:nvSpPr>
          <p:cNvPr id="16" name="TextBox 15"/>
          <p:cNvSpPr txBox="1"/>
          <p:nvPr/>
        </p:nvSpPr>
        <p:spPr>
          <a:xfrm>
            <a:off x="342185" y="1286655"/>
            <a:ext cx="4508111"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5.2 APPLIED TO PARAMETERS AND DATA</a:t>
            </a:r>
            <a:endParaRPr lang="ko-KR" altLang="en-US" sz="1600" dirty="0">
              <a:latin typeface="+mn-ea"/>
              <a:cs typeface="함초롬바탕" panose="02030604000101010101" pitchFamily="18" charset="-127"/>
            </a:endParaRPr>
          </a:p>
        </p:txBody>
      </p:sp>
      <p:pic>
        <p:nvPicPr>
          <p:cNvPr id="2" name="그림 1"/>
          <p:cNvPicPr>
            <a:picLocks noChangeAspect="1"/>
          </p:cNvPicPr>
          <p:nvPr/>
        </p:nvPicPr>
        <p:blipFill>
          <a:blip r:embed="rId2"/>
          <a:stretch>
            <a:fillRect/>
          </a:stretch>
        </p:blipFill>
        <p:spPr>
          <a:xfrm>
            <a:off x="608480" y="2088610"/>
            <a:ext cx="5485172" cy="2065948"/>
          </a:xfrm>
          <a:prstGeom prst="rect">
            <a:avLst/>
          </a:prstGeom>
        </p:spPr>
      </p:pic>
      <p:pic>
        <p:nvPicPr>
          <p:cNvPr id="3" name="그림 2"/>
          <p:cNvPicPr>
            <a:picLocks noChangeAspect="1"/>
          </p:cNvPicPr>
          <p:nvPr/>
        </p:nvPicPr>
        <p:blipFill>
          <a:blip r:embed="rId3"/>
          <a:stretch>
            <a:fillRect/>
          </a:stretch>
        </p:blipFill>
        <p:spPr>
          <a:xfrm>
            <a:off x="608480" y="1640755"/>
            <a:ext cx="3057143" cy="342857"/>
          </a:xfrm>
          <a:prstGeom prst="rect">
            <a:avLst/>
          </a:prstGeom>
        </p:spPr>
      </p:pic>
      <p:pic>
        <p:nvPicPr>
          <p:cNvPr id="6" name="그림 5"/>
          <p:cNvPicPr>
            <a:picLocks noChangeAspect="1"/>
          </p:cNvPicPr>
          <p:nvPr/>
        </p:nvPicPr>
        <p:blipFill>
          <a:blip r:embed="rId4"/>
          <a:stretch>
            <a:fillRect/>
          </a:stretch>
        </p:blipFill>
        <p:spPr>
          <a:xfrm>
            <a:off x="608480" y="4458810"/>
            <a:ext cx="3600000" cy="733333"/>
          </a:xfrm>
          <a:prstGeom prst="rect">
            <a:avLst/>
          </a:prstGeom>
        </p:spPr>
      </p:pic>
      <p:pic>
        <p:nvPicPr>
          <p:cNvPr id="10" name="그림 9"/>
          <p:cNvPicPr>
            <a:picLocks noChangeAspect="1"/>
          </p:cNvPicPr>
          <p:nvPr/>
        </p:nvPicPr>
        <p:blipFill>
          <a:blip r:embed="rId5"/>
          <a:stretch>
            <a:fillRect/>
          </a:stretch>
        </p:blipFill>
        <p:spPr>
          <a:xfrm>
            <a:off x="1179908" y="5695224"/>
            <a:ext cx="2457143" cy="628571"/>
          </a:xfrm>
          <a:prstGeom prst="rect">
            <a:avLst/>
          </a:prstGeom>
        </p:spPr>
      </p:pic>
      <p:sp>
        <p:nvSpPr>
          <p:cNvPr id="11" name="타원 10"/>
          <p:cNvSpPr/>
          <p:nvPr/>
        </p:nvSpPr>
        <p:spPr>
          <a:xfrm>
            <a:off x="3259574" y="4433042"/>
            <a:ext cx="1061219" cy="89837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a:stCxn id="11" idx="4"/>
            <a:endCxn id="10" idx="0"/>
          </p:cNvCxnSpPr>
          <p:nvPr/>
        </p:nvCxnSpPr>
        <p:spPr>
          <a:xfrm flipH="1">
            <a:off x="2408480" y="5331412"/>
            <a:ext cx="1381704" cy="36381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p:nvPicPr>
        <p:blipFill>
          <a:blip r:embed="rId6"/>
          <a:stretch>
            <a:fillRect/>
          </a:stretch>
        </p:blipFill>
        <p:spPr>
          <a:xfrm>
            <a:off x="4438123" y="5884388"/>
            <a:ext cx="2714286" cy="647619"/>
          </a:xfrm>
          <a:prstGeom prst="rect">
            <a:avLst/>
          </a:prstGeom>
        </p:spPr>
      </p:pic>
      <p:sp>
        <p:nvSpPr>
          <p:cNvPr id="20" name="TextBox 19"/>
          <p:cNvSpPr txBox="1"/>
          <p:nvPr/>
        </p:nvSpPr>
        <p:spPr>
          <a:xfrm>
            <a:off x="4208480" y="5496905"/>
            <a:ext cx="2410339" cy="396638"/>
          </a:xfrm>
          <a:prstGeom prst="rect">
            <a:avLst/>
          </a:prstGeom>
          <a:noFill/>
        </p:spPr>
        <p:txBody>
          <a:bodyPr wrap="square" rtlCol="0">
            <a:noAutofit/>
          </a:bodyPr>
          <a:lstStyle/>
          <a:p>
            <a:pPr marL="180975" indent="-180975">
              <a:lnSpc>
                <a:spcPct val="120000"/>
              </a:lnSpc>
              <a:buFont typeface="Arial" panose="020B0604020202020204" pitchFamily="34" charset="0"/>
              <a:buChar char="•"/>
            </a:pPr>
            <a:r>
              <a:rPr lang="en-US" altLang="ko-KR" sz="1200" dirty="0" smtClean="0">
                <a:solidFill>
                  <a:srgbClr val="0000FF"/>
                </a:solidFill>
              </a:rPr>
              <a:t>For continuous variables,</a:t>
            </a:r>
          </a:p>
        </p:txBody>
      </p:sp>
      <p:sp>
        <p:nvSpPr>
          <p:cNvPr id="23" name="TextBox 22"/>
          <p:cNvSpPr txBox="1"/>
          <p:nvPr/>
        </p:nvSpPr>
        <p:spPr>
          <a:xfrm>
            <a:off x="6825812" y="1282323"/>
            <a:ext cx="4508111"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5.2 Data-order invariance</a:t>
            </a:r>
            <a:endParaRPr lang="ko-KR" altLang="en-US" sz="1600" dirty="0">
              <a:latin typeface="+mn-ea"/>
              <a:cs typeface="함초롬바탕" panose="02030604000101010101" pitchFamily="18" charset="-127"/>
            </a:endParaRPr>
          </a:p>
        </p:txBody>
      </p:sp>
      <p:pic>
        <p:nvPicPr>
          <p:cNvPr id="22" name="그림 21"/>
          <p:cNvPicPr>
            <a:picLocks noChangeAspect="1"/>
          </p:cNvPicPr>
          <p:nvPr/>
        </p:nvPicPr>
        <p:blipFill>
          <a:blip r:embed="rId7"/>
          <a:stretch>
            <a:fillRect/>
          </a:stretch>
        </p:blipFill>
        <p:spPr>
          <a:xfrm>
            <a:off x="6628758" y="1884222"/>
            <a:ext cx="5224130" cy="1765903"/>
          </a:xfrm>
          <a:prstGeom prst="rect">
            <a:avLst/>
          </a:prstGeom>
        </p:spPr>
      </p:pic>
    </p:spTree>
    <p:extLst>
      <p:ext uri="{BB962C8B-B14F-4D97-AF65-F5344CB8AC3E}">
        <p14:creationId xmlns:p14="http://schemas.microsoft.com/office/powerpoint/2010/main" val="371917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sp>
        <p:nvSpPr>
          <p:cNvPr id="16" name="TextBox 15"/>
          <p:cNvSpPr txBox="1"/>
          <p:nvPr/>
        </p:nvSpPr>
        <p:spPr>
          <a:xfrm>
            <a:off x="342185" y="1286655"/>
            <a:ext cx="5998980"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5.3 COMPELETE EXAMPLES: ESTIMATING BIAS IN A COIN</a:t>
            </a:r>
            <a:endParaRPr lang="ko-KR" altLang="en-US" sz="1600" dirty="0">
              <a:latin typeface="+mn-ea"/>
              <a:cs typeface="함초롬바탕" panose="02030604000101010101" pitchFamily="18" charset="-127"/>
            </a:endParaRPr>
          </a:p>
        </p:txBody>
      </p:sp>
      <p:pic>
        <p:nvPicPr>
          <p:cNvPr id="4" name="그림 3"/>
          <p:cNvPicPr>
            <a:picLocks noChangeAspect="1"/>
          </p:cNvPicPr>
          <p:nvPr/>
        </p:nvPicPr>
        <p:blipFill>
          <a:blip r:embed="rId2"/>
          <a:stretch>
            <a:fillRect/>
          </a:stretch>
        </p:blipFill>
        <p:spPr>
          <a:xfrm>
            <a:off x="806427" y="1793834"/>
            <a:ext cx="4570643" cy="397080"/>
          </a:xfrm>
          <a:prstGeom prst="rect">
            <a:avLst/>
          </a:prstGeom>
        </p:spPr>
      </p:pic>
      <p:pic>
        <p:nvPicPr>
          <p:cNvPr id="7" name="그림 6"/>
          <p:cNvPicPr>
            <a:picLocks noChangeAspect="1"/>
          </p:cNvPicPr>
          <p:nvPr/>
        </p:nvPicPr>
        <p:blipFill>
          <a:blip r:embed="rId3"/>
          <a:stretch>
            <a:fillRect/>
          </a:stretch>
        </p:blipFill>
        <p:spPr>
          <a:xfrm>
            <a:off x="183509" y="2311393"/>
            <a:ext cx="5193561" cy="1660112"/>
          </a:xfrm>
          <a:prstGeom prst="rect">
            <a:avLst/>
          </a:prstGeom>
        </p:spPr>
      </p:pic>
      <p:pic>
        <p:nvPicPr>
          <p:cNvPr id="8" name="그림 7"/>
          <p:cNvPicPr>
            <a:picLocks noChangeAspect="1"/>
          </p:cNvPicPr>
          <p:nvPr/>
        </p:nvPicPr>
        <p:blipFill>
          <a:blip r:embed="rId4"/>
          <a:stretch>
            <a:fillRect/>
          </a:stretch>
        </p:blipFill>
        <p:spPr>
          <a:xfrm>
            <a:off x="7086599" y="1286655"/>
            <a:ext cx="3893517" cy="5379643"/>
          </a:xfrm>
          <a:prstGeom prst="rect">
            <a:avLst/>
          </a:prstGeom>
        </p:spPr>
      </p:pic>
      <p:sp>
        <p:nvSpPr>
          <p:cNvPr id="17" name="TextBox 16"/>
          <p:cNvSpPr txBox="1"/>
          <p:nvPr/>
        </p:nvSpPr>
        <p:spPr>
          <a:xfrm>
            <a:off x="640006" y="4152889"/>
            <a:ext cx="4598618" cy="514739"/>
          </a:xfrm>
          <a:prstGeom prst="rect">
            <a:avLst/>
          </a:prstGeom>
          <a:noFill/>
        </p:spPr>
        <p:txBody>
          <a:bodyPr wrap="square" rtlCol="0">
            <a:noAutofit/>
          </a:bodyPr>
          <a:lstStyle/>
          <a:p>
            <a:pPr marL="180975" indent="-180975">
              <a:lnSpc>
                <a:spcPct val="120000"/>
              </a:lnSpc>
              <a:buFont typeface="Arial" panose="020B0604020202020204" pitchFamily="34" charset="0"/>
              <a:buChar char="•"/>
            </a:pPr>
            <a:r>
              <a:rPr lang="ko-KR" altLang="en-US" sz="1200" dirty="0" smtClean="0">
                <a:solidFill>
                  <a:srgbClr val="0000FF"/>
                </a:solidFill>
              </a:rPr>
              <a:t>실험</a:t>
            </a:r>
            <a:r>
              <a:rPr lang="en-US" altLang="ko-KR" sz="1200" dirty="0" smtClean="0">
                <a:solidFill>
                  <a:srgbClr val="0000FF"/>
                </a:solidFill>
              </a:rPr>
              <a:t> </a:t>
            </a:r>
            <a:r>
              <a:rPr lang="ko-KR" altLang="en-US" sz="1200" dirty="0" smtClean="0">
                <a:solidFill>
                  <a:srgbClr val="0000FF"/>
                </a:solidFill>
              </a:rPr>
              <a:t>결과가 단지 두 개의 사건 중 어느 하나만으로 나타날 때 이를 베르누이 시행이라고 한다</a:t>
            </a:r>
            <a:r>
              <a:rPr lang="en-US" altLang="ko-KR" sz="1200" dirty="0" smtClean="0">
                <a:solidFill>
                  <a:srgbClr val="0000FF"/>
                </a:solidFill>
              </a:rPr>
              <a:t>.</a:t>
            </a:r>
          </a:p>
        </p:txBody>
      </p:sp>
    </p:spTree>
    <p:extLst>
      <p:ext uri="{BB962C8B-B14F-4D97-AF65-F5344CB8AC3E}">
        <p14:creationId xmlns:p14="http://schemas.microsoft.com/office/powerpoint/2010/main" val="371676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186" y="471575"/>
            <a:ext cx="2134880" cy="800219"/>
          </a:xfrm>
          <a:prstGeom prst="rect">
            <a:avLst/>
          </a:prstGeom>
          <a:noFill/>
        </p:spPr>
        <p:txBody>
          <a:bodyPr wrap="none" rtlCol="0">
            <a:spAutoFit/>
          </a:bodyPr>
          <a:lstStyle/>
          <a:p>
            <a:r>
              <a:rPr lang="en-US" altLang="ko-KR" dirty="0" smtClean="0">
                <a:latin typeface="+mn-ea"/>
                <a:cs typeface="함초롬바탕" panose="02030604000101010101" pitchFamily="18" charset="-127"/>
              </a:rPr>
              <a:t>CHAPTER 5</a:t>
            </a:r>
          </a:p>
          <a:p>
            <a:r>
              <a:rPr lang="en-US" altLang="ko-KR" sz="2800" b="1" dirty="0" smtClean="0">
                <a:latin typeface="+mn-ea"/>
                <a:cs typeface="함초롬바탕" panose="02030604000101010101" pitchFamily="18" charset="-127"/>
              </a:rPr>
              <a:t>Bayes’ Rule</a:t>
            </a:r>
            <a:endParaRPr lang="ko-KR" altLang="en-US" sz="2800" b="1" dirty="0">
              <a:latin typeface="+mn-ea"/>
              <a:cs typeface="함초롬바탕" panose="02030604000101010101" pitchFamily="18" charset="-127"/>
            </a:endParaRPr>
          </a:p>
        </p:txBody>
      </p:sp>
      <p:sp>
        <p:nvSpPr>
          <p:cNvPr id="16" name="TextBox 15"/>
          <p:cNvSpPr txBox="1"/>
          <p:nvPr/>
        </p:nvSpPr>
        <p:spPr>
          <a:xfrm>
            <a:off x="342185" y="1286655"/>
            <a:ext cx="5998980"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5.3.1 Influence of sample size on the posterior</a:t>
            </a:r>
            <a:endParaRPr lang="ko-KR" altLang="en-US" sz="1600" dirty="0">
              <a:latin typeface="+mn-ea"/>
              <a:cs typeface="함초롬바탕" panose="02030604000101010101" pitchFamily="18" charset="-127"/>
            </a:endParaRPr>
          </a:p>
        </p:txBody>
      </p:sp>
      <p:pic>
        <p:nvPicPr>
          <p:cNvPr id="2" name="그림 1"/>
          <p:cNvPicPr>
            <a:picLocks noChangeAspect="1"/>
          </p:cNvPicPr>
          <p:nvPr/>
        </p:nvPicPr>
        <p:blipFill>
          <a:blip r:embed="rId2"/>
          <a:stretch>
            <a:fillRect/>
          </a:stretch>
        </p:blipFill>
        <p:spPr>
          <a:xfrm>
            <a:off x="516625" y="1992999"/>
            <a:ext cx="5411561" cy="4431206"/>
          </a:xfrm>
          <a:prstGeom prst="rect">
            <a:avLst/>
          </a:prstGeom>
        </p:spPr>
      </p:pic>
      <p:sp>
        <p:nvSpPr>
          <p:cNvPr id="9" name="TextBox 8"/>
          <p:cNvSpPr txBox="1"/>
          <p:nvPr/>
        </p:nvSpPr>
        <p:spPr>
          <a:xfrm>
            <a:off x="6271594" y="1286655"/>
            <a:ext cx="5998980" cy="338554"/>
          </a:xfrm>
          <a:prstGeom prst="rect">
            <a:avLst/>
          </a:prstGeom>
          <a:noFill/>
        </p:spPr>
        <p:txBody>
          <a:bodyPr wrap="square" rtlCol="0">
            <a:spAutoFit/>
          </a:bodyPr>
          <a:lstStyle/>
          <a:p>
            <a:r>
              <a:rPr lang="en-US" altLang="ko-KR" sz="1600" dirty="0" smtClean="0">
                <a:latin typeface="+mn-ea"/>
                <a:cs typeface="함초롬바탕" panose="02030604000101010101" pitchFamily="18" charset="-127"/>
              </a:rPr>
              <a:t>5.3.2 Influence of the prior on the posterior</a:t>
            </a:r>
            <a:endParaRPr lang="ko-KR" altLang="en-US" sz="1600" dirty="0">
              <a:latin typeface="+mn-ea"/>
              <a:cs typeface="함초롬바탕" panose="02030604000101010101" pitchFamily="18" charset="-127"/>
            </a:endParaRPr>
          </a:p>
        </p:txBody>
      </p:sp>
      <p:pic>
        <p:nvPicPr>
          <p:cNvPr id="3" name="그림 2"/>
          <p:cNvPicPr>
            <a:picLocks noChangeAspect="1"/>
          </p:cNvPicPr>
          <p:nvPr/>
        </p:nvPicPr>
        <p:blipFill>
          <a:blip r:embed="rId3"/>
          <a:stretch>
            <a:fillRect/>
          </a:stretch>
        </p:blipFill>
        <p:spPr>
          <a:xfrm>
            <a:off x="6271594" y="1992999"/>
            <a:ext cx="5410800" cy="4183139"/>
          </a:xfrm>
          <a:prstGeom prst="rect">
            <a:avLst/>
          </a:prstGeom>
        </p:spPr>
      </p:pic>
    </p:spTree>
    <p:extLst>
      <p:ext uri="{BB962C8B-B14F-4D97-AF65-F5344CB8AC3E}">
        <p14:creationId xmlns:p14="http://schemas.microsoft.com/office/powerpoint/2010/main" val="18420159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253</Words>
  <Application>Microsoft Office PowerPoint</Application>
  <PresentationFormat>와이드스크린</PresentationFormat>
  <Paragraphs>31</Paragraphs>
  <Slides>6</Slides>
  <Notes>0</Notes>
  <HiddenSlides>0</HiddenSlides>
  <MMClips>0</MMClips>
  <ScaleCrop>false</ScaleCrop>
  <HeadingPairs>
    <vt:vector size="8" baseType="variant">
      <vt:variant>
        <vt:lpstr>사용한 글꼴</vt:lpstr>
      </vt:variant>
      <vt:variant>
        <vt:i4>3</vt:i4>
      </vt:variant>
      <vt:variant>
        <vt:lpstr>테마</vt:lpstr>
      </vt:variant>
      <vt:variant>
        <vt:i4>1</vt:i4>
      </vt:variant>
      <vt:variant>
        <vt:lpstr>포함된 OLE 서버</vt:lpstr>
      </vt:variant>
      <vt:variant>
        <vt:i4>1</vt:i4>
      </vt:variant>
      <vt:variant>
        <vt:lpstr>슬라이드 제목</vt:lpstr>
      </vt:variant>
      <vt:variant>
        <vt:i4>6</vt:i4>
      </vt:variant>
    </vt:vector>
  </HeadingPairs>
  <TitlesOfParts>
    <vt:vector size="11" baseType="lpstr">
      <vt:lpstr>맑은 고딕</vt:lpstr>
      <vt:lpstr>함초롬바탕</vt:lpstr>
      <vt:lpstr>Arial</vt:lpstr>
      <vt:lpstr>Office 테마</vt:lpstr>
      <vt:lpstr>MathType 6.0 Equation</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Registered User</cp:lastModifiedBy>
  <cp:revision>11</cp:revision>
  <dcterms:created xsi:type="dcterms:W3CDTF">2015-03-04T08:59:12Z</dcterms:created>
  <dcterms:modified xsi:type="dcterms:W3CDTF">2015-03-04T09:46:47Z</dcterms:modified>
</cp:coreProperties>
</file>