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4DC7DBF-A825-415B-A932-A4C3A384D33C}">
  <a:tblStyle styleId="{84DC7DBF-A825-415B-A932-A4C3A384D3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La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ews.mk.co.kr/newsRead.php?year=2016&amp;no=516476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bf0d174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bf0d174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6d131a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6d131a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6d131ad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6d131ad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블로그에서 조사한 수제식빵전문점 방문 후기에서 나타난 긍정 키워드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a9e1c13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a9e1c13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299684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299684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WO전략을 위한 예시 사례 : 유기농 밀가루라서 소화가 잘 된다.  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맛과 영양에 까다롭고 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SO전략 : 사용하는 재료 공개(유기농 밀 - 사진 이미지),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            당일 반죽이라는 슬로건을 통한 제품의 신선도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            가족들이 식빵을 먹는 모습의 사진 첨부(건강한 이미지 부각)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            SNS사용 -&gt; 인스타그램 - 해시태그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 WO전략 : 브랜드 소개부분에 사례를 넣는다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            &gt; 아이들도 안심하고 먹을 수 있는 유기농 건강 수제 식빵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               : 아기 이유식 - 밀가루</a:t>
            </a:r>
            <a:endParaRPr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d453e3b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d453e3b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wt전략 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-&gt; w(약점)/t(위협) 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          - 시장의 위협을 회피하고 약점을 신속히 보완하는 것으로 철수전략이나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            제품/시장 집중화 전략 등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            &gt;&gt; 다른 식빵전문점은 가맹업에게 반죽을 납품하거나 냉동생질을 쓰게 하나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               선정업체는 가맹점이어도 직접 반죽을 하도록 교육시키는 것을 내세운다.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            &gt;&gt; 공식 홈페이지와 sns가 있음을 알리자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               (밀도, 88브레드 &gt; 공식 홈페이지가 있음을 알 수 있음)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c8ab0e6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c8ab0e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업무설계 : Discover 에서 발견한 문제점을 해결하는 방법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c8ab0e66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c8ab0e66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c8ab0e6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c8ab0e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c8ab0e66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c8ab0e66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8ab0e6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8ab0e6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c8ab0e6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c8ab0e6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8ab0e66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8ab0e66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9ab592b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9ab592b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bf0d17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bf0d17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049254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049254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c8ab0e66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c8ab0e66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c8ab0e66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c8ab0e66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플로우 차트랑 키펑션 연결점이 좀더 강조되었으면 좋겠다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8ab0e6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8ab0e6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유입 전 상황 예시 : 주부 a 씨는 가족이 함께 먹을 식빵을 사려고 한다.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(미정)</a:t>
            </a:r>
            <a:r>
              <a:rPr lang="ko"/>
              <a:t>주부A씨는 식빵이 먹고 싶다. 그래서 가족들과 같이 먹을 수 있는 식빵을 사려 한다.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주부A씨에게는 이제 이유식을 시작하려는 아기가 있고 시댁부모님과 남편은 소화기능이 약하기 때문에</a:t>
            </a:r>
            <a:endParaRPr/>
          </a:p>
          <a:p>
            <a:pPr indent="19050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유기농 밀을 사용한 건강하고 맛있는 식빵을 사려고 한다.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c8ab0e6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c8ab0e6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유기농 키워드 검색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b8e9b17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b8e9b17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a9e1c1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a9e1c1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092af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3092af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홈페이지 navi: 언니의 이야기 / 언니의 식빵 / 언니의 가게 (정윤)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메인페이지 후보 생각하기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예) 밀가루 반죽 영상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1.브랜드 :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연혁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창업스토리 - 4자매 소개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2.메뉴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생산시간 - 모든 지점 동일한지 여부 확인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제품설명 - 원페이지 / 페이지 추가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3.지점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지점 나열 방식 - 바둑판(사진이미지와 함께, 텍스트만)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지도(보류 - 구글지도, 네이버지도)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&lt;보류&gt;&gt; 지점스토리, 인스타그램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3e49379d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3e49379d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5bd54e4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5bd54e4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홈페이지 navi: 언니의 이야기 / 언니의 식빵 / 언니의 가게 (정윤)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메인페이지 후보 생각하기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예) 밀가루 반죽 영상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1.브랜드 :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연혁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창업스토리 - 4자매 소개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2.메뉴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생산시간 - 모든 지점 동일한지 여부 확인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제품설명 - 원페이지 / 페이지 추가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3.지점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지점 나열 방식 - 바둑판(사진이미지와 함께, 텍스트만)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지도(보류 - 구글지도, 네이버지도)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&lt;보류&gt;&gt; 지점스토리, 인스타그램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3e49379d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3e49379d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e45c317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e45c317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매장안내 메뉴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지도를 클릭했을 경우 새로운 탭에서 지도가 뜨면 사용자 입장에서 조금 귀찮다는 느낌을 받는다.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6d131ad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6d131ad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2e7c811d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2e7c811d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모바일은 영상 생략 (데이터때문에)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3e49379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3e49379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3e49379d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3e49379d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3e49379d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3e49379d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a9e1c13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a9e1c13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소규모란? 당일 생산량, 점포수, 점포의 크기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f9ab592b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f9ab592b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b3c037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b3c037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점포수의 증가, 경쟁업체의 증가 / 브랜드 인지도 향상의 중요성이 커짐</a:t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AutoNum type="arabicPeriod"/>
            </a:pPr>
            <a:r>
              <a:rPr lang="ko"/>
              <a:t>매장위치, 제품완성시간,제품메뉴에 대한 정보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299684d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299684d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2015년 기준, 식빵 소매시장 규모는 790억원임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이는 2013년(742억원)에 비해 6.5% 증가한 수준임.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식생활 서구화로 밥 대신 빵을 소비하는 경우가 늘어나면서 일반 소매채널에서 판매하는</a:t>
            </a:r>
            <a:r>
              <a:rPr b="1" lang="ko" sz="1400"/>
              <a:t> 식빵 소비도 함께 증가한 것으로 판단됨.</a:t>
            </a:r>
            <a:endParaRPr b="1" sz="1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특히 베이커리 전문점이 아닌 소매채널에서 판매하는 식빵도 프리미엄 원재료를 사용하면서 소비자들의 니즈에 꾸준히 대응하며 시장을 유지한 것으로 해석됨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대기업 베이커리도 식빵 신메뉴 개발하여 선보임(파리바게트, 뚜레쥬르 등..)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049254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049254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latin typeface="Impact"/>
                <a:ea typeface="Impact"/>
                <a:cs typeface="Impact"/>
                <a:sym typeface="Impact"/>
                <a:hlinkClick r:id="rId2"/>
              </a:rPr>
              <a:t>http://news.mk.co.kr/newsRead.php?year=2016&amp;no=516476</a:t>
            </a:r>
            <a:endParaRPr sz="12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밥 대신 빵을 먹는 인구가 늘면서 식사빵이 인기다. 보건복지부 국민건강통계에 따르면 한국인 1인당 1일 주식 섭취 중 빵(18.9g)은 백미(158.6g) 다음으로 높다. 백미 소비는 매년 감소하는 반면 빵은 가파르게 증가하고 있다.</a:t>
            </a:r>
            <a:endParaRPr sz="13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국내 빵 시장은 약 7조 8446억 원으로 추산된다. 양산빵(대형마트, 수퍼 등 소매점에 판매하는 빵)과 제과점이 각각 46%, 54%로 점점 갓 만든 빵을 즉석으로 제공하는 제과점으로 넘어가는 추세다. 전문가들은 서구화된 식문화와 1~2인 가구 증가 등으로 밥 중심의 전통식을 기피함에 따라 빵으로 아침이나 점심, 브런치 등을 대체하는 시장이 커질 것이라고 전망한다. </a:t>
            </a:r>
            <a:endParaRPr sz="13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b8e9b177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b8e9b177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b8e9b17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b8e9b17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Relationship Id="rId4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19.jpg"/><Relationship Id="rId5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11.jpg"/><Relationship Id="rId5" Type="http://schemas.openxmlformats.org/officeDocument/2006/relationships/image" Target="../media/image2.jpg"/><Relationship Id="rId6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edgebrown.co.kr/" TargetMode="External"/><Relationship Id="rId4" Type="http://schemas.openxmlformats.org/officeDocument/2006/relationships/hyperlink" Target="http://mealdo.co.kr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jpg"/><Relationship Id="rId4" Type="http://schemas.openxmlformats.org/officeDocument/2006/relationships/image" Target="../media/image25.jpg"/><Relationship Id="rId5" Type="http://schemas.openxmlformats.org/officeDocument/2006/relationships/image" Target="../media/image2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jpg"/><Relationship Id="rId4" Type="http://schemas.openxmlformats.org/officeDocument/2006/relationships/image" Target="../media/image24.jpg"/><Relationship Id="rId5" Type="http://schemas.openxmlformats.org/officeDocument/2006/relationships/image" Target="../media/image27.jpg"/><Relationship Id="rId6" Type="http://schemas.openxmlformats.org/officeDocument/2006/relationships/image" Target="../media/image23.jpg"/><Relationship Id="rId7" Type="http://schemas.openxmlformats.org/officeDocument/2006/relationships/image" Target="../media/image2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jpg"/><Relationship Id="rId4" Type="http://schemas.openxmlformats.org/officeDocument/2006/relationships/image" Target="../media/image2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jpg"/><Relationship Id="rId4" Type="http://schemas.openxmlformats.org/officeDocument/2006/relationships/image" Target="../media/image29.jpg"/><Relationship Id="rId5" Type="http://schemas.openxmlformats.org/officeDocument/2006/relationships/image" Target="../media/image3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news.mk.co.kr/newsRead.php?year=2016&amp;no=51647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32850" y="526175"/>
            <a:ext cx="3678300" cy="3678300"/>
          </a:xfrm>
          <a:prstGeom prst="rect">
            <a:avLst/>
          </a:prstGeom>
          <a:solidFill>
            <a:srgbClr val="78152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3096300" y="1818250"/>
            <a:ext cx="29514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EF6CF"/>
                </a:solidFill>
              </a:rPr>
              <a:t>개발3팀</a:t>
            </a:r>
            <a:endParaRPr>
              <a:solidFill>
                <a:srgbClr val="FEF6C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EF6CF"/>
                </a:solidFill>
              </a:rPr>
              <a:t>김정윤,이현정</a:t>
            </a:r>
            <a:endParaRPr>
              <a:solidFill>
                <a:srgbClr val="FEF6C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994525" y="1681600"/>
            <a:ext cx="1814700" cy="71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소비자 분석 결론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1115725" y="1800400"/>
            <a:ext cx="1724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설문조사 결과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120250" y="2807800"/>
            <a:ext cx="4227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   </a:t>
            </a:r>
            <a:r>
              <a:rPr b="1" lang="ko" sz="18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단품종 베이커리 이용률 저조</a:t>
            </a:r>
            <a:endParaRPr b="1" sz="18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lang="ko" sz="18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  수제 식빵 전문점에 대한 인지도 부족</a:t>
            </a:r>
            <a:endParaRPr b="1" sz="18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5383275" y="1605400"/>
            <a:ext cx="2678700" cy="105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5350725" y="1757800"/>
            <a:ext cx="2775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홈페이지 제작시</a:t>
            </a:r>
            <a:endParaRPr b="1" sz="18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 반영할 점</a:t>
            </a:r>
            <a:endParaRPr b="1" sz="18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119800" y="2980850"/>
            <a:ext cx="37518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인지도 향상을 위한 </a:t>
            </a:r>
            <a:endParaRPr b="1" sz="18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브랜드 이미지 강조, 전문성을 부각</a:t>
            </a:r>
            <a:endParaRPr b="1" sz="18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3720550" y="1803650"/>
            <a:ext cx="1070400" cy="535200"/>
          </a:xfrm>
          <a:prstGeom prst="chevron">
            <a:avLst>
              <a:gd fmla="val 50000" name="adj"/>
            </a:avLst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1414700" y="1979325"/>
            <a:ext cx="2079900" cy="693300"/>
          </a:xfrm>
          <a:prstGeom prst="rect">
            <a:avLst/>
          </a:prstGeom>
          <a:solidFill>
            <a:srgbClr val="7815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이미지 </a:t>
            </a: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브레인 스토밍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4869025" y="1126350"/>
            <a:ext cx="2516700" cy="3423600"/>
          </a:xfrm>
          <a:prstGeom prst="rect">
            <a:avLst/>
          </a:prstGeom>
          <a:solidFill>
            <a:srgbClr val="7815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FEE662"/>
                </a:solidFill>
                <a:latin typeface="Impact"/>
                <a:ea typeface="Impact"/>
                <a:cs typeface="Impact"/>
                <a:sym typeface="Impact"/>
              </a:rPr>
              <a:t>건강한</a:t>
            </a:r>
            <a:endParaRPr b="1" sz="2200">
              <a:solidFill>
                <a:srgbClr val="FEE66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FEE662"/>
                </a:solidFill>
                <a:latin typeface="Impact"/>
                <a:ea typeface="Impact"/>
                <a:cs typeface="Impact"/>
                <a:sym typeface="Impact"/>
              </a:rPr>
              <a:t>유기농</a:t>
            </a:r>
            <a:endParaRPr b="1" sz="2200">
              <a:solidFill>
                <a:srgbClr val="FEE66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FEE662"/>
                </a:solidFill>
                <a:latin typeface="Impact"/>
                <a:ea typeface="Impact"/>
                <a:cs typeface="Impact"/>
                <a:sym typeface="Impact"/>
              </a:rPr>
              <a:t>맛있는</a:t>
            </a:r>
            <a:endParaRPr b="1" sz="2200">
              <a:solidFill>
                <a:srgbClr val="FEE66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FEE662"/>
                </a:solidFill>
                <a:latin typeface="Impact"/>
                <a:ea typeface="Impact"/>
                <a:cs typeface="Impact"/>
                <a:sym typeface="Impact"/>
              </a:rPr>
              <a:t>비싸다</a:t>
            </a:r>
            <a:endParaRPr b="1" sz="2200">
              <a:solidFill>
                <a:srgbClr val="FEE66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FEE662"/>
                </a:solidFill>
                <a:latin typeface="Impact"/>
                <a:ea typeface="Impact"/>
                <a:cs typeface="Impact"/>
                <a:sym typeface="Impact"/>
              </a:rPr>
              <a:t>영양</a:t>
            </a:r>
            <a:endParaRPr b="1" sz="2200">
              <a:solidFill>
                <a:srgbClr val="FEE66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FEE662"/>
                </a:solidFill>
                <a:latin typeface="Impact"/>
                <a:ea typeface="Impact"/>
                <a:cs typeface="Impact"/>
                <a:sym typeface="Impact"/>
              </a:rPr>
              <a:t>통밀빵</a:t>
            </a:r>
            <a:endParaRPr b="1" sz="2200">
              <a:solidFill>
                <a:srgbClr val="FEE66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FEE662"/>
                </a:solidFill>
                <a:latin typeface="Impact"/>
                <a:ea typeface="Impact"/>
                <a:cs typeface="Impact"/>
                <a:sym typeface="Impact"/>
              </a:rPr>
              <a:t>쌀빵</a:t>
            </a:r>
            <a:endParaRPr b="1" sz="2200">
              <a:solidFill>
                <a:srgbClr val="FEE66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1559900" y="2053650"/>
            <a:ext cx="20799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EF6CF"/>
                </a:solidFill>
                <a:latin typeface="Impact"/>
                <a:ea typeface="Impact"/>
                <a:cs typeface="Impact"/>
                <a:sym typeface="Impact"/>
              </a:rPr>
              <a:t>유기농식빵</a:t>
            </a:r>
            <a:endParaRPr b="1" sz="2400">
              <a:solidFill>
                <a:srgbClr val="FEF6C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1414700" y="2915925"/>
            <a:ext cx="2079900" cy="693300"/>
          </a:xfrm>
          <a:prstGeom prst="rect">
            <a:avLst/>
          </a:prstGeom>
          <a:solidFill>
            <a:srgbClr val="7815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1720400" y="2992125"/>
            <a:ext cx="16209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EF6CF"/>
                </a:solidFill>
                <a:latin typeface="Impact"/>
                <a:ea typeface="Impact"/>
                <a:cs typeface="Impact"/>
                <a:sym typeface="Impact"/>
              </a:rPr>
              <a:t>수제식빵</a:t>
            </a:r>
            <a:endParaRPr b="1" sz="2400">
              <a:solidFill>
                <a:srgbClr val="FEF6C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3829250" y="3076900"/>
            <a:ext cx="676800" cy="372300"/>
          </a:xfrm>
          <a:prstGeom prst="chevron">
            <a:avLst>
              <a:gd fmla="val 50000" name="adj"/>
            </a:avLst>
          </a:prstGeom>
          <a:solidFill>
            <a:srgbClr val="7815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3843413" y="2139825"/>
            <a:ext cx="676800" cy="372300"/>
          </a:xfrm>
          <a:prstGeom prst="chevron">
            <a:avLst>
              <a:gd fmla="val 50000" name="adj"/>
            </a:avLst>
          </a:prstGeom>
          <a:solidFill>
            <a:srgbClr val="7815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306375" y="979175"/>
            <a:ext cx="5140500" cy="3795900"/>
          </a:xfrm>
          <a:prstGeom prst="rect">
            <a:avLst/>
          </a:prstGeom>
          <a:solidFill>
            <a:srgbClr val="78152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140225"/>
            <a:ext cx="514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키워드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375225" y="1498100"/>
            <a:ext cx="17943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건강한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유기농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맛있는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비싸다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영양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통밀빵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쌀빵 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1758325" y="1895475"/>
            <a:ext cx="2160300" cy="21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유기농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좋은 밀가루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갓 나온 빵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수제 식빵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유아 간식</a:t>
            </a:r>
            <a:endParaRPr b="1" sz="2400">
              <a:solidFill>
                <a:srgbClr val="E8E3BD"/>
              </a:solidFill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472425" y="1458850"/>
            <a:ext cx="20565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친근한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정감가는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건강한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따끈한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귀여운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부드러운</a:t>
            </a:r>
            <a:endParaRPr b="1" sz="2400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E3BD"/>
                </a:solidFill>
              </a:rPr>
              <a:t>아담한</a:t>
            </a:r>
            <a:endParaRPr b="1" sz="2400">
              <a:solidFill>
                <a:srgbClr val="E8E3BD"/>
              </a:solidFill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5371350" y="2356100"/>
            <a:ext cx="1028700" cy="92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815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6690750" y="2047475"/>
            <a:ext cx="17943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 u="sng">
                <a:solidFill>
                  <a:srgbClr val="008540"/>
                </a:solidFill>
              </a:rPr>
              <a:t>건강한</a:t>
            </a:r>
            <a:endParaRPr b="1" sz="3600" u="sng">
              <a:solidFill>
                <a:srgbClr val="008540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6678450" y="2870075"/>
            <a:ext cx="166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 u="sng">
                <a:solidFill>
                  <a:srgbClr val="008540"/>
                </a:solidFill>
              </a:rPr>
              <a:t>유기농</a:t>
            </a:r>
            <a:endParaRPr b="1" sz="3600" u="sng">
              <a:solidFill>
                <a:srgbClr val="00854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235500" y="2286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S W O T</a:t>
            </a:r>
            <a:endParaRPr b="1" sz="32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180625" y="1030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{84DC7DBF-A825-415B-A932-A4C3A384D33C}</a:tableStyleId>
              </a:tblPr>
              <a:tblGrid>
                <a:gridCol w="4403375"/>
                <a:gridCol w="4349575"/>
              </a:tblGrid>
              <a:tr h="462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 t r e n g t h</a:t>
                      </a:r>
                      <a:r>
                        <a:rPr b="1"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  </a:t>
                      </a: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(</a:t>
                      </a:r>
                      <a:r>
                        <a:rPr b="1"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강점</a:t>
                      </a: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)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152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 e a k n e s s  </a:t>
                      </a:r>
                      <a:r>
                        <a:rPr b="1"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</a:t>
                      </a: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(</a:t>
                      </a:r>
                      <a:r>
                        <a:rPr b="1"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약점</a:t>
                      </a: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)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152A"/>
                    </a:solidFill>
                  </a:tcPr>
                </a:tc>
              </a:tr>
              <a:tr h="14827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유기농 밀가루 사용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고품질의 한정 수량만 생산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당일 반죽, 당일 생산, 당일 판매 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소규모로 운영되며 우리 동네 빵집이라는 친근함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전문적으로 식빵만을 고집하는 수제 식빵 전문점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180도 30분 온도, 시간 엄수 : 속이 편한 빵 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152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한정수량 판매로 조기 마감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원가 자체가 비싸 식빵 가격이 비쌈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직접적인 마케팅이 없음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152A"/>
                    </a:solidFill>
                  </a:tcPr>
                </a:tc>
              </a:tr>
              <a:tr h="382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 p p o r t u n i t y</a:t>
                      </a:r>
                      <a:r>
                        <a:rPr b="1"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  </a:t>
                      </a: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(</a:t>
                      </a:r>
                      <a:r>
                        <a:rPr b="1"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기회</a:t>
                      </a: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)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152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 h r e a t</a:t>
                      </a:r>
                      <a:r>
                        <a:rPr b="1"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  </a:t>
                      </a: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(</a:t>
                      </a:r>
                      <a:r>
                        <a:rPr b="1"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위협</a:t>
                      </a: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)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152A"/>
                    </a:solidFill>
                  </a:tcPr>
                </a:tc>
              </a:tr>
              <a:tr h="1346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손님들의 자발적인 홍보활동(입소문, 커뮤니티, 블로그 포스팅)을 통해 소문난 맛집으로 신뢰도 향상 기대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식빵 전문점에 대한 선호도 증가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152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식빵전문점의</a:t>
                      </a: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증가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기존 대</a:t>
                      </a:r>
                      <a:r>
                        <a:rPr lang="ko">
                          <a:solidFill>
                            <a:srgbClr val="FEF6CF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기업 프랜차이즈점의 견제</a:t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EF6CF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8E3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152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>
            <a:off x="4738200" y="1439675"/>
            <a:ext cx="3972300" cy="2735700"/>
          </a:xfrm>
          <a:prstGeom prst="rect">
            <a:avLst/>
          </a:prstGeom>
          <a:solidFill>
            <a:srgbClr val="7815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4916100" y="1753225"/>
            <a:ext cx="36165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EF6CF"/>
                </a:solidFill>
                <a:latin typeface="Impact"/>
                <a:ea typeface="Impact"/>
                <a:cs typeface="Impact"/>
                <a:sym typeface="Impact"/>
              </a:rPr>
              <a:t>wo </a:t>
            </a:r>
            <a:r>
              <a:rPr b="1" lang="ko" sz="2400">
                <a:solidFill>
                  <a:srgbClr val="FEF6CF"/>
                </a:solidFill>
                <a:latin typeface="Impact"/>
                <a:ea typeface="Impact"/>
                <a:cs typeface="Impact"/>
                <a:sym typeface="Impact"/>
              </a:rPr>
              <a:t>전략</a:t>
            </a:r>
            <a:endParaRPr b="1" sz="2400">
              <a:solidFill>
                <a:srgbClr val="FEF6C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EF6C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EF6CF"/>
                </a:solidFill>
                <a:latin typeface="Impact"/>
                <a:ea typeface="Impact"/>
                <a:cs typeface="Impact"/>
                <a:sym typeface="Impact"/>
              </a:rPr>
              <a:t> 생산 시간이 늦고 비싼만큼의 맛과 품질 우수함을  보여준다(브랜드소개)</a:t>
            </a:r>
            <a:endParaRPr b="1">
              <a:solidFill>
                <a:srgbClr val="FEF6C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3151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2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SWOT 결론</a:t>
            </a:r>
            <a:endParaRPr b="1" sz="32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402875" y="1429050"/>
            <a:ext cx="3972300" cy="2735700"/>
          </a:xfrm>
          <a:prstGeom prst="rect">
            <a:avLst/>
          </a:prstGeom>
          <a:solidFill>
            <a:srgbClr val="7815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625225" y="1713250"/>
            <a:ext cx="3627000" cy="21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EF6CF"/>
                </a:solidFill>
                <a:latin typeface="Impact"/>
                <a:ea typeface="Impact"/>
                <a:cs typeface="Impact"/>
                <a:sym typeface="Impact"/>
              </a:rPr>
              <a:t>st </a:t>
            </a:r>
            <a:r>
              <a:rPr b="1" lang="ko" sz="2400">
                <a:solidFill>
                  <a:srgbClr val="FEF6CF"/>
                </a:solidFill>
                <a:latin typeface="Impact"/>
                <a:ea typeface="Impact"/>
                <a:cs typeface="Impact"/>
                <a:sym typeface="Impact"/>
              </a:rPr>
              <a:t>전략</a:t>
            </a:r>
            <a:endParaRPr b="1" sz="2400">
              <a:solidFill>
                <a:srgbClr val="FEF6C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EF6C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FEF6CF"/>
                </a:solidFill>
                <a:latin typeface="Impact"/>
                <a:ea typeface="Impact"/>
                <a:cs typeface="Impact"/>
                <a:sym typeface="Impact"/>
              </a:rPr>
              <a:t> 가맹사업이 활발한 동종 경쟁 업체와 대기업과의 차별적 생산방식과 전문성 어필.</a:t>
            </a:r>
            <a:endParaRPr b="1">
              <a:solidFill>
                <a:srgbClr val="FEF6C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FEF6CF"/>
                </a:solidFill>
                <a:latin typeface="Impact"/>
                <a:ea typeface="Impact"/>
                <a:cs typeface="Impact"/>
                <a:sym typeface="Impact"/>
              </a:rPr>
              <a:t> (오로지 식빵만을 고집하는 수제 식빵 전문점)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32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Key function</a:t>
            </a:r>
            <a:endParaRPr sz="32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37925" y="1285875"/>
            <a:ext cx="6969900" cy="31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8540"/>
              </a:buClr>
              <a:buSzPts val="1800"/>
              <a:buFont typeface="Impact"/>
              <a:buAutoNum type="arabicPeriod"/>
            </a:pPr>
            <a:r>
              <a:rPr b="1" lang="ko" sz="1800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효과적인 브랜드 이미지 전달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SO / 제품제작과정 보여주기 : 예) 반죽영상을 메인페이지에서 보여주기, 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2743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       제작 과정이 담긴 사진 등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8540"/>
              </a:buClr>
              <a:buSzPts val="1800"/>
              <a:buFont typeface="Impact"/>
              <a:buAutoNum type="arabicPeriod"/>
            </a:pPr>
            <a:r>
              <a:rPr b="1" lang="ko" sz="1800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매장 및 제품에 대한 정보 전달</a:t>
            </a:r>
            <a:endParaRPr b="1" sz="18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	WO / 제품 설명 : 제품 사진 클릭 후 맛과 품질에 대한 신뢰감을 주는 설명 추가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(재료정보,영양정보 등)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253250" y="206700"/>
            <a:ext cx="21990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Define</a:t>
            </a:r>
            <a:endParaRPr b="1" sz="36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253250" y="1070050"/>
            <a:ext cx="61644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Clr>
                <a:srgbClr val="78152A"/>
              </a:buClr>
              <a:buSzPts val="2400"/>
              <a:buFont typeface="Impact"/>
              <a:buAutoNum type="arabicPeriod"/>
            </a:pPr>
            <a:r>
              <a:rPr b="1"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경쟁사 LAYOUT &amp; IRI COLOR 분석</a:t>
            </a:r>
            <a:endParaRPr b="1"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2400"/>
              <a:buFont typeface="Impact"/>
              <a:buAutoNum type="arabicPeriod"/>
            </a:pPr>
            <a:r>
              <a:rPr b="1"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플로우차트</a:t>
            </a:r>
            <a:endParaRPr b="1"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2400"/>
              <a:buFont typeface="Impact"/>
              <a:buAutoNum type="arabicPeriod"/>
            </a:pPr>
            <a:r>
              <a:rPr b="1"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페르소나 &amp; 저니맵</a:t>
            </a:r>
            <a:endParaRPr b="1"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2400"/>
              <a:buFont typeface="Impact"/>
              <a:buAutoNum type="arabicPeriod"/>
            </a:pPr>
            <a:r>
              <a:rPr b="1"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스토리보드(사이트맵)</a:t>
            </a:r>
            <a:endParaRPr b="1"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2089250" y="2213250"/>
            <a:ext cx="46752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경쟁사 LAYOUT  &amp;  IRI COLOR</a:t>
            </a:r>
            <a:endParaRPr b="1" sz="30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2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M e a l d o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mealdomain.jpg"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725" y="905250"/>
            <a:ext cx="2904750" cy="3958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aldolayout.jpg"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800" y="883538"/>
            <a:ext cx="2904750" cy="400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/>
          <p:nvPr/>
        </p:nvSpPr>
        <p:spPr>
          <a:xfrm>
            <a:off x="4821600" y="424550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스크롤</a:t>
            </a:r>
            <a:r>
              <a:rPr b="1" lang="ko" sz="1800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 스타일</a:t>
            </a:r>
            <a:endParaRPr b="1" sz="18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ri color1.jpg"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775" y="941525"/>
            <a:ext cx="37942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22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M e a l d o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mealdo color.jpg"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713" y="1406913"/>
            <a:ext cx="2058650" cy="76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aldomain.jpg" id="197" name="Google Shape;19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75" y="1067075"/>
            <a:ext cx="2394776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3053875" y="2423482"/>
            <a:ext cx="1972500" cy="23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신선한</a:t>
            </a:r>
            <a:endParaRPr b="1" sz="24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  깨끗한</a:t>
            </a:r>
            <a:endParaRPr b="1" sz="24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맑은</a:t>
            </a:r>
            <a:endParaRPr b="1" sz="24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7725527" y="1125175"/>
            <a:ext cx="1106700" cy="1107000"/>
          </a:xfrm>
          <a:prstGeom prst="ellipse">
            <a:avLst/>
          </a:prstGeom>
          <a:noFill/>
          <a:ln cap="flat" cmpd="sng" w="76200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0175" y="760000"/>
            <a:ext cx="21990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목차</a:t>
            </a:r>
            <a:endParaRPr b="1" sz="36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45475" y="1981950"/>
            <a:ext cx="4261800" cy="24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2400"/>
              <a:buFont typeface="Impact"/>
              <a:buAutoNum type="arabicPeriod"/>
            </a:pPr>
            <a:r>
              <a:rPr b="1"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Discover</a:t>
            </a:r>
            <a:endParaRPr b="1"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2400"/>
              <a:buFont typeface="Impact"/>
              <a:buAutoNum type="arabicPeriod"/>
            </a:pPr>
            <a:r>
              <a:rPr b="1"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Define</a:t>
            </a:r>
            <a:endParaRPr b="1"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2400"/>
              <a:buFont typeface="Impact"/>
              <a:buAutoNum type="arabicPeriod"/>
            </a:pPr>
            <a:r>
              <a:rPr b="1"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Develop</a:t>
            </a:r>
            <a:endParaRPr b="1"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E d g e B r o w n</a:t>
            </a:r>
            <a:endParaRPr/>
          </a:p>
        </p:txBody>
      </p:sp>
      <p:pic>
        <p:nvPicPr>
          <p:cNvPr descr="edgebrown.jpg"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75" y="1398725"/>
            <a:ext cx="4037976" cy="3082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dgelayout.jpg"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550" y="1398725"/>
            <a:ext cx="3914801" cy="30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4651675" y="902525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원페이지 스타일</a:t>
            </a:r>
            <a:endParaRPr b="1" sz="18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ri color1.jpg"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175" y="991750"/>
            <a:ext cx="3763900" cy="38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E d g e B r o w n</a:t>
            </a:r>
            <a:endParaRPr/>
          </a:p>
        </p:txBody>
      </p:sp>
      <p:pic>
        <p:nvPicPr>
          <p:cNvPr descr="edgebrown color.jpg" id="214" name="Google Shape;2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823" y="3300150"/>
            <a:ext cx="2114825" cy="78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dgebrown.jpg" id="215" name="Google Shape;21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000" y="991750"/>
            <a:ext cx="3876200" cy="219243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1069925" y="4169150"/>
            <a:ext cx="27564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차분한     고전적인</a:t>
            </a:r>
            <a:endParaRPr b="1"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5780575" y="3438375"/>
            <a:ext cx="1302300" cy="1133700"/>
          </a:xfrm>
          <a:prstGeom prst="ellipse">
            <a:avLst/>
          </a:prstGeom>
          <a:noFill/>
          <a:ln cap="flat" cmpd="sng" w="76200">
            <a:solidFill>
              <a:srgbClr val="7815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COLOR SEARCH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4170400" y="2517725"/>
            <a:ext cx="733500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 txBox="1"/>
          <p:nvPr/>
        </p:nvSpPr>
        <p:spPr>
          <a:xfrm>
            <a:off x="5825575" y="1755875"/>
            <a:ext cx="207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SIGNATURE COLOR </a:t>
            </a:r>
            <a:endParaRPr b="1"/>
          </a:p>
        </p:txBody>
      </p:sp>
      <p:pic>
        <p:nvPicPr>
          <p:cNvPr descr="color.jpg"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300" y="2201175"/>
            <a:ext cx="37528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2.jpg"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25" y="1417875"/>
            <a:ext cx="29908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1.jpg" id="227" name="Google Shape;22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25" y="3617563"/>
            <a:ext cx="29527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3.jpg" id="228" name="Google Shape;22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925" y="2517713"/>
            <a:ext cx="29527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4643175" y="3590325"/>
            <a:ext cx="43272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경쟁업체 분석 및 브레인 스토밍을 통한 메인컬러 설정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162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사용성 테스트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756900"/>
            <a:ext cx="8520600" cy="3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나는 식빵이 먹고싶어 여러 식빵 전문점 홈페이지에 접속했다.  그 중에서 밀도와 엣지브라운 매장으로 방문 구매를 하기 위해 원하는 정보를 찾으려고한다.</a:t>
            </a:r>
            <a:endParaRPr sz="1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 u="sng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  <a:hlinkClick r:id="rId3"/>
              </a:rPr>
              <a:t>http://www.edgebrown.co.kr/</a:t>
            </a:r>
            <a:r>
              <a:rPr lang="ko" sz="1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	</a:t>
            </a:r>
            <a:r>
              <a:rPr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				      </a:t>
            </a:r>
            <a:endParaRPr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ko" sz="1400" u="sng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  <a:hlinkClick r:id="rId4"/>
              </a:rPr>
              <a:t>http://mealdo.co.kr/</a:t>
            </a:r>
            <a:endParaRPr sz="14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ko" sz="1400">
                <a:solidFill>
                  <a:srgbClr val="78152A"/>
                </a:solidFill>
                <a:latin typeface="Comic Sans MS"/>
                <a:ea typeface="Comic Sans MS"/>
                <a:cs typeface="Comic Sans MS"/>
                <a:sym typeface="Comic Sans MS"/>
              </a:rPr>
              <a:t>( </a:t>
            </a:r>
            <a:r>
              <a:rPr b="1" lang="ko" sz="1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1 </a:t>
            </a:r>
            <a:r>
              <a:rPr lang="ko" sz="1400">
                <a:solidFill>
                  <a:srgbClr val="78152A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lang="ko" sz="1400">
                <a:solidFill>
                  <a:srgbClr val="78152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가까운 매장 위치</a:t>
            </a:r>
            <a:r>
              <a:rPr lang="ko" sz="1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를 찾아주세요.               </a:t>
            </a:r>
            <a:endParaRPr sz="1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ko" sz="1400">
                <a:solidFill>
                  <a:srgbClr val="78152A"/>
                </a:solidFill>
                <a:latin typeface="Comic Sans MS"/>
                <a:ea typeface="Comic Sans MS"/>
                <a:cs typeface="Comic Sans MS"/>
                <a:sym typeface="Comic Sans MS"/>
              </a:rPr>
              <a:t>( </a:t>
            </a:r>
            <a:r>
              <a:rPr b="1" lang="ko" sz="1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2 </a:t>
            </a:r>
            <a:r>
              <a:rPr b="1" lang="ko" sz="1400">
                <a:solidFill>
                  <a:srgbClr val="78152A"/>
                </a:solidFill>
                <a:latin typeface="Comic Sans MS"/>
                <a:ea typeface="Comic Sans MS"/>
                <a:cs typeface="Comic Sans MS"/>
                <a:sym typeface="Comic Sans MS"/>
              </a:rPr>
              <a:t>) </a:t>
            </a:r>
            <a:r>
              <a:rPr b="1" lang="ko" sz="1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 제품 메뉴 정보</a:t>
            </a:r>
            <a:r>
              <a:rPr lang="ko" sz="1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를 찾아주세요. </a:t>
            </a:r>
            <a:endParaRPr sz="1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심화인터뷰 : </a:t>
            </a:r>
            <a:r>
              <a:rPr b="1" lang="ko" sz="1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어느 홈페이지가 더 보기 쉽고 원하는 정보를 빨리 찾을 수 있었나요? </a:t>
            </a:r>
            <a:endParaRPr b="1" sz="1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                                         그 이유는 무엇인가요?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162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사용성 테스트 조사 종합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922961"/>
            <a:ext cx="4066800" cy="3782100"/>
          </a:xfrm>
          <a:prstGeom prst="rect">
            <a:avLst/>
          </a:prstGeom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400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밀도</a:t>
            </a:r>
            <a:endParaRPr b="1" sz="24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8152A"/>
              </a:buClr>
              <a:buSzPts val="1800"/>
              <a:buFont typeface="Impact"/>
              <a:buChar char="-"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네비게이션 메뉴 시인성 부족 (영어)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---------------------------------------------------------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8152A"/>
              </a:buClr>
              <a:buSzPts val="1800"/>
              <a:buFont typeface="Impact"/>
              <a:buChar char="+"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디자인의 세련됨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1800"/>
              <a:buFont typeface="Impact"/>
              <a:buChar char="+"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제품에 대한 상세한 설명- 신뢰도▲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4765500" y="922961"/>
            <a:ext cx="4066800" cy="3782100"/>
          </a:xfrm>
          <a:prstGeom prst="rect">
            <a:avLst/>
          </a:prstGeom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400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엣지브라운</a:t>
            </a:r>
            <a:endParaRPr b="1" sz="24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8152A"/>
              </a:buClr>
              <a:buSzPts val="1800"/>
              <a:buFont typeface="Impact"/>
              <a:buChar char="-"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글씨크기가 작고 자간이 너무 붙어 메뉴 항목 인식이 떨어짐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1800"/>
              <a:buFont typeface="Impact"/>
              <a:buChar char="-"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제품에 대한 자세한 설명 부족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1800"/>
              <a:buFont typeface="Impact"/>
              <a:buChar char="-"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팝업창으로 인한 시선 혼잡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---------------------------------------------------------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8152A"/>
              </a:buClr>
              <a:buSzPts val="1800"/>
              <a:buFont typeface="Impact"/>
              <a:buChar char="+"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식품의 단면도-신뢰도▲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162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사용성 테스트 결론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1335775" y="1422775"/>
            <a:ext cx="1939800" cy="956400"/>
          </a:xfrm>
          <a:prstGeom prst="flowChartAlternateProcess">
            <a:avLst/>
          </a:prstGeom>
          <a:solidFill>
            <a:srgbClr val="00854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EE662"/>
                </a:solidFill>
                <a:latin typeface="Impact"/>
                <a:ea typeface="Impact"/>
                <a:cs typeface="Impact"/>
                <a:sym typeface="Impact"/>
              </a:rPr>
              <a:t>문제점</a:t>
            </a:r>
            <a:endParaRPr b="1" sz="2400">
              <a:solidFill>
                <a:srgbClr val="FEE66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707950" y="2669575"/>
            <a:ext cx="3168900" cy="1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# 팝업창에 대해 불편함을 느낀 유저가 많음</a:t>
            </a:r>
            <a:endParaRPr b="1" sz="16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6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#</a:t>
            </a:r>
            <a:r>
              <a:rPr lang="ko" sz="16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 Navi</a:t>
            </a:r>
            <a:r>
              <a:rPr b="1" lang="ko" sz="16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창에서 메뉴를 한눈에   알아보기 힘들다는 의견이 많음</a:t>
            </a:r>
            <a:endParaRPr b="1" sz="16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5808700" y="1422775"/>
            <a:ext cx="1939800" cy="956400"/>
          </a:xfrm>
          <a:prstGeom prst="flowChartAlternateProcess">
            <a:avLst/>
          </a:prstGeom>
          <a:solidFill>
            <a:srgbClr val="00854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EE662"/>
                </a:solidFill>
                <a:latin typeface="Impact"/>
                <a:ea typeface="Impact"/>
                <a:cs typeface="Impact"/>
                <a:sym typeface="Impact"/>
              </a:rPr>
              <a:t>해결</a:t>
            </a:r>
            <a:endParaRPr b="1" sz="2400">
              <a:solidFill>
                <a:srgbClr val="FEE66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5140450" y="2686425"/>
            <a:ext cx="37668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: UI 기능 설계시 사용자의 편리함을 고려하여 설계 - 단순함을 유지</a:t>
            </a:r>
            <a:endParaRPr b="1" sz="18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: 컨텐츠를  한눈에 확인하기 편하도록  가독성을 고려한 디자인 </a:t>
            </a:r>
            <a:endParaRPr b="1" sz="18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4020125" y="3023200"/>
            <a:ext cx="733500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11700" y="162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플로우 차트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1513475" y="1196150"/>
            <a:ext cx="1256700" cy="706200"/>
          </a:xfrm>
          <a:prstGeom prst="flowChartAlternateProcess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8E3BD"/>
                </a:solidFill>
              </a:rPr>
              <a:t> </a:t>
            </a:r>
            <a:r>
              <a:rPr b="1" lang="ko">
                <a:solidFill>
                  <a:srgbClr val="E8E3BD"/>
                </a:solidFill>
              </a:rPr>
              <a:t>페이지 접속</a:t>
            </a:r>
            <a:endParaRPr b="1">
              <a:solidFill>
                <a:srgbClr val="E8E3BD"/>
              </a:solidFill>
            </a:endParaRPr>
          </a:p>
        </p:txBody>
      </p:sp>
      <p:sp>
        <p:nvSpPr>
          <p:cNvPr id="259" name="Google Shape;259;p38"/>
          <p:cNvSpPr/>
          <p:nvPr/>
        </p:nvSpPr>
        <p:spPr>
          <a:xfrm>
            <a:off x="1601175" y="2313975"/>
            <a:ext cx="1081300" cy="511425"/>
          </a:xfrm>
          <a:prstGeom prst="flowChartProcess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8E3BD"/>
                </a:solidFill>
              </a:rPr>
              <a:t>메인페이지</a:t>
            </a:r>
            <a:endParaRPr b="1">
              <a:solidFill>
                <a:srgbClr val="E8E3BD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8E3BD"/>
                </a:solidFill>
              </a:rPr>
              <a:t>둘러보기</a:t>
            </a:r>
            <a:endParaRPr b="1">
              <a:solidFill>
                <a:srgbClr val="E8E3BD"/>
              </a:solidFill>
            </a:endParaRPr>
          </a:p>
        </p:txBody>
      </p:sp>
      <p:cxnSp>
        <p:nvCxnSpPr>
          <p:cNvPr id="260" name="Google Shape;260;p38"/>
          <p:cNvCxnSpPr>
            <a:stCxn id="258" idx="2"/>
            <a:endCxn id="259" idx="0"/>
          </p:cNvCxnSpPr>
          <p:nvPr/>
        </p:nvCxnSpPr>
        <p:spPr>
          <a:xfrm>
            <a:off x="2141825" y="1902350"/>
            <a:ext cx="0" cy="411600"/>
          </a:xfrm>
          <a:prstGeom prst="straightConnector1">
            <a:avLst/>
          </a:prstGeom>
          <a:noFill/>
          <a:ln cap="flat" cmpd="sng" w="28575">
            <a:solidFill>
              <a:srgbClr val="78152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8"/>
          <p:cNvCxnSpPr>
            <a:stCxn id="259" idx="2"/>
          </p:cNvCxnSpPr>
          <p:nvPr/>
        </p:nvCxnSpPr>
        <p:spPr>
          <a:xfrm>
            <a:off x="2141825" y="2825400"/>
            <a:ext cx="0" cy="496800"/>
          </a:xfrm>
          <a:prstGeom prst="straightConnector1">
            <a:avLst/>
          </a:prstGeom>
          <a:noFill/>
          <a:ln cap="flat" cmpd="sng" w="28575">
            <a:solidFill>
              <a:srgbClr val="78152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8"/>
          <p:cNvSpPr/>
          <p:nvPr/>
        </p:nvSpPr>
        <p:spPr>
          <a:xfrm>
            <a:off x="1601175" y="3322200"/>
            <a:ext cx="1081300" cy="511425"/>
          </a:xfrm>
          <a:prstGeom prst="flowChartProcess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8E3BD"/>
                </a:solidFill>
              </a:rPr>
              <a:t> </a:t>
            </a:r>
            <a:r>
              <a:rPr b="1" lang="ko">
                <a:solidFill>
                  <a:srgbClr val="E8E3BD"/>
                </a:solidFill>
              </a:rPr>
              <a:t>상단 메뉴</a:t>
            </a:r>
            <a:endParaRPr b="1">
              <a:solidFill>
                <a:srgbClr val="E8E3BD"/>
              </a:solidFill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3160525" y="2502596"/>
            <a:ext cx="1081300" cy="511425"/>
          </a:xfrm>
          <a:prstGeom prst="flowChartProcess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8E3BD"/>
                </a:solidFill>
              </a:rPr>
              <a:t>업체 소개</a:t>
            </a:r>
            <a:endParaRPr b="1">
              <a:solidFill>
                <a:srgbClr val="E8E3BD"/>
              </a:solidFill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3160525" y="3319846"/>
            <a:ext cx="1081300" cy="511425"/>
          </a:xfrm>
          <a:prstGeom prst="flowChartProcess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8E3BD"/>
                </a:solidFill>
              </a:rPr>
              <a:t>제품</a:t>
            </a:r>
            <a:r>
              <a:rPr b="1" lang="ko">
                <a:solidFill>
                  <a:srgbClr val="E8E3BD"/>
                </a:solidFill>
              </a:rPr>
              <a:t> 메뉴</a:t>
            </a:r>
            <a:endParaRPr b="1">
              <a:solidFill>
                <a:srgbClr val="E8E3BD"/>
              </a:solidFill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3160525" y="4100571"/>
            <a:ext cx="1081300" cy="511425"/>
          </a:xfrm>
          <a:prstGeom prst="flowChartProcess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8E3BD"/>
                </a:solidFill>
              </a:rPr>
              <a:t>지점 보기</a:t>
            </a:r>
            <a:endParaRPr b="1">
              <a:solidFill>
                <a:srgbClr val="E8E3BD"/>
              </a:solidFill>
            </a:endParaRPr>
          </a:p>
        </p:txBody>
      </p:sp>
      <p:cxnSp>
        <p:nvCxnSpPr>
          <p:cNvPr id="266" name="Google Shape;266;p38"/>
          <p:cNvCxnSpPr>
            <a:stCxn id="263" idx="1"/>
            <a:endCxn id="265" idx="1"/>
          </p:cNvCxnSpPr>
          <p:nvPr/>
        </p:nvCxnSpPr>
        <p:spPr>
          <a:xfrm>
            <a:off x="3160525" y="2758309"/>
            <a:ext cx="600" cy="1598100"/>
          </a:xfrm>
          <a:prstGeom prst="bentConnector3">
            <a:avLst>
              <a:gd fmla="val -39687500" name="adj1"/>
            </a:avLst>
          </a:prstGeom>
          <a:noFill/>
          <a:ln cap="flat" cmpd="sng" w="28575">
            <a:solidFill>
              <a:srgbClr val="78152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8"/>
          <p:cNvCxnSpPr>
            <a:stCxn id="264" idx="1"/>
            <a:endCxn id="262" idx="3"/>
          </p:cNvCxnSpPr>
          <p:nvPr/>
        </p:nvCxnSpPr>
        <p:spPr>
          <a:xfrm flipH="1">
            <a:off x="2682325" y="3575559"/>
            <a:ext cx="478200" cy="2400"/>
          </a:xfrm>
          <a:prstGeom prst="straightConnector1">
            <a:avLst/>
          </a:prstGeom>
          <a:noFill/>
          <a:ln cap="flat" cmpd="sng" w="28575">
            <a:solidFill>
              <a:srgbClr val="7815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8"/>
          <p:cNvSpPr/>
          <p:nvPr/>
        </p:nvSpPr>
        <p:spPr>
          <a:xfrm>
            <a:off x="4782525" y="2502709"/>
            <a:ext cx="1081300" cy="511425"/>
          </a:xfrm>
          <a:prstGeom prst="flowChartProcess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8E3BD"/>
                </a:solidFill>
              </a:rPr>
              <a:t>브랜드</a:t>
            </a:r>
            <a:endParaRPr b="1">
              <a:solidFill>
                <a:srgbClr val="E8E3B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8E3BD"/>
                </a:solidFill>
              </a:rPr>
              <a:t>소개</a:t>
            </a:r>
            <a:endParaRPr b="1">
              <a:solidFill>
                <a:srgbClr val="E8E3BD"/>
              </a:solidFill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4782525" y="3301646"/>
            <a:ext cx="1081300" cy="511425"/>
          </a:xfrm>
          <a:prstGeom prst="flowChartProcess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8E3BD"/>
                </a:solidFill>
              </a:rPr>
              <a:t>각 메뉴별 정보</a:t>
            </a:r>
            <a:endParaRPr b="1">
              <a:solidFill>
                <a:srgbClr val="E8E3BD"/>
              </a:solidFill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4782525" y="4100571"/>
            <a:ext cx="1081300" cy="511425"/>
          </a:xfrm>
          <a:prstGeom prst="flowChartProcess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8E3BD"/>
                </a:solidFill>
              </a:rPr>
              <a:t>매장 정보</a:t>
            </a:r>
            <a:endParaRPr b="1">
              <a:solidFill>
                <a:srgbClr val="E8E3BD"/>
              </a:solidFill>
            </a:endParaRPr>
          </a:p>
        </p:txBody>
      </p:sp>
      <p:cxnSp>
        <p:nvCxnSpPr>
          <p:cNvPr id="271" name="Google Shape;271;p38"/>
          <p:cNvCxnSpPr>
            <a:stCxn id="265" idx="3"/>
            <a:endCxn id="270" idx="1"/>
          </p:cNvCxnSpPr>
          <p:nvPr/>
        </p:nvCxnSpPr>
        <p:spPr>
          <a:xfrm>
            <a:off x="4241825" y="4356284"/>
            <a:ext cx="540600" cy="0"/>
          </a:xfrm>
          <a:prstGeom prst="straightConnector1">
            <a:avLst/>
          </a:prstGeom>
          <a:noFill/>
          <a:ln cap="flat" cmpd="sng" w="28575">
            <a:solidFill>
              <a:srgbClr val="78152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8"/>
          <p:cNvCxnSpPr/>
          <p:nvPr/>
        </p:nvCxnSpPr>
        <p:spPr>
          <a:xfrm>
            <a:off x="4241825" y="3548288"/>
            <a:ext cx="540600" cy="0"/>
          </a:xfrm>
          <a:prstGeom prst="straightConnector1">
            <a:avLst/>
          </a:prstGeom>
          <a:noFill/>
          <a:ln cap="flat" cmpd="sng" w="28575">
            <a:solidFill>
              <a:srgbClr val="78152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8"/>
          <p:cNvCxnSpPr>
            <a:stCxn id="263" idx="3"/>
            <a:endCxn id="268" idx="1"/>
          </p:cNvCxnSpPr>
          <p:nvPr/>
        </p:nvCxnSpPr>
        <p:spPr>
          <a:xfrm>
            <a:off x="4241825" y="2758309"/>
            <a:ext cx="540600" cy="0"/>
          </a:xfrm>
          <a:prstGeom prst="straightConnector1">
            <a:avLst/>
          </a:prstGeom>
          <a:noFill/>
          <a:ln cap="flat" cmpd="sng" w="28575">
            <a:solidFill>
              <a:srgbClr val="78152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8"/>
          <p:cNvCxnSpPr/>
          <p:nvPr/>
        </p:nvCxnSpPr>
        <p:spPr>
          <a:xfrm rot="10800000">
            <a:off x="5852588" y="2778871"/>
            <a:ext cx="600" cy="1598100"/>
          </a:xfrm>
          <a:prstGeom prst="bentConnector3">
            <a:avLst>
              <a:gd fmla="val -39687500" name="adj1"/>
            </a:avLst>
          </a:prstGeom>
          <a:noFill/>
          <a:ln cap="flat" cmpd="sng" w="28575">
            <a:solidFill>
              <a:srgbClr val="78152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8"/>
          <p:cNvCxnSpPr/>
          <p:nvPr/>
        </p:nvCxnSpPr>
        <p:spPr>
          <a:xfrm flipH="1" rot="10800000">
            <a:off x="5853188" y="3557321"/>
            <a:ext cx="478200" cy="2400"/>
          </a:xfrm>
          <a:prstGeom prst="straightConnector1">
            <a:avLst/>
          </a:prstGeom>
          <a:noFill/>
          <a:ln cap="flat" cmpd="sng" w="28575">
            <a:solidFill>
              <a:srgbClr val="7815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8"/>
          <p:cNvSpPr/>
          <p:nvPr/>
        </p:nvSpPr>
        <p:spPr>
          <a:xfrm>
            <a:off x="6328325" y="3195200"/>
            <a:ext cx="1256700" cy="706200"/>
          </a:xfrm>
          <a:prstGeom prst="flowChartAlternateProcess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8E3BD"/>
                </a:solidFill>
              </a:rPr>
              <a:t>  접속 종료</a:t>
            </a:r>
            <a:endParaRPr b="1">
              <a:solidFill>
                <a:srgbClr val="E8E3B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311700" y="162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PERSONA  </a:t>
            </a:r>
            <a:r>
              <a:rPr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3898500" y="2665625"/>
            <a:ext cx="49407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유입 전 상황</a:t>
            </a:r>
            <a:endParaRPr b="1" sz="18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주부A씨는  </a:t>
            </a:r>
            <a:r>
              <a:rPr b="1" lang="ko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가족이  다 함께 먹을 수 있는 식빵</a:t>
            </a: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을 사려고한다.   A씨에게는 이제 이유식을 시작하려는 아기가 있고 시댁 부모님과 남편은 소화기능이 약하기 때문에 유기농 밀을 사용한 건강하고 맛있는 식빵을 사고 싶어 한다.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3898500" y="991200"/>
            <a:ext cx="4461300" cy="1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프로필</a:t>
            </a:r>
            <a:endParaRPr b="1" sz="1800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직업 : 주부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나이 :</a:t>
            </a:r>
            <a:r>
              <a:rPr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 30</a:t>
            </a: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대 중반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지역 : 구로구 신대방동 거주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가족사항 : 시부모님, 남편,아기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전지현.jpg" id="284" name="Google Shape;2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25" y="908300"/>
            <a:ext cx="2940750" cy="35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311700" y="162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JOURNEY MAP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0" name="Google Shape;290;p40"/>
          <p:cNvSpPr/>
          <p:nvPr/>
        </p:nvSpPr>
        <p:spPr>
          <a:xfrm rot="10800000">
            <a:off x="1042060" y="1170235"/>
            <a:ext cx="1667325" cy="838725"/>
          </a:xfrm>
          <a:prstGeom prst="flowChartOnlineStorage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0"/>
          <p:cNvSpPr txBox="1"/>
          <p:nvPr/>
        </p:nvSpPr>
        <p:spPr>
          <a:xfrm>
            <a:off x="1289575" y="1170210"/>
            <a:ext cx="1449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집근처에 있는 식빵전문점을 검색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2" name="Google Shape;292;p40"/>
          <p:cNvSpPr/>
          <p:nvPr/>
        </p:nvSpPr>
        <p:spPr>
          <a:xfrm rot="10800000">
            <a:off x="2800360" y="1170235"/>
            <a:ext cx="1667325" cy="838725"/>
          </a:xfrm>
          <a:prstGeom prst="flowChartOnlineStorage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3047875" y="1170210"/>
            <a:ext cx="1449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유기농 키워드로 상세 검색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4" name="Google Shape;294;p40"/>
          <p:cNvSpPr/>
          <p:nvPr/>
        </p:nvSpPr>
        <p:spPr>
          <a:xfrm rot="10800000">
            <a:off x="4587860" y="1170235"/>
            <a:ext cx="1667325" cy="838725"/>
          </a:xfrm>
          <a:prstGeom prst="flowChartOnlineStorage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 txBox="1"/>
          <p:nvPr/>
        </p:nvSpPr>
        <p:spPr>
          <a:xfrm>
            <a:off x="4835375" y="1322602"/>
            <a:ext cx="1449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FFFFFF"/>
                </a:solidFill>
              </a:rPr>
              <a:t>홈페이지 발견 후 접속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6" name="Google Shape;296;p40"/>
          <p:cNvSpPr/>
          <p:nvPr/>
        </p:nvSpPr>
        <p:spPr>
          <a:xfrm rot="10800000">
            <a:off x="6404560" y="1170235"/>
            <a:ext cx="1667325" cy="838725"/>
          </a:xfrm>
          <a:prstGeom prst="flowChartOnlineStorage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0"/>
          <p:cNvSpPr txBox="1"/>
          <p:nvPr/>
        </p:nvSpPr>
        <p:spPr>
          <a:xfrm>
            <a:off x="6728275" y="1322603"/>
            <a:ext cx="1449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FFFFFF"/>
                </a:solidFill>
              </a:rPr>
              <a:t>navi 항목에서 메뉴정보 클릭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5443150" y="2390410"/>
            <a:ext cx="1667325" cy="838725"/>
          </a:xfrm>
          <a:prstGeom prst="flowChartOnlineStorage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0"/>
          <p:cNvSpPr txBox="1"/>
          <p:nvPr/>
        </p:nvSpPr>
        <p:spPr>
          <a:xfrm>
            <a:off x="5642550" y="2542753"/>
            <a:ext cx="1449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식빵에 대한 </a:t>
            </a:r>
            <a:endParaRPr b="1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메뉴 확인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0" name="Google Shape;300;p40"/>
          <p:cNvSpPr/>
          <p:nvPr/>
        </p:nvSpPr>
        <p:spPr>
          <a:xfrm>
            <a:off x="3597250" y="2390410"/>
            <a:ext cx="1667325" cy="838725"/>
          </a:xfrm>
          <a:prstGeom prst="flowChartOnlineStorage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0"/>
          <p:cNvSpPr txBox="1"/>
          <p:nvPr/>
        </p:nvSpPr>
        <p:spPr>
          <a:xfrm>
            <a:off x="3644250" y="2618954"/>
            <a:ext cx="14490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FFFFFF"/>
                </a:solidFill>
              </a:rPr>
              <a:t>매장정보 클릭</a:t>
            </a:r>
            <a:endParaRPr b="1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2" name="Google Shape;302;p40"/>
          <p:cNvSpPr/>
          <p:nvPr/>
        </p:nvSpPr>
        <p:spPr>
          <a:xfrm>
            <a:off x="1809750" y="2390410"/>
            <a:ext cx="1667325" cy="838725"/>
          </a:xfrm>
          <a:prstGeom prst="flowChartOnlineStorage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0"/>
          <p:cNvSpPr txBox="1"/>
          <p:nvPr/>
        </p:nvSpPr>
        <p:spPr>
          <a:xfrm>
            <a:off x="1932950" y="2542752"/>
            <a:ext cx="1449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FFFFFF"/>
                </a:solidFill>
              </a:rPr>
              <a:t>가까운 지점 정보 확인</a:t>
            </a:r>
            <a:endParaRPr b="1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4" name="Google Shape;304;p40"/>
          <p:cNvSpPr/>
          <p:nvPr/>
        </p:nvSpPr>
        <p:spPr>
          <a:xfrm flipH="1">
            <a:off x="1650150" y="3610610"/>
            <a:ext cx="1667325" cy="838725"/>
          </a:xfrm>
          <a:prstGeom prst="flowChartOnlineStorage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0"/>
          <p:cNvSpPr txBox="1"/>
          <p:nvPr/>
        </p:nvSpPr>
        <p:spPr>
          <a:xfrm flipH="1">
            <a:off x="1925750" y="3762952"/>
            <a:ext cx="1449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지점 오픈시간 확인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6" name="Google Shape;306;p40"/>
          <p:cNvSpPr/>
          <p:nvPr/>
        </p:nvSpPr>
        <p:spPr>
          <a:xfrm rot="10800000">
            <a:off x="3723160" y="3610535"/>
            <a:ext cx="1667325" cy="838725"/>
          </a:xfrm>
          <a:prstGeom prst="flowChartOnlineStorage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0"/>
          <p:cNvSpPr txBox="1"/>
          <p:nvPr/>
        </p:nvSpPr>
        <p:spPr>
          <a:xfrm>
            <a:off x="4199275" y="3839105"/>
            <a:ext cx="14490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지점 방문</a:t>
            </a:r>
            <a:endParaRPr b="1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08" name="Google Shape;308;p40"/>
          <p:cNvSpPr/>
          <p:nvPr/>
        </p:nvSpPr>
        <p:spPr>
          <a:xfrm rot="10800000">
            <a:off x="5697485" y="3610535"/>
            <a:ext cx="1667325" cy="838725"/>
          </a:xfrm>
          <a:prstGeom prst="flowChartOnlineStorage">
            <a:avLst/>
          </a:prstGeom>
          <a:solidFill>
            <a:srgbClr val="008540"/>
          </a:solidFill>
          <a:ln cap="flat" cmpd="sng" w="28575">
            <a:solidFill>
              <a:srgbClr val="0085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0"/>
          <p:cNvSpPr txBox="1"/>
          <p:nvPr/>
        </p:nvSpPr>
        <p:spPr>
          <a:xfrm>
            <a:off x="6173600" y="3839105"/>
            <a:ext cx="14490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FFFFFF"/>
                </a:solidFill>
              </a:rPr>
              <a:t>식빵 구입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0" name="Google Shape;310;p40"/>
          <p:cNvSpPr/>
          <p:nvPr/>
        </p:nvSpPr>
        <p:spPr>
          <a:xfrm rot="5400000">
            <a:off x="7972700" y="2022675"/>
            <a:ext cx="858900" cy="7986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7815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E662"/>
              </a:solidFill>
            </a:endParaRPr>
          </a:p>
        </p:txBody>
      </p:sp>
      <p:sp>
        <p:nvSpPr>
          <p:cNvPr id="311" name="Google Shape;311;p40"/>
          <p:cNvSpPr/>
          <p:nvPr/>
        </p:nvSpPr>
        <p:spPr>
          <a:xfrm flipH="1" rot="-5400000">
            <a:off x="644325" y="3238194"/>
            <a:ext cx="858900" cy="7986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7815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E66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2869050" y="1834825"/>
            <a:ext cx="34059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스토리보드</a:t>
            </a:r>
            <a:endParaRPr b="1" sz="36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36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ver1</a:t>
            </a:r>
            <a:endParaRPr b="1" sz="36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53250" y="206700"/>
            <a:ext cx="21990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Discover</a:t>
            </a:r>
            <a:endParaRPr b="1" sz="36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53250" y="1070050"/>
            <a:ext cx="42618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2400"/>
              <a:buFont typeface="Impact"/>
              <a:buAutoNum type="arabicPeriod"/>
            </a:pPr>
            <a:r>
              <a:rPr b="1"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업체소개</a:t>
            </a:r>
            <a:endParaRPr b="1"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2400"/>
              <a:buFont typeface="Impact"/>
              <a:buAutoNum type="arabicPeriod"/>
            </a:pPr>
            <a:r>
              <a:rPr b="1"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홈페이지 제작 의도</a:t>
            </a:r>
            <a:endParaRPr b="1"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2400"/>
              <a:buFont typeface="Impact"/>
              <a:buAutoNum type="arabicPeriod"/>
            </a:pPr>
            <a:r>
              <a:rPr b="1"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분석</a:t>
            </a:r>
            <a:endParaRPr b="1"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2400"/>
              <a:buFont typeface="Impact"/>
              <a:buChar char="-"/>
            </a:pPr>
            <a:r>
              <a:rPr b="1"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트렌드</a:t>
            </a:r>
            <a:endParaRPr b="1"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2400"/>
              <a:buFont typeface="Impact"/>
              <a:buChar char="-"/>
            </a:pPr>
            <a:r>
              <a:rPr b="1"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상권분석</a:t>
            </a:r>
            <a:endParaRPr b="1"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2400"/>
              <a:buFont typeface="Impact"/>
              <a:buChar char="-"/>
            </a:pPr>
            <a:r>
              <a:rPr b="1"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소비자분석</a:t>
            </a:r>
            <a:endParaRPr b="1"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2400"/>
              <a:buChar char="-"/>
            </a:pPr>
            <a:r>
              <a:rPr b="1"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SWOT 분석 :</a:t>
            </a:r>
            <a:r>
              <a:rPr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lang="ko" sz="24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결론 도출</a:t>
            </a:r>
            <a:endParaRPr b="1" sz="24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2"/>
          <p:cNvSpPr/>
          <p:nvPr/>
        </p:nvSpPr>
        <p:spPr>
          <a:xfrm>
            <a:off x="8387675" y="2553900"/>
            <a:ext cx="4218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2"/>
          <p:cNvSpPr/>
          <p:nvPr/>
        </p:nvSpPr>
        <p:spPr>
          <a:xfrm>
            <a:off x="3339200" y="2028450"/>
            <a:ext cx="2262300" cy="8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2"/>
          <p:cNvSpPr/>
          <p:nvPr/>
        </p:nvSpPr>
        <p:spPr>
          <a:xfrm rot="-8100000">
            <a:off x="8490802" y="2598526"/>
            <a:ext cx="215526" cy="215526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2"/>
          <p:cNvSpPr txBox="1"/>
          <p:nvPr/>
        </p:nvSpPr>
        <p:spPr>
          <a:xfrm>
            <a:off x="3440850" y="2109600"/>
            <a:ext cx="22623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로고 이미지</a:t>
            </a:r>
            <a:endParaRPr sz="3000"/>
          </a:p>
        </p:txBody>
      </p:sp>
      <p:sp>
        <p:nvSpPr>
          <p:cNvPr id="326" name="Google Shape;326;p42"/>
          <p:cNvSpPr/>
          <p:nvPr/>
        </p:nvSpPr>
        <p:spPr>
          <a:xfrm>
            <a:off x="6070774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2"/>
          <p:cNvSpPr/>
          <p:nvPr/>
        </p:nvSpPr>
        <p:spPr>
          <a:xfrm>
            <a:off x="7029573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"/>
          <p:cNvSpPr/>
          <p:nvPr/>
        </p:nvSpPr>
        <p:spPr>
          <a:xfrm>
            <a:off x="7988371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>
            <a:off x="5111975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2"/>
          <p:cNvSpPr txBox="1"/>
          <p:nvPr/>
        </p:nvSpPr>
        <p:spPr>
          <a:xfrm>
            <a:off x="5210525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HOME</a:t>
            </a:r>
            <a:endParaRPr sz="1100"/>
          </a:p>
        </p:txBody>
      </p:sp>
      <p:sp>
        <p:nvSpPr>
          <p:cNvPr id="331" name="Google Shape;331;p42"/>
          <p:cNvSpPr txBox="1"/>
          <p:nvPr/>
        </p:nvSpPr>
        <p:spPr>
          <a:xfrm>
            <a:off x="6169313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ABOUT</a:t>
            </a:r>
            <a:endParaRPr sz="1100"/>
          </a:p>
        </p:txBody>
      </p:sp>
      <p:sp>
        <p:nvSpPr>
          <p:cNvPr id="332" name="Google Shape;332;p42"/>
          <p:cNvSpPr txBox="1"/>
          <p:nvPr/>
        </p:nvSpPr>
        <p:spPr>
          <a:xfrm>
            <a:off x="7177400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MENU</a:t>
            </a:r>
            <a:endParaRPr sz="1100"/>
          </a:p>
        </p:txBody>
      </p:sp>
      <p:sp>
        <p:nvSpPr>
          <p:cNvPr id="333" name="Google Shape;333;p42"/>
          <p:cNvSpPr txBox="1"/>
          <p:nvPr/>
        </p:nvSpPr>
        <p:spPr>
          <a:xfrm>
            <a:off x="8086925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STORE</a:t>
            </a:r>
            <a:endParaRPr sz="1100"/>
          </a:p>
        </p:txBody>
      </p:sp>
      <p:sp>
        <p:nvSpPr>
          <p:cNvPr id="334" name="Google Shape;334;p42"/>
          <p:cNvSpPr/>
          <p:nvPr/>
        </p:nvSpPr>
        <p:spPr>
          <a:xfrm>
            <a:off x="-1360300" y="1154050"/>
            <a:ext cx="817125" cy="60075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PAGE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/>
          <p:nvPr/>
        </p:nvSpPr>
        <p:spPr>
          <a:xfrm>
            <a:off x="0" y="8975"/>
            <a:ext cx="45780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3"/>
          <p:cNvSpPr/>
          <p:nvPr/>
        </p:nvSpPr>
        <p:spPr>
          <a:xfrm>
            <a:off x="4578000" y="8975"/>
            <a:ext cx="4566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3"/>
          <p:cNvSpPr/>
          <p:nvPr/>
        </p:nvSpPr>
        <p:spPr>
          <a:xfrm>
            <a:off x="6070774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3"/>
          <p:cNvSpPr/>
          <p:nvPr/>
        </p:nvSpPr>
        <p:spPr>
          <a:xfrm>
            <a:off x="7029573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3"/>
          <p:cNvSpPr/>
          <p:nvPr/>
        </p:nvSpPr>
        <p:spPr>
          <a:xfrm>
            <a:off x="7988371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3"/>
          <p:cNvSpPr/>
          <p:nvPr/>
        </p:nvSpPr>
        <p:spPr>
          <a:xfrm>
            <a:off x="5111975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3"/>
          <p:cNvSpPr txBox="1"/>
          <p:nvPr/>
        </p:nvSpPr>
        <p:spPr>
          <a:xfrm>
            <a:off x="5210525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HOME</a:t>
            </a:r>
            <a:endParaRPr sz="1100"/>
          </a:p>
        </p:txBody>
      </p:sp>
      <p:sp>
        <p:nvSpPr>
          <p:cNvPr id="346" name="Google Shape;346;p43"/>
          <p:cNvSpPr txBox="1"/>
          <p:nvPr/>
        </p:nvSpPr>
        <p:spPr>
          <a:xfrm>
            <a:off x="6169313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ABOUT</a:t>
            </a:r>
            <a:endParaRPr sz="1100"/>
          </a:p>
        </p:txBody>
      </p:sp>
      <p:sp>
        <p:nvSpPr>
          <p:cNvPr id="347" name="Google Shape;347;p43"/>
          <p:cNvSpPr txBox="1"/>
          <p:nvPr/>
        </p:nvSpPr>
        <p:spPr>
          <a:xfrm>
            <a:off x="7177400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MENU</a:t>
            </a:r>
            <a:endParaRPr sz="1100"/>
          </a:p>
        </p:txBody>
      </p:sp>
      <p:sp>
        <p:nvSpPr>
          <p:cNvPr id="348" name="Google Shape;348;p43"/>
          <p:cNvSpPr txBox="1"/>
          <p:nvPr/>
        </p:nvSpPr>
        <p:spPr>
          <a:xfrm>
            <a:off x="8086925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STORE</a:t>
            </a:r>
            <a:endParaRPr sz="1100"/>
          </a:p>
        </p:txBody>
      </p:sp>
      <p:sp>
        <p:nvSpPr>
          <p:cNvPr id="349" name="Google Shape;349;p43"/>
          <p:cNvSpPr/>
          <p:nvPr/>
        </p:nvSpPr>
        <p:spPr>
          <a:xfrm>
            <a:off x="718100" y="2059975"/>
            <a:ext cx="2809500" cy="130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브랜드 슬로건</a:t>
            </a:r>
            <a:endParaRPr/>
          </a:p>
        </p:txBody>
      </p:sp>
      <p:sp>
        <p:nvSpPr>
          <p:cNvPr id="350" name="Google Shape;350;p43"/>
          <p:cNvSpPr/>
          <p:nvPr/>
        </p:nvSpPr>
        <p:spPr>
          <a:xfrm>
            <a:off x="5293200" y="1974625"/>
            <a:ext cx="3135600" cy="147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3"/>
          <p:cNvSpPr txBox="1"/>
          <p:nvPr/>
        </p:nvSpPr>
        <p:spPr>
          <a:xfrm>
            <a:off x="6467425" y="2522375"/>
            <a:ext cx="10053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</p:txBody>
      </p:sp>
      <p:sp>
        <p:nvSpPr>
          <p:cNvPr id="352" name="Google Shape;352;p43"/>
          <p:cNvSpPr/>
          <p:nvPr/>
        </p:nvSpPr>
        <p:spPr>
          <a:xfrm>
            <a:off x="8540075" y="2553900"/>
            <a:ext cx="4218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3"/>
          <p:cNvSpPr/>
          <p:nvPr/>
        </p:nvSpPr>
        <p:spPr>
          <a:xfrm rot="-8100000">
            <a:off x="8643202" y="2598526"/>
            <a:ext cx="215526" cy="215526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3"/>
          <p:cNvSpPr/>
          <p:nvPr/>
        </p:nvSpPr>
        <p:spPr>
          <a:xfrm>
            <a:off x="-1436500" y="1077850"/>
            <a:ext cx="817125" cy="982125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PAGE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SLIDE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/>
          <p:nvPr/>
        </p:nvSpPr>
        <p:spPr>
          <a:xfrm>
            <a:off x="0" y="-1"/>
            <a:ext cx="9144000" cy="51435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4"/>
          <p:cNvSpPr/>
          <p:nvPr/>
        </p:nvSpPr>
        <p:spPr>
          <a:xfrm>
            <a:off x="2303975" y="1499475"/>
            <a:ext cx="4409375" cy="19389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  브랜드 스토리</a:t>
            </a:r>
            <a:endParaRPr/>
          </a:p>
        </p:txBody>
      </p:sp>
      <p:sp>
        <p:nvSpPr>
          <p:cNvPr id="361" name="Google Shape;361;p44"/>
          <p:cNvSpPr/>
          <p:nvPr/>
        </p:nvSpPr>
        <p:spPr>
          <a:xfrm>
            <a:off x="438912" y="260244"/>
            <a:ext cx="703850" cy="618775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362" name="Google Shape;362;p44"/>
          <p:cNvSpPr/>
          <p:nvPr/>
        </p:nvSpPr>
        <p:spPr>
          <a:xfrm>
            <a:off x="6070774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4"/>
          <p:cNvSpPr/>
          <p:nvPr/>
        </p:nvSpPr>
        <p:spPr>
          <a:xfrm>
            <a:off x="7029573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4"/>
          <p:cNvSpPr/>
          <p:nvPr/>
        </p:nvSpPr>
        <p:spPr>
          <a:xfrm>
            <a:off x="7988371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4"/>
          <p:cNvSpPr/>
          <p:nvPr/>
        </p:nvSpPr>
        <p:spPr>
          <a:xfrm>
            <a:off x="5111975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4"/>
          <p:cNvSpPr txBox="1"/>
          <p:nvPr/>
        </p:nvSpPr>
        <p:spPr>
          <a:xfrm>
            <a:off x="5210525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HOME</a:t>
            </a:r>
            <a:endParaRPr sz="1100"/>
          </a:p>
        </p:txBody>
      </p:sp>
      <p:sp>
        <p:nvSpPr>
          <p:cNvPr id="367" name="Google Shape;367;p44"/>
          <p:cNvSpPr txBox="1"/>
          <p:nvPr/>
        </p:nvSpPr>
        <p:spPr>
          <a:xfrm>
            <a:off x="6169313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ABOUT</a:t>
            </a:r>
            <a:endParaRPr sz="1100"/>
          </a:p>
        </p:txBody>
      </p:sp>
      <p:sp>
        <p:nvSpPr>
          <p:cNvPr id="368" name="Google Shape;368;p44"/>
          <p:cNvSpPr txBox="1"/>
          <p:nvPr/>
        </p:nvSpPr>
        <p:spPr>
          <a:xfrm>
            <a:off x="7177400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MENU</a:t>
            </a:r>
            <a:endParaRPr sz="1100"/>
          </a:p>
        </p:txBody>
      </p:sp>
      <p:sp>
        <p:nvSpPr>
          <p:cNvPr id="369" name="Google Shape;369;p44"/>
          <p:cNvSpPr txBox="1"/>
          <p:nvPr/>
        </p:nvSpPr>
        <p:spPr>
          <a:xfrm>
            <a:off x="8086925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STORE</a:t>
            </a:r>
            <a:endParaRPr sz="1100"/>
          </a:p>
        </p:txBody>
      </p:sp>
      <p:sp>
        <p:nvSpPr>
          <p:cNvPr id="370" name="Google Shape;370;p44"/>
          <p:cNvSpPr/>
          <p:nvPr/>
        </p:nvSpPr>
        <p:spPr>
          <a:xfrm>
            <a:off x="1517025" y="3523550"/>
            <a:ext cx="1992900" cy="121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4"/>
          <p:cNvSpPr/>
          <p:nvPr/>
        </p:nvSpPr>
        <p:spPr>
          <a:xfrm>
            <a:off x="3512213" y="3523550"/>
            <a:ext cx="1992900" cy="121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4"/>
          <p:cNvSpPr/>
          <p:nvPr/>
        </p:nvSpPr>
        <p:spPr>
          <a:xfrm>
            <a:off x="5505125" y="3523550"/>
            <a:ext cx="1992900" cy="121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4"/>
          <p:cNvSpPr txBox="1"/>
          <p:nvPr/>
        </p:nvSpPr>
        <p:spPr>
          <a:xfrm>
            <a:off x="2230725" y="3918500"/>
            <a:ext cx="5655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</a:t>
            </a:r>
            <a:endParaRPr/>
          </a:p>
        </p:txBody>
      </p:sp>
      <p:sp>
        <p:nvSpPr>
          <p:cNvPr id="374" name="Google Shape;374;p44"/>
          <p:cNvSpPr txBox="1"/>
          <p:nvPr/>
        </p:nvSpPr>
        <p:spPr>
          <a:xfrm>
            <a:off x="4224775" y="3918500"/>
            <a:ext cx="5655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</a:t>
            </a:r>
            <a:endParaRPr/>
          </a:p>
        </p:txBody>
      </p:sp>
      <p:sp>
        <p:nvSpPr>
          <p:cNvPr id="375" name="Google Shape;375;p44"/>
          <p:cNvSpPr txBox="1"/>
          <p:nvPr/>
        </p:nvSpPr>
        <p:spPr>
          <a:xfrm>
            <a:off x="6221125" y="3918500"/>
            <a:ext cx="5655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</a:t>
            </a: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4147125" y="943000"/>
            <a:ext cx="809050" cy="332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ABOUT</a:t>
            </a:r>
            <a:endParaRPr/>
          </a:p>
        </p:txBody>
      </p:sp>
      <p:sp>
        <p:nvSpPr>
          <p:cNvPr id="377" name="Google Shape;377;p44"/>
          <p:cNvSpPr/>
          <p:nvPr/>
        </p:nvSpPr>
        <p:spPr>
          <a:xfrm>
            <a:off x="-1436500" y="1077850"/>
            <a:ext cx="810000" cy="332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ABOUT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/>
          <p:nvPr/>
        </p:nvSpPr>
        <p:spPr>
          <a:xfrm>
            <a:off x="0" y="-1"/>
            <a:ext cx="9144000" cy="51435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5"/>
          <p:cNvSpPr/>
          <p:nvPr/>
        </p:nvSpPr>
        <p:spPr>
          <a:xfrm>
            <a:off x="6070774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5"/>
          <p:cNvSpPr/>
          <p:nvPr/>
        </p:nvSpPr>
        <p:spPr>
          <a:xfrm>
            <a:off x="7029573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5"/>
          <p:cNvSpPr/>
          <p:nvPr/>
        </p:nvSpPr>
        <p:spPr>
          <a:xfrm>
            <a:off x="7988371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5"/>
          <p:cNvSpPr/>
          <p:nvPr/>
        </p:nvSpPr>
        <p:spPr>
          <a:xfrm>
            <a:off x="5111975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5"/>
          <p:cNvSpPr txBox="1"/>
          <p:nvPr/>
        </p:nvSpPr>
        <p:spPr>
          <a:xfrm>
            <a:off x="5210525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HOME</a:t>
            </a:r>
            <a:endParaRPr sz="1100"/>
          </a:p>
        </p:txBody>
      </p:sp>
      <p:sp>
        <p:nvSpPr>
          <p:cNvPr id="388" name="Google Shape;388;p45"/>
          <p:cNvSpPr txBox="1"/>
          <p:nvPr/>
        </p:nvSpPr>
        <p:spPr>
          <a:xfrm>
            <a:off x="6169313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ABOUT</a:t>
            </a:r>
            <a:endParaRPr sz="1100"/>
          </a:p>
        </p:txBody>
      </p:sp>
      <p:sp>
        <p:nvSpPr>
          <p:cNvPr id="389" name="Google Shape;389;p45"/>
          <p:cNvSpPr txBox="1"/>
          <p:nvPr/>
        </p:nvSpPr>
        <p:spPr>
          <a:xfrm>
            <a:off x="7177400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MENU</a:t>
            </a:r>
            <a:endParaRPr sz="1100"/>
          </a:p>
        </p:txBody>
      </p:sp>
      <p:sp>
        <p:nvSpPr>
          <p:cNvPr id="390" name="Google Shape;390;p45"/>
          <p:cNvSpPr txBox="1"/>
          <p:nvPr/>
        </p:nvSpPr>
        <p:spPr>
          <a:xfrm>
            <a:off x="8086925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STORE</a:t>
            </a:r>
            <a:endParaRPr sz="1100"/>
          </a:p>
        </p:txBody>
      </p:sp>
      <p:sp>
        <p:nvSpPr>
          <p:cNvPr id="391" name="Google Shape;391;p45"/>
          <p:cNvSpPr/>
          <p:nvPr/>
        </p:nvSpPr>
        <p:spPr>
          <a:xfrm>
            <a:off x="438912" y="260244"/>
            <a:ext cx="703850" cy="618775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392" name="Google Shape;392;p45"/>
          <p:cNvSpPr/>
          <p:nvPr/>
        </p:nvSpPr>
        <p:spPr>
          <a:xfrm>
            <a:off x="-1436500" y="1077850"/>
            <a:ext cx="810000" cy="332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MENU</a:t>
            </a:r>
            <a:endParaRPr/>
          </a:p>
        </p:txBody>
      </p:sp>
      <p:sp>
        <p:nvSpPr>
          <p:cNvPr id="393" name="Google Shape;393;p45"/>
          <p:cNvSpPr/>
          <p:nvPr/>
        </p:nvSpPr>
        <p:spPr>
          <a:xfrm>
            <a:off x="2224950" y="1458575"/>
            <a:ext cx="1276200" cy="112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5"/>
          <p:cNvSpPr txBox="1"/>
          <p:nvPr/>
        </p:nvSpPr>
        <p:spPr>
          <a:xfrm>
            <a:off x="2478010" y="1633815"/>
            <a:ext cx="770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사진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5" name="Google Shape;395;p45"/>
          <p:cNvSpPr txBox="1"/>
          <p:nvPr/>
        </p:nvSpPr>
        <p:spPr>
          <a:xfrm>
            <a:off x="2457984" y="2123245"/>
            <a:ext cx="810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설명</a:t>
            </a:r>
            <a:endParaRPr sz="1000"/>
          </a:p>
        </p:txBody>
      </p:sp>
      <p:sp>
        <p:nvSpPr>
          <p:cNvPr id="396" name="Google Shape;396;p45"/>
          <p:cNvSpPr/>
          <p:nvPr/>
        </p:nvSpPr>
        <p:spPr>
          <a:xfrm>
            <a:off x="3662922" y="1458575"/>
            <a:ext cx="1276200" cy="112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5"/>
          <p:cNvSpPr txBox="1"/>
          <p:nvPr/>
        </p:nvSpPr>
        <p:spPr>
          <a:xfrm>
            <a:off x="3915982" y="1633815"/>
            <a:ext cx="770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사진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8" name="Google Shape;398;p45"/>
          <p:cNvSpPr txBox="1"/>
          <p:nvPr/>
        </p:nvSpPr>
        <p:spPr>
          <a:xfrm>
            <a:off x="3895955" y="2123245"/>
            <a:ext cx="810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설명</a:t>
            </a:r>
            <a:endParaRPr sz="1000"/>
          </a:p>
        </p:txBody>
      </p:sp>
      <p:sp>
        <p:nvSpPr>
          <p:cNvPr id="399" name="Google Shape;399;p45"/>
          <p:cNvSpPr/>
          <p:nvPr/>
        </p:nvSpPr>
        <p:spPr>
          <a:xfrm>
            <a:off x="5083598" y="1458575"/>
            <a:ext cx="1276200" cy="112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5"/>
          <p:cNvSpPr txBox="1"/>
          <p:nvPr/>
        </p:nvSpPr>
        <p:spPr>
          <a:xfrm>
            <a:off x="5336658" y="1633815"/>
            <a:ext cx="770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사진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1" name="Google Shape;401;p45"/>
          <p:cNvSpPr txBox="1"/>
          <p:nvPr/>
        </p:nvSpPr>
        <p:spPr>
          <a:xfrm>
            <a:off x="5316631" y="2123245"/>
            <a:ext cx="810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설명</a:t>
            </a:r>
            <a:endParaRPr sz="1000"/>
          </a:p>
        </p:txBody>
      </p:sp>
      <p:sp>
        <p:nvSpPr>
          <p:cNvPr id="402" name="Google Shape;402;p45"/>
          <p:cNvSpPr/>
          <p:nvPr/>
        </p:nvSpPr>
        <p:spPr>
          <a:xfrm>
            <a:off x="2233600" y="2679175"/>
            <a:ext cx="1276200" cy="112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5"/>
          <p:cNvSpPr txBox="1"/>
          <p:nvPr/>
        </p:nvSpPr>
        <p:spPr>
          <a:xfrm>
            <a:off x="2486660" y="2854415"/>
            <a:ext cx="770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사진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4" name="Google Shape;404;p45"/>
          <p:cNvSpPr txBox="1"/>
          <p:nvPr/>
        </p:nvSpPr>
        <p:spPr>
          <a:xfrm>
            <a:off x="2466634" y="3343845"/>
            <a:ext cx="810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설명</a:t>
            </a:r>
            <a:endParaRPr sz="1000"/>
          </a:p>
        </p:txBody>
      </p:sp>
      <p:sp>
        <p:nvSpPr>
          <p:cNvPr id="405" name="Google Shape;405;p45"/>
          <p:cNvSpPr/>
          <p:nvPr/>
        </p:nvSpPr>
        <p:spPr>
          <a:xfrm>
            <a:off x="3671572" y="2679175"/>
            <a:ext cx="1276200" cy="112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5"/>
          <p:cNvSpPr txBox="1"/>
          <p:nvPr/>
        </p:nvSpPr>
        <p:spPr>
          <a:xfrm>
            <a:off x="3924632" y="2854415"/>
            <a:ext cx="770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사진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7" name="Google Shape;407;p45"/>
          <p:cNvSpPr txBox="1"/>
          <p:nvPr/>
        </p:nvSpPr>
        <p:spPr>
          <a:xfrm>
            <a:off x="3904605" y="3343845"/>
            <a:ext cx="810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설명</a:t>
            </a:r>
            <a:endParaRPr sz="1000"/>
          </a:p>
        </p:txBody>
      </p:sp>
      <p:sp>
        <p:nvSpPr>
          <p:cNvPr id="408" name="Google Shape;408;p45"/>
          <p:cNvSpPr/>
          <p:nvPr/>
        </p:nvSpPr>
        <p:spPr>
          <a:xfrm>
            <a:off x="5092248" y="2679175"/>
            <a:ext cx="1276200" cy="112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5"/>
          <p:cNvSpPr txBox="1"/>
          <p:nvPr/>
        </p:nvSpPr>
        <p:spPr>
          <a:xfrm>
            <a:off x="5345308" y="2854415"/>
            <a:ext cx="770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사진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0" name="Google Shape;410;p45"/>
          <p:cNvSpPr txBox="1"/>
          <p:nvPr/>
        </p:nvSpPr>
        <p:spPr>
          <a:xfrm>
            <a:off x="5325281" y="3343845"/>
            <a:ext cx="810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설명</a:t>
            </a:r>
            <a:endParaRPr sz="1000"/>
          </a:p>
        </p:txBody>
      </p:sp>
      <p:sp>
        <p:nvSpPr>
          <p:cNvPr id="411" name="Google Shape;411;p45"/>
          <p:cNvSpPr/>
          <p:nvPr/>
        </p:nvSpPr>
        <p:spPr>
          <a:xfrm>
            <a:off x="2233525" y="3899775"/>
            <a:ext cx="1276200" cy="112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5"/>
          <p:cNvSpPr txBox="1"/>
          <p:nvPr/>
        </p:nvSpPr>
        <p:spPr>
          <a:xfrm>
            <a:off x="2486585" y="4075015"/>
            <a:ext cx="770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사진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3" name="Google Shape;413;p45"/>
          <p:cNvSpPr txBox="1"/>
          <p:nvPr/>
        </p:nvSpPr>
        <p:spPr>
          <a:xfrm>
            <a:off x="2466559" y="4564445"/>
            <a:ext cx="810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설명</a:t>
            </a:r>
            <a:endParaRPr sz="1000"/>
          </a:p>
        </p:txBody>
      </p:sp>
      <p:sp>
        <p:nvSpPr>
          <p:cNvPr id="414" name="Google Shape;414;p45"/>
          <p:cNvSpPr/>
          <p:nvPr/>
        </p:nvSpPr>
        <p:spPr>
          <a:xfrm>
            <a:off x="3671497" y="3899775"/>
            <a:ext cx="1276200" cy="112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5"/>
          <p:cNvSpPr txBox="1"/>
          <p:nvPr/>
        </p:nvSpPr>
        <p:spPr>
          <a:xfrm>
            <a:off x="3924557" y="4075015"/>
            <a:ext cx="770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사진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6" name="Google Shape;416;p45"/>
          <p:cNvSpPr txBox="1"/>
          <p:nvPr/>
        </p:nvSpPr>
        <p:spPr>
          <a:xfrm>
            <a:off x="3904530" y="4564445"/>
            <a:ext cx="810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설명</a:t>
            </a:r>
            <a:endParaRPr sz="1000"/>
          </a:p>
        </p:txBody>
      </p:sp>
      <p:sp>
        <p:nvSpPr>
          <p:cNvPr id="417" name="Google Shape;417;p45"/>
          <p:cNvSpPr/>
          <p:nvPr/>
        </p:nvSpPr>
        <p:spPr>
          <a:xfrm>
            <a:off x="5092173" y="3899775"/>
            <a:ext cx="1276200" cy="112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5"/>
          <p:cNvSpPr txBox="1"/>
          <p:nvPr/>
        </p:nvSpPr>
        <p:spPr>
          <a:xfrm>
            <a:off x="5345233" y="4075015"/>
            <a:ext cx="7701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사진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9" name="Google Shape;419;p45"/>
          <p:cNvSpPr txBox="1"/>
          <p:nvPr/>
        </p:nvSpPr>
        <p:spPr>
          <a:xfrm>
            <a:off x="5325206" y="4564445"/>
            <a:ext cx="810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제품 설명</a:t>
            </a:r>
            <a:endParaRPr sz="1000"/>
          </a:p>
        </p:txBody>
      </p:sp>
      <p:sp>
        <p:nvSpPr>
          <p:cNvPr id="420" name="Google Shape;420;p45"/>
          <p:cNvSpPr/>
          <p:nvPr/>
        </p:nvSpPr>
        <p:spPr>
          <a:xfrm>
            <a:off x="3899875" y="911450"/>
            <a:ext cx="810000" cy="332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MENU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"/>
          <p:cNvSpPr/>
          <p:nvPr/>
        </p:nvSpPr>
        <p:spPr>
          <a:xfrm>
            <a:off x="-1436500" y="1077850"/>
            <a:ext cx="810000" cy="332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STORE</a:t>
            </a:r>
            <a:endParaRPr/>
          </a:p>
        </p:txBody>
      </p:sp>
      <p:sp>
        <p:nvSpPr>
          <p:cNvPr id="426" name="Google Shape;426;p46"/>
          <p:cNvSpPr/>
          <p:nvPr/>
        </p:nvSpPr>
        <p:spPr>
          <a:xfrm>
            <a:off x="0" y="-1"/>
            <a:ext cx="9144000" cy="51435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6"/>
          <p:cNvSpPr/>
          <p:nvPr/>
        </p:nvSpPr>
        <p:spPr>
          <a:xfrm>
            <a:off x="6070774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6"/>
          <p:cNvSpPr/>
          <p:nvPr/>
        </p:nvSpPr>
        <p:spPr>
          <a:xfrm>
            <a:off x="7029573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6"/>
          <p:cNvSpPr/>
          <p:nvPr/>
        </p:nvSpPr>
        <p:spPr>
          <a:xfrm>
            <a:off x="7988371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5111975" y="251550"/>
            <a:ext cx="897300" cy="4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6"/>
          <p:cNvSpPr txBox="1"/>
          <p:nvPr/>
        </p:nvSpPr>
        <p:spPr>
          <a:xfrm>
            <a:off x="5210525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HOME</a:t>
            </a:r>
            <a:endParaRPr sz="1100"/>
          </a:p>
        </p:txBody>
      </p:sp>
      <p:sp>
        <p:nvSpPr>
          <p:cNvPr id="432" name="Google Shape;432;p46"/>
          <p:cNvSpPr txBox="1"/>
          <p:nvPr/>
        </p:nvSpPr>
        <p:spPr>
          <a:xfrm>
            <a:off x="6169313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ABOUT</a:t>
            </a:r>
            <a:endParaRPr sz="1100"/>
          </a:p>
        </p:txBody>
      </p:sp>
      <p:sp>
        <p:nvSpPr>
          <p:cNvPr id="433" name="Google Shape;433;p46"/>
          <p:cNvSpPr txBox="1"/>
          <p:nvPr/>
        </p:nvSpPr>
        <p:spPr>
          <a:xfrm>
            <a:off x="7177400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MENU</a:t>
            </a:r>
            <a:endParaRPr sz="1100"/>
          </a:p>
        </p:txBody>
      </p:sp>
      <p:sp>
        <p:nvSpPr>
          <p:cNvPr id="434" name="Google Shape;434;p46"/>
          <p:cNvSpPr txBox="1"/>
          <p:nvPr/>
        </p:nvSpPr>
        <p:spPr>
          <a:xfrm>
            <a:off x="8086925" y="323350"/>
            <a:ext cx="700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STORE</a:t>
            </a:r>
            <a:endParaRPr sz="1100"/>
          </a:p>
        </p:txBody>
      </p:sp>
      <p:sp>
        <p:nvSpPr>
          <p:cNvPr id="435" name="Google Shape;435;p46"/>
          <p:cNvSpPr/>
          <p:nvPr/>
        </p:nvSpPr>
        <p:spPr>
          <a:xfrm>
            <a:off x="438912" y="260244"/>
            <a:ext cx="703850" cy="618775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436" name="Google Shape;436;p46"/>
          <p:cNvSpPr/>
          <p:nvPr/>
        </p:nvSpPr>
        <p:spPr>
          <a:xfrm>
            <a:off x="4092800" y="1337975"/>
            <a:ext cx="810000" cy="3326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STORE</a:t>
            </a:r>
            <a:endParaRPr/>
          </a:p>
        </p:txBody>
      </p:sp>
      <p:sp>
        <p:nvSpPr>
          <p:cNvPr id="437" name="Google Shape;437;p46"/>
          <p:cNvSpPr/>
          <p:nvPr/>
        </p:nvSpPr>
        <p:spPr>
          <a:xfrm>
            <a:off x="3464900" y="1759375"/>
            <a:ext cx="2091600" cy="77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6"/>
          <p:cNvSpPr txBox="1"/>
          <p:nvPr/>
        </p:nvSpPr>
        <p:spPr>
          <a:xfrm>
            <a:off x="3348800" y="1826800"/>
            <a:ext cx="22980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매장 주소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매장 전화번호</a:t>
            </a:r>
            <a:endParaRPr/>
          </a:p>
        </p:txBody>
      </p:sp>
      <p:sp>
        <p:nvSpPr>
          <p:cNvPr id="439" name="Google Shape;439;p46"/>
          <p:cNvSpPr/>
          <p:nvPr/>
        </p:nvSpPr>
        <p:spPr>
          <a:xfrm>
            <a:off x="2158925" y="2648050"/>
            <a:ext cx="4874100" cy="216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6"/>
          <p:cNvSpPr txBox="1"/>
          <p:nvPr/>
        </p:nvSpPr>
        <p:spPr>
          <a:xfrm>
            <a:off x="4196675" y="3406450"/>
            <a:ext cx="6462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>
            <p:ph type="title"/>
          </p:nvPr>
        </p:nvSpPr>
        <p:spPr>
          <a:xfrm>
            <a:off x="2025300" y="1834825"/>
            <a:ext cx="50934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스토리보드 - 모바일</a:t>
            </a:r>
            <a:endParaRPr b="1" sz="36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6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hone-device-frame.jpg" id="450" name="Google Shape;4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725" y="925450"/>
            <a:ext cx="1957749" cy="3819378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8"/>
          <p:cNvSpPr/>
          <p:nvPr/>
        </p:nvSpPr>
        <p:spPr>
          <a:xfrm>
            <a:off x="1236592" y="1401412"/>
            <a:ext cx="1683900" cy="28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8"/>
          <p:cNvSpPr/>
          <p:nvPr/>
        </p:nvSpPr>
        <p:spPr>
          <a:xfrm>
            <a:off x="1789024" y="2590925"/>
            <a:ext cx="634625" cy="488425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로고 </a:t>
            </a:r>
            <a:endParaRPr sz="1200"/>
          </a:p>
        </p:txBody>
      </p:sp>
      <p:pic>
        <p:nvPicPr>
          <p:cNvPr descr="iphone-device-frame.jpg" id="453" name="Google Shape;4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176" y="943121"/>
            <a:ext cx="1957749" cy="3819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bile1.jpg" id="454" name="Google Shape;45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3996" y="1401412"/>
            <a:ext cx="1724103" cy="2877578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8"/>
          <p:cNvSpPr/>
          <p:nvPr/>
        </p:nvSpPr>
        <p:spPr>
          <a:xfrm>
            <a:off x="2122927" y="1517189"/>
            <a:ext cx="723600" cy="31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8"/>
          <p:cNvSpPr txBox="1"/>
          <p:nvPr/>
        </p:nvSpPr>
        <p:spPr>
          <a:xfrm>
            <a:off x="2122925" y="1505525"/>
            <a:ext cx="997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네비 버튼</a:t>
            </a:r>
            <a:endParaRPr sz="1000"/>
          </a:p>
        </p:txBody>
      </p:sp>
      <p:pic>
        <p:nvPicPr>
          <p:cNvPr descr="iphone-device-frame.jpg" id="457" name="Google Shape;45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156" y="925450"/>
            <a:ext cx="1957749" cy="3819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bile2.jpg" id="458" name="Google Shape;45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0322" y="1396360"/>
            <a:ext cx="1684011" cy="287757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8"/>
          <p:cNvSpPr txBox="1"/>
          <p:nvPr/>
        </p:nvSpPr>
        <p:spPr>
          <a:xfrm>
            <a:off x="1600984" y="3529473"/>
            <a:ext cx="9972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포인트컬러 배경</a:t>
            </a:r>
            <a:endParaRPr sz="1000"/>
          </a:p>
        </p:txBody>
      </p:sp>
      <p:sp>
        <p:nvSpPr>
          <p:cNvPr id="460" name="Google Shape;460;p48"/>
          <p:cNvSpPr txBox="1"/>
          <p:nvPr/>
        </p:nvSpPr>
        <p:spPr>
          <a:xfrm>
            <a:off x="341100" y="179525"/>
            <a:ext cx="3269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모바일 메인 페이지-1 </a:t>
            </a:r>
            <a:endParaRPr b="1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hone-device-frame.jpg" id="465" name="Google Shape;4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425" y="1151078"/>
            <a:ext cx="1561472" cy="3175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hone-device-frame.jpg" id="466" name="Google Shape;4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894" y="1148075"/>
            <a:ext cx="1561472" cy="3175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hone-device-frame.jpg" id="467" name="Google Shape;4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364" y="1151078"/>
            <a:ext cx="1561472" cy="3175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hone-device-frame.jpg" id="468" name="Google Shape;46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653" y="1151078"/>
            <a:ext cx="1561472" cy="3175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in1.jpg" id="469" name="Google Shape;46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743" y="1512964"/>
            <a:ext cx="1346648" cy="24184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in3.jpg" id="470" name="Google Shape;47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3865" y="1526643"/>
            <a:ext cx="1346631" cy="2418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in4.jpg" id="471" name="Google Shape;471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2304" y="1526643"/>
            <a:ext cx="1346648" cy="24184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in2.jpg" id="472" name="Google Shape;472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5078" y="1533482"/>
            <a:ext cx="1346631" cy="24047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hone-device-frame.jpg" id="473" name="Google Shape;4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75" y="1137503"/>
            <a:ext cx="1561472" cy="317554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9"/>
          <p:cNvSpPr/>
          <p:nvPr/>
        </p:nvSpPr>
        <p:spPr>
          <a:xfrm>
            <a:off x="558363" y="1522875"/>
            <a:ext cx="1346700" cy="240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9"/>
          <p:cNvSpPr/>
          <p:nvPr/>
        </p:nvSpPr>
        <p:spPr>
          <a:xfrm>
            <a:off x="854763" y="2625300"/>
            <a:ext cx="753900" cy="5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</p:txBody>
      </p:sp>
      <p:sp>
        <p:nvSpPr>
          <p:cNvPr id="476" name="Google Shape;476;p49"/>
          <p:cNvSpPr/>
          <p:nvPr/>
        </p:nvSpPr>
        <p:spPr>
          <a:xfrm>
            <a:off x="708500" y="1794875"/>
            <a:ext cx="10977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9"/>
          <p:cNvSpPr txBox="1"/>
          <p:nvPr/>
        </p:nvSpPr>
        <p:spPr>
          <a:xfrm>
            <a:off x="793700" y="1835375"/>
            <a:ext cx="927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브랜드 슬로건</a:t>
            </a:r>
            <a:endParaRPr sz="900"/>
          </a:p>
        </p:txBody>
      </p:sp>
      <p:sp>
        <p:nvSpPr>
          <p:cNvPr id="478" name="Google Shape;478;p49"/>
          <p:cNvSpPr txBox="1"/>
          <p:nvPr/>
        </p:nvSpPr>
        <p:spPr>
          <a:xfrm>
            <a:off x="341100" y="179525"/>
            <a:ext cx="3204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모바일 메인 페이지-2</a:t>
            </a:r>
            <a:endParaRPr b="1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 txBox="1"/>
          <p:nvPr/>
        </p:nvSpPr>
        <p:spPr>
          <a:xfrm>
            <a:off x="341100" y="179525"/>
            <a:ext cx="4039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모바일 상세 페이지- 1</a:t>
            </a:r>
            <a:endParaRPr b="1" sz="2400"/>
          </a:p>
        </p:txBody>
      </p:sp>
      <p:pic>
        <p:nvPicPr>
          <p:cNvPr descr="iphone-device-frame.jpg" id="484" name="Google Shape;4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025" y="825375"/>
            <a:ext cx="1879530" cy="4019458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0"/>
          <p:cNvSpPr/>
          <p:nvPr/>
        </p:nvSpPr>
        <p:spPr>
          <a:xfrm>
            <a:off x="2015286" y="1313161"/>
            <a:ext cx="1620900" cy="30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0"/>
          <p:cNvSpPr/>
          <p:nvPr/>
        </p:nvSpPr>
        <p:spPr>
          <a:xfrm>
            <a:off x="2492275" y="1866950"/>
            <a:ext cx="664200" cy="34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About</a:t>
            </a:r>
            <a:endParaRPr/>
          </a:p>
        </p:txBody>
      </p:sp>
      <p:sp>
        <p:nvSpPr>
          <p:cNvPr id="487" name="Google Shape;487;p50"/>
          <p:cNvSpPr/>
          <p:nvPr/>
        </p:nvSpPr>
        <p:spPr>
          <a:xfrm>
            <a:off x="2108275" y="2271000"/>
            <a:ext cx="1432200" cy="131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브랜드 스토리</a:t>
            </a:r>
            <a:endParaRPr/>
          </a:p>
        </p:txBody>
      </p:sp>
      <p:sp>
        <p:nvSpPr>
          <p:cNvPr id="488" name="Google Shape;488;p50"/>
          <p:cNvSpPr/>
          <p:nvPr/>
        </p:nvSpPr>
        <p:spPr>
          <a:xfrm>
            <a:off x="2108275" y="3683150"/>
            <a:ext cx="484800" cy="4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사진</a:t>
            </a:r>
            <a:endParaRPr sz="1000"/>
          </a:p>
        </p:txBody>
      </p:sp>
      <p:sp>
        <p:nvSpPr>
          <p:cNvPr id="489" name="Google Shape;489;p50"/>
          <p:cNvSpPr/>
          <p:nvPr/>
        </p:nvSpPr>
        <p:spPr>
          <a:xfrm>
            <a:off x="2592988" y="3683150"/>
            <a:ext cx="484800" cy="4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사진</a:t>
            </a:r>
            <a:endParaRPr sz="1000"/>
          </a:p>
        </p:txBody>
      </p:sp>
      <p:sp>
        <p:nvSpPr>
          <p:cNvPr id="490" name="Google Shape;490;p50"/>
          <p:cNvSpPr/>
          <p:nvPr/>
        </p:nvSpPr>
        <p:spPr>
          <a:xfrm>
            <a:off x="3077800" y="3683150"/>
            <a:ext cx="484800" cy="41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사진</a:t>
            </a:r>
            <a:endParaRPr sz="1000"/>
          </a:p>
        </p:txBody>
      </p:sp>
      <p:sp>
        <p:nvSpPr>
          <p:cNvPr id="491" name="Google Shape;491;p50"/>
          <p:cNvSpPr/>
          <p:nvPr/>
        </p:nvSpPr>
        <p:spPr>
          <a:xfrm>
            <a:off x="2108275" y="1377800"/>
            <a:ext cx="422850" cy="4262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로고</a:t>
            </a:r>
            <a:endParaRPr sz="900"/>
          </a:p>
        </p:txBody>
      </p:sp>
      <p:sp>
        <p:nvSpPr>
          <p:cNvPr id="492" name="Google Shape;492;p50"/>
          <p:cNvSpPr/>
          <p:nvPr/>
        </p:nvSpPr>
        <p:spPr>
          <a:xfrm>
            <a:off x="3248500" y="1409138"/>
            <a:ext cx="314100" cy="233400"/>
          </a:xfrm>
          <a:prstGeom prst="mathMin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0"/>
          <p:cNvSpPr/>
          <p:nvPr/>
        </p:nvSpPr>
        <p:spPr>
          <a:xfrm>
            <a:off x="3248500" y="1474613"/>
            <a:ext cx="314100" cy="233400"/>
          </a:xfrm>
          <a:prstGeom prst="mathMin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0"/>
          <p:cNvSpPr/>
          <p:nvPr/>
        </p:nvSpPr>
        <p:spPr>
          <a:xfrm>
            <a:off x="3248500" y="1539263"/>
            <a:ext cx="314100" cy="233400"/>
          </a:xfrm>
          <a:prstGeom prst="mathMin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phone-device-frame.jpg" id="495" name="Google Shape;4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913" y="825375"/>
            <a:ext cx="1879530" cy="4019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bout.jpg" id="496" name="Google Shape;49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350" y="1313200"/>
            <a:ext cx="1620900" cy="30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hone-device-frame.jpg" id="501" name="Google Shape;5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04" y="855418"/>
            <a:ext cx="1879530" cy="4019458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1"/>
          <p:cNvSpPr/>
          <p:nvPr/>
        </p:nvSpPr>
        <p:spPr>
          <a:xfrm>
            <a:off x="502566" y="1343204"/>
            <a:ext cx="1620900" cy="30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phone-device-frame.jpg" id="503" name="Google Shape;5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770" y="855417"/>
            <a:ext cx="1879530" cy="4019458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1"/>
          <p:cNvSpPr/>
          <p:nvPr/>
        </p:nvSpPr>
        <p:spPr>
          <a:xfrm>
            <a:off x="5063031" y="1343203"/>
            <a:ext cx="1620900" cy="30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1"/>
          <p:cNvSpPr/>
          <p:nvPr/>
        </p:nvSpPr>
        <p:spPr>
          <a:xfrm>
            <a:off x="645750" y="3473038"/>
            <a:ext cx="1301100" cy="48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제품 설명</a:t>
            </a:r>
            <a:endParaRPr/>
          </a:p>
        </p:txBody>
      </p:sp>
      <p:sp>
        <p:nvSpPr>
          <p:cNvPr id="506" name="Google Shape;506;p51"/>
          <p:cNvSpPr/>
          <p:nvPr/>
        </p:nvSpPr>
        <p:spPr>
          <a:xfrm>
            <a:off x="820663" y="2429538"/>
            <a:ext cx="951300" cy="84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제품 사진</a:t>
            </a:r>
            <a:endParaRPr/>
          </a:p>
        </p:txBody>
      </p:sp>
      <p:sp>
        <p:nvSpPr>
          <p:cNvPr id="507" name="Google Shape;507;p51"/>
          <p:cNvSpPr/>
          <p:nvPr/>
        </p:nvSpPr>
        <p:spPr>
          <a:xfrm>
            <a:off x="596988" y="1404775"/>
            <a:ext cx="422850" cy="4262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로고</a:t>
            </a:r>
            <a:endParaRPr sz="900"/>
          </a:p>
        </p:txBody>
      </p:sp>
      <p:sp>
        <p:nvSpPr>
          <p:cNvPr id="508" name="Google Shape;508;p51"/>
          <p:cNvSpPr/>
          <p:nvPr/>
        </p:nvSpPr>
        <p:spPr>
          <a:xfrm>
            <a:off x="5164450" y="1401675"/>
            <a:ext cx="422850" cy="426200"/>
          </a:xfrm>
          <a:prstGeom prst="flowChartProcess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로고</a:t>
            </a:r>
            <a:endParaRPr sz="900"/>
          </a:p>
        </p:txBody>
      </p:sp>
      <p:sp>
        <p:nvSpPr>
          <p:cNvPr id="509" name="Google Shape;509;p51"/>
          <p:cNvSpPr/>
          <p:nvPr/>
        </p:nvSpPr>
        <p:spPr>
          <a:xfrm>
            <a:off x="964213" y="1893925"/>
            <a:ext cx="664200" cy="34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Menu</a:t>
            </a:r>
            <a:endParaRPr/>
          </a:p>
        </p:txBody>
      </p:sp>
      <p:sp>
        <p:nvSpPr>
          <p:cNvPr id="510" name="Google Shape;510;p51"/>
          <p:cNvSpPr/>
          <p:nvPr/>
        </p:nvSpPr>
        <p:spPr>
          <a:xfrm>
            <a:off x="5541425" y="1890825"/>
            <a:ext cx="664200" cy="34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Store</a:t>
            </a:r>
            <a:endParaRPr/>
          </a:p>
        </p:txBody>
      </p:sp>
      <p:sp>
        <p:nvSpPr>
          <p:cNvPr id="511" name="Google Shape;511;p51"/>
          <p:cNvSpPr/>
          <p:nvPr/>
        </p:nvSpPr>
        <p:spPr>
          <a:xfrm>
            <a:off x="5251038" y="2990429"/>
            <a:ext cx="1245000" cy="111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매장 지도</a:t>
            </a:r>
            <a:endParaRPr/>
          </a:p>
        </p:txBody>
      </p:sp>
      <p:sp>
        <p:nvSpPr>
          <p:cNvPr id="512" name="Google Shape;512;p51"/>
          <p:cNvSpPr/>
          <p:nvPr/>
        </p:nvSpPr>
        <p:spPr>
          <a:xfrm>
            <a:off x="5250975" y="2405075"/>
            <a:ext cx="1245000" cy="48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매장 정보</a:t>
            </a:r>
            <a:endParaRPr/>
          </a:p>
        </p:txBody>
      </p:sp>
      <p:sp>
        <p:nvSpPr>
          <p:cNvPr id="513" name="Google Shape;513;p51"/>
          <p:cNvSpPr/>
          <p:nvPr/>
        </p:nvSpPr>
        <p:spPr>
          <a:xfrm>
            <a:off x="1727100" y="1436113"/>
            <a:ext cx="314100" cy="233400"/>
          </a:xfrm>
          <a:prstGeom prst="mathMin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1"/>
          <p:cNvSpPr/>
          <p:nvPr/>
        </p:nvSpPr>
        <p:spPr>
          <a:xfrm>
            <a:off x="1727100" y="1501588"/>
            <a:ext cx="314100" cy="233400"/>
          </a:xfrm>
          <a:prstGeom prst="mathMin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1"/>
          <p:cNvSpPr/>
          <p:nvPr/>
        </p:nvSpPr>
        <p:spPr>
          <a:xfrm>
            <a:off x="1727100" y="1566238"/>
            <a:ext cx="314100" cy="233400"/>
          </a:xfrm>
          <a:prstGeom prst="mathMin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1"/>
          <p:cNvSpPr/>
          <p:nvPr/>
        </p:nvSpPr>
        <p:spPr>
          <a:xfrm>
            <a:off x="6318975" y="1433013"/>
            <a:ext cx="314100" cy="233400"/>
          </a:xfrm>
          <a:prstGeom prst="mathMin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1"/>
          <p:cNvSpPr/>
          <p:nvPr/>
        </p:nvSpPr>
        <p:spPr>
          <a:xfrm>
            <a:off x="6318975" y="1498488"/>
            <a:ext cx="314100" cy="233400"/>
          </a:xfrm>
          <a:prstGeom prst="mathMin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1"/>
          <p:cNvSpPr/>
          <p:nvPr/>
        </p:nvSpPr>
        <p:spPr>
          <a:xfrm>
            <a:off x="6318975" y="1563138"/>
            <a:ext cx="314100" cy="233400"/>
          </a:xfrm>
          <a:prstGeom prst="mathMin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phone-device-frame.jpg" id="519" name="Google Shape;5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550" y="839900"/>
            <a:ext cx="1879530" cy="4019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hone-device-frame.jpg" id="520" name="Google Shape;52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738" y="839900"/>
            <a:ext cx="1879530" cy="4019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nu.jpg" id="521" name="Google Shape;52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925" y="1327725"/>
            <a:ext cx="1620900" cy="3043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ore.jpg" id="522" name="Google Shape;52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9275" y="1320000"/>
            <a:ext cx="1620900" cy="304380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1"/>
          <p:cNvSpPr txBox="1"/>
          <p:nvPr/>
        </p:nvSpPr>
        <p:spPr>
          <a:xfrm>
            <a:off x="341100" y="179525"/>
            <a:ext cx="3640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모바일 상세 페이지- 2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sc07599.jpg" id="72" name="Google Shape;72;p1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0" y="1868"/>
            <a:ext cx="9144002" cy="513976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>
              <a:spcBef>
                <a:spcPts val="0"/>
              </a:spcBef>
              <a:spcAft>
                <a:spcPts val="0"/>
              </a:spcAft>
              <a:buClr>
                <a:srgbClr val="008540"/>
              </a:buClr>
              <a:buSzPts val="2800"/>
              <a:buFont typeface="Impact"/>
              <a:buAutoNum type="arabicPeriod"/>
            </a:pPr>
            <a:r>
              <a:rPr b="1" lang="ko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업체소개</a:t>
            </a:r>
            <a:endParaRPr b="1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47300"/>
            <a:ext cx="8520600" cy="32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60000"/>
                </a:solidFill>
                <a:latin typeface="Impact"/>
                <a:ea typeface="Impact"/>
                <a:cs typeface="Impact"/>
                <a:sym typeface="Impact"/>
              </a:rPr>
              <a:t>“블럭 180”</a:t>
            </a:r>
            <a:endParaRPr b="1" sz="2400">
              <a:solidFill>
                <a:srgbClr val="66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0000"/>
              </a:buClr>
              <a:buSzPts val="1800"/>
              <a:buFont typeface="Impact"/>
              <a:buAutoNum type="arabicPeriod"/>
            </a:pPr>
            <a:r>
              <a:rPr b="1" lang="ko">
                <a:solidFill>
                  <a:srgbClr val="660000"/>
                </a:solidFill>
                <a:latin typeface="Impact"/>
                <a:ea typeface="Impact"/>
                <a:cs typeface="Impact"/>
                <a:sym typeface="Impact"/>
              </a:rPr>
              <a:t>수제 식빵 전문점</a:t>
            </a:r>
            <a:endParaRPr b="1">
              <a:solidFill>
                <a:srgbClr val="66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66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0000"/>
              </a:buClr>
              <a:buSzPts val="1800"/>
              <a:buFont typeface="Impact"/>
              <a:buAutoNum type="arabicPeriod"/>
            </a:pPr>
            <a:r>
              <a:rPr b="1" lang="ko">
                <a:solidFill>
                  <a:srgbClr val="660000"/>
                </a:solidFill>
                <a:latin typeface="Impact"/>
                <a:ea typeface="Impact"/>
                <a:cs typeface="Impact"/>
                <a:sym typeface="Impact"/>
              </a:rPr>
              <a:t>소규모  운영업</a:t>
            </a:r>
            <a:r>
              <a:rPr b="1" lang="ko">
                <a:solidFill>
                  <a:srgbClr val="660000"/>
                </a:solidFill>
                <a:latin typeface="Impact"/>
                <a:ea typeface="Impact"/>
                <a:cs typeface="Impact"/>
                <a:sym typeface="Impact"/>
              </a:rPr>
              <a:t>체</a:t>
            </a:r>
            <a:endParaRPr b="1">
              <a:solidFill>
                <a:srgbClr val="66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66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b="1">
              <a:solidFill>
                <a:srgbClr val="66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2"/>
          <p:cNvSpPr txBox="1"/>
          <p:nvPr>
            <p:ph type="title"/>
          </p:nvPr>
        </p:nvSpPr>
        <p:spPr>
          <a:xfrm>
            <a:off x="2025300" y="1834825"/>
            <a:ext cx="50934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3600"/>
              <a:buFont typeface="Impact"/>
              <a:buChar char="-"/>
            </a:pPr>
            <a:r>
              <a:rPr b="1" lang="ko" sz="36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END -</a:t>
            </a:r>
            <a:endParaRPr b="1" sz="36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6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8540"/>
                </a:solidFill>
                <a:latin typeface="Impact"/>
                <a:ea typeface="Impact"/>
                <a:cs typeface="Impact"/>
                <a:sym typeface="Impact"/>
              </a:rPr>
              <a:t>2.  홈페이지 제작 의도</a:t>
            </a:r>
            <a:endParaRPr b="1">
              <a:solidFill>
                <a:srgbClr val="00854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2708025"/>
            <a:ext cx="72012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rgbClr val="660000"/>
                </a:solidFill>
                <a:latin typeface="Impact"/>
                <a:ea typeface="Impact"/>
                <a:cs typeface="Impact"/>
                <a:sym typeface="Impact"/>
              </a:rPr>
              <a:t>2) 소비자에게 필요한 정보를 효과적으로 전달 </a:t>
            </a:r>
            <a:endParaRPr sz="2000"/>
          </a:p>
        </p:txBody>
      </p:sp>
      <p:sp>
        <p:nvSpPr>
          <p:cNvPr id="81" name="Google Shape;81;p17"/>
          <p:cNvSpPr txBox="1"/>
          <p:nvPr/>
        </p:nvSpPr>
        <p:spPr>
          <a:xfrm>
            <a:off x="311700" y="1558975"/>
            <a:ext cx="72951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000">
                <a:solidFill>
                  <a:srgbClr val="660000"/>
                </a:solidFill>
                <a:latin typeface="Impact"/>
                <a:ea typeface="Impact"/>
                <a:cs typeface="Impact"/>
                <a:sym typeface="Impact"/>
              </a:rPr>
              <a:t>1)  소비자에게 업체  이미지 전달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시장조사</a:t>
            </a:r>
            <a:r>
              <a:rPr lang="ko">
                <a:latin typeface="Impact"/>
                <a:ea typeface="Impact"/>
                <a:cs typeface="Impact"/>
                <a:sym typeface="Impact"/>
              </a:rPr>
              <a:t>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475" y="1708550"/>
            <a:ext cx="4387474" cy="22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325025" y="1211713"/>
            <a:ext cx="2281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660000"/>
                </a:solidFill>
              </a:rPr>
              <a:t>식빵 소매시장 규모 추이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167825" y="4049575"/>
            <a:ext cx="3205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※ 식품산업통계정보(www.atfis.or.kr)</a:t>
            </a:r>
            <a:endParaRPr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91075" y="1431279"/>
            <a:ext cx="38196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400"/>
              <a:buFont typeface="Impact"/>
              <a:buChar char="-"/>
            </a:pPr>
            <a:r>
              <a:rPr b="1" lang="ko">
                <a:solidFill>
                  <a:srgbClr val="660000"/>
                </a:solidFill>
                <a:latin typeface="Impact"/>
                <a:ea typeface="Impact"/>
                <a:cs typeface="Impact"/>
                <a:sym typeface="Impact"/>
              </a:rPr>
              <a:t>2013년(742억원)에 비해 6.5% 증가</a:t>
            </a:r>
            <a:endParaRPr b="1">
              <a:solidFill>
                <a:srgbClr val="66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400"/>
              <a:buFont typeface="Impact"/>
              <a:buChar char="-"/>
            </a:pPr>
            <a:r>
              <a:rPr b="1" lang="ko">
                <a:solidFill>
                  <a:srgbClr val="660000"/>
                </a:solidFill>
                <a:latin typeface="Impact"/>
                <a:ea typeface="Impact"/>
                <a:cs typeface="Impact"/>
                <a:sym typeface="Impact"/>
              </a:rPr>
              <a:t>식생활 서구화로 밥 대신 빵을 소비 증가</a:t>
            </a:r>
            <a:endParaRPr b="1">
              <a:solidFill>
                <a:srgbClr val="66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66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b="1">
              <a:solidFill>
                <a:srgbClr val="66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400"/>
              <a:buFont typeface="Impact"/>
              <a:buChar char="-"/>
            </a:pPr>
            <a:r>
              <a:rPr b="1" lang="ko">
                <a:solidFill>
                  <a:srgbClr val="660000"/>
                </a:solidFill>
                <a:latin typeface="Impact"/>
                <a:ea typeface="Impact"/>
                <a:cs typeface="Impact"/>
                <a:sym typeface="Impact"/>
              </a:rPr>
              <a:t>일반 소매채널에서 판매하는 식빵 소비도 함께 증가 </a:t>
            </a:r>
            <a:endParaRPr b="1">
              <a:solidFill>
                <a:srgbClr val="66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400"/>
              <a:buFont typeface="Impact"/>
              <a:buChar char="-"/>
            </a:pPr>
            <a:r>
              <a:rPr b="1" lang="ko">
                <a:solidFill>
                  <a:srgbClr val="660000"/>
                </a:solidFill>
                <a:latin typeface="Impact"/>
                <a:ea typeface="Impact"/>
                <a:cs typeface="Impact"/>
                <a:sym typeface="Impact"/>
              </a:rPr>
              <a:t>소매채널에서  판매하는 식빵도 프리미엄 원재료 사용 소비자들의 니즈에 꾸준히 대응 시장 유지</a:t>
            </a:r>
            <a:endParaRPr b="1">
              <a:solidFill>
                <a:srgbClr val="66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시장조사 2</a:t>
            </a:r>
            <a:r>
              <a:rPr lang="ko">
                <a:latin typeface="Impact"/>
                <a:ea typeface="Impact"/>
                <a:cs typeface="Impact"/>
                <a:sym typeface="Impact"/>
              </a:rPr>
              <a:t>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361175" y="4141725"/>
            <a:ext cx="5754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출처 : </a:t>
            </a:r>
            <a:r>
              <a:rPr lang="ko" sz="1200" u="sng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  <a:hlinkClick r:id="rId3"/>
              </a:rPr>
              <a:t>http://news.mk.co.kr/newsRead.php?year=2016&amp;no=516476</a:t>
            </a:r>
            <a:r>
              <a:rPr lang="ko"/>
              <a:t> (매일경제)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888075" y="1655925"/>
            <a:ext cx="728130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1800"/>
              <a:buFont typeface="Malgun Gothic"/>
              <a:buChar char="-"/>
            </a:pPr>
            <a:r>
              <a:rPr b="1" lang="ko" sz="1800">
                <a:solidFill>
                  <a:srgbClr val="78152A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백미 소비는 매년 감소하는 반면 빵은 가파르게 증가</a:t>
            </a:r>
            <a:endParaRPr b="1" sz="1800">
              <a:solidFill>
                <a:srgbClr val="78152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8152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78152A"/>
              </a:buClr>
              <a:buSzPts val="1400"/>
              <a:buFont typeface="Malgun Gothic"/>
              <a:buChar char="-"/>
            </a:pPr>
            <a:r>
              <a:rPr b="1" lang="ko" sz="1800">
                <a:solidFill>
                  <a:srgbClr val="78152A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서구화된 식문화와 1~2인 가구 증가 등으로 밥 중심의 전통식을 기피함에 따라</a:t>
            </a:r>
            <a:r>
              <a:rPr b="1" lang="ko">
                <a:solidFill>
                  <a:srgbClr val="78152A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2400">
                <a:solidFill>
                  <a:srgbClr val="00854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빵으로 아침이나 점심, 브런치 등을 대체하는 시장이 커질 것 </a:t>
            </a:r>
            <a:r>
              <a:rPr b="1" lang="ko" sz="1800">
                <a:solidFill>
                  <a:srgbClr val="78152A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이라고 전망</a:t>
            </a:r>
            <a:endParaRPr b="1" sz="1800">
              <a:solidFill>
                <a:srgbClr val="78152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소비자분석 - 적정 가격대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3" name="Google Shape;103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0" y="1081925"/>
            <a:ext cx="5127575" cy="30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875" y="1081925"/>
            <a:ext cx="4856125" cy="30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952000" y="4218875"/>
            <a:ext cx="73314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일반 식빵 : </a:t>
            </a:r>
            <a:r>
              <a:rPr b="1" lang="ko" sz="16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응답자 중 다수(98%)는 5000원 이하의 가격대를 적정하다고 응답</a:t>
            </a:r>
            <a:endParaRPr b="1" sz="16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유기농 식빵 : 일반식빵보다 약간 가격이 비싸도 괜찮다 </a:t>
            </a:r>
            <a:r>
              <a:rPr b="1" lang="ko" sz="1600"/>
              <a:t> </a:t>
            </a:r>
            <a:endParaRPr b="1"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 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3BD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소비자분석-설문조사</a:t>
            </a:r>
            <a:endParaRPr b="1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1" name="Google Shape;111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775" y="1154800"/>
            <a:ext cx="4583224" cy="2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2230350" y="4267200"/>
            <a:ext cx="5152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단품종 베이커리를 잘 이용하지 않으며</a:t>
            </a:r>
            <a:endParaRPr b="1" sz="18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78152A"/>
                </a:solidFill>
                <a:latin typeface="Impact"/>
                <a:ea typeface="Impact"/>
                <a:cs typeface="Impact"/>
                <a:sym typeface="Impact"/>
              </a:rPr>
              <a:t>인지도가 높은 수제식빵브랜드는 없는 편이다. </a:t>
            </a:r>
            <a:endParaRPr b="1" sz="1800">
              <a:solidFill>
                <a:srgbClr val="78152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3" name="Google Shape;113;p2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4800"/>
            <a:ext cx="4862426" cy="2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