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60" r:id="rId4"/>
    <p:sldId id="364" r:id="rId5"/>
    <p:sldId id="387" r:id="rId6"/>
    <p:sldId id="388" r:id="rId7"/>
    <p:sldId id="389" r:id="rId8"/>
    <p:sldId id="390" r:id="rId9"/>
    <p:sldId id="391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Agency FB" panose="020B0503020202020204" pitchFamily="34" charset="0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25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A30"/>
    <a:srgbClr val="7DA62C"/>
    <a:srgbClr val="9ACB3C"/>
    <a:srgbClr val="1CA88D"/>
    <a:srgbClr val="16846F"/>
    <a:srgbClr val="0A3488"/>
    <a:srgbClr val="093182"/>
    <a:srgbClr val="1D0BA1"/>
    <a:srgbClr val="9ACA3C"/>
    <a:srgbClr val="045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3" autoAdjust="0"/>
    <p:restoredTop sz="94660"/>
  </p:normalViewPr>
  <p:slideViewPr>
    <p:cSldViewPr>
      <p:cViewPr varScale="1">
        <p:scale>
          <a:sx n="97" d="100"/>
          <a:sy n="97" d="100"/>
        </p:scale>
        <p:origin x="-102" y="-324"/>
      </p:cViewPr>
      <p:guideLst>
        <p:guide orient="horz" pos="2160"/>
        <p:guide orient="horz" pos="1117"/>
        <p:guide orient="horz" pos="1253"/>
        <p:guide orient="horz" pos="2523"/>
        <p:guide pos="2880"/>
        <p:guide pos="25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63847-F1B8-47AA-B260-32FAE69CF569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F81C-6291-4E10-BB9F-6B3D59004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7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32AC-1C99-485D-A9CD-14DBD1CE662C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C3F9-5C7D-4EF5-8F53-66B38DB9C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4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00B050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3484260" y="-4524"/>
            <a:ext cx="2237690" cy="4140409"/>
            <a:chOff x="827584" y="-27384"/>
            <a:chExt cx="2237690" cy="4140409"/>
          </a:xfrm>
        </p:grpSpPr>
        <p:grpSp>
          <p:nvGrpSpPr>
            <p:cNvPr id="4" name="그룹 3"/>
            <p:cNvGrpSpPr/>
            <p:nvPr/>
          </p:nvGrpSpPr>
          <p:grpSpPr>
            <a:xfrm>
              <a:off x="827584" y="1196752"/>
              <a:ext cx="2237690" cy="2916273"/>
              <a:chOff x="662438" y="1225550"/>
              <a:chExt cx="2237690" cy="291627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직사각형 7"/>
              <p:cNvSpPr/>
              <p:nvPr/>
            </p:nvSpPr>
            <p:spPr>
              <a:xfrm rot="21390364">
                <a:off x="662438" y="1225551"/>
                <a:ext cx="2237689" cy="2916272"/>
              </a:xfrm>
              <a:prstGeom prst="rect">
                <a:avLst/>
              </a:prstGeom>
              <a:solidFill>
                <a:srgbClr val="093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62439" y="1225550"/>
                <a:ext cx="2237689" cy="2916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838416" y="-27384"/>
              <a:ext cx="216024" cy="1525455"/>
            </a:xfrm>
            <a:prstGeom prst="rect">
              <a:avLst/>
            </a:prstGeom>
            <a:solidFill>
              <a:srgbClr val="0A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72000" rtlCol="0" anchor="ctr"/>
            <a:lstStyle/>
            <a:p>
              <a:pPr algn="r"/>
              <a:r>
                <a:rPr lang="en-US" altLang="ko-KR" sz="1000" b="1" dirty="0" smtClean="0">
                  <a:latin typeface="Agency FB" panose="020B0503020202020204" pitchFamily="34" charset="0"/>
                </a:rPr>
                <a:t>Creative Engineering Design</a:t>
              </a:r>
              <a:endParaRPr lang="ko-KR" altLang="en-US" sz="1000" b="1" dirty="0">
                <a:latin typeface="Agency FB" panose="020B0503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38416" y="1496035"/>
              <a:ext cx="216024" cy="126376"/>
            </a:xfrm>
            <a:prstGeom prst="rect">
              <a:avLst/>
            </a:prstGeom>
            <a:solidFill>
              <a:srgbClr val="59A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72000" rtlCol="0" anchor="ctr"/>
            <a:lstStyle/>
            <a:p>
              <a:pPr algn="r"/>
              <a:endParaRPr lang="ko-KR" altLang="en-US" sz="1000" dirty="0"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59"/>
            <a:ext cx="9144000" cy="980728"/>
          </a:xfrm>
          <a:prstGeom prst="rect">
            <a:avLst/>
          </a:prstGeom>
          <a:solidFill>
            <a:srgbClr val="59A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55576" y="404664"/>
            <a:ext cx="7776864" cy="562074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55576" y="1196752"/>
            <a:ext cx="7776864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1D0BA1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755576" y="1772816"/>
            <a:ext cx="7776864" cy="36004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Font typeface="Wingdings" pitchFamily="2" charset="2"/>
              <a:buChar char="§"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032448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9ACA3C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9ACA3C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55576" y="6309320"/>
            <a:ext cx="7776864" cy="0"/>
          </a:xfrm>
          <a:prstGeom prst="line">
            <a:avLst/>
          </a:prstGeom>
          <a:ln>
            <a:solidFill>
              <a:srgbClr val="9AC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683568" y="635113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rgbClr val="9ACA3C"/>
                </a:solidFill>
              </a:rPr>
              <a:t>창의공학설계</a:t>
            </a:r>
            <a:endParaRPr lang="ko-KR" altLang="en-US" sz="1000" b="1" dirty="0">
              <a:solidFill>
                <a:srgbClr val="9ACA3C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5580112" y="6365938"/>
            <a:ext cx="25557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 smtClean="0"/>
              <a:t>부록</a:t>
            </a:r>
            <a:endParaRPr lang="ko-KR" altLang="en-US" sz="1200" b="1" dirty="0">
              <a:solidFill>
                <a:srgbClr val="009FB4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26703" y="-1984"/>
            <a:ext cx="216024" cy="1649795"/>
            <a:chOff x="326703" y="-1984"/>
            <a:chExt cx="216024" cy="1649795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326703" y="-1984"/>
              <a:ext cx="216024" cy="1525455"/>
            </a:xfrm>
            <a:prstGeom prst="rect">
              <a:avLst/>
            </a:prstGeom>
            <a:solidFill>
              <a:srgbClr val="0A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72000" rtlCol="0" anchor="ctr"/>
            <a:lstStyle/>
            <a:p>
              <a:pPr algn="r"/>
              <a:r>
                <a:rPr lang="en-US" altLang="ko-KR" sz="1000" b="1" dirty="0" smtClean="0">
                  <a:latin typeface="Agency FB" panose="020B0503020202020204" pitchFamily="34" charset="0"/>
                </a:rPr>
                <a:t>Creative Engineering Design</a:t>
              </a:r>
              <a:endParaRPr lang="ko-KR" altLang="en-US" sz="1000" b="1" dirty="0">
                <a:latin typeface="Agency FB" panose="020B0503020202020204" pitchFamily="34" charset="0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326703" y="1521435"/>
              <a:ext cx="216024" cy="126376"/>
            </a:xfrm>
            <a:prstGeom prst="rect">
              <a:avLst/>
            </a:prstGeom>
            <a:solidFill>
              <a:srgbClr val="59A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72000" rtlCol="0" anchor="ctr"/>
            <a:lstStyle/>
            <a:p>
              <a:pPr algn="r"/>
              <a:endParaRPr lang="ko-KR" altLang="en-US" sz="1000" dirty="0">
                <a:latin typeface="Agency FB" panose="020B0503020202020204" pitchFamily="34" charset="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123" y="199495"/>
            <a:ext cx="736633" cy="8875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16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-3360"/>
            <a:ext cx="9144000" cy="1056095"/>
          </a:xfrm>
          <a:prstGeom prst="rect">
            <a:avLst/>
          </a:prstGeom>
          <a:solidFill>
            <a:srgbClr val="59A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90"/>
            <a:ext cx="9144000" cy="9087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55576" y="346646"/>
            <a:ext cx="7776864" cy="562074"/>
          </a:xfrm>
        </p:spPr>
        <p:txBody>
          <a:bodyPr>
            <a:noAutofit/>
          </a:bodyPr>
          <a:lstStyle>
            <a:lvl1pPr algn="l">
              <a:defRPr sz="2400" b="1" i="1">
                <a:solidFill>
                  <a:srgbClr val="9ACA3C"/>
                </a:solidFill>
                <a:latin typeface="+mj-lt"/>
              </a:defRPr>
            </a:lvl1pPr>
          </a:lstStyle>
          <a:p>
            <a:pPr lvl="0"/>
            <a:r>
              <a:rPr lang="ko-KR" altLang="en-US" dirty="0" smtClean="0"/>
              <a:t>여기서 잠깐</a:t>
            </a:r>
            <a:r>
              <a:rPr lang="en-US" altLang="ko-KR" dirty="0" smtClean="0"/>
              <a:t>!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55576" y="1196752"/>
            <a:ext cx="7776864" cy="5760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>
                <a:solidFill>
                  <a:srgbClr val="1D0BA1"/>
                </a:solidFill>
              </a:defRPr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 hasCustomPrompt="1"/>
          </p:nvPr>
        </p:nvSpPr>
        <p:spPr>
          <a:xfrm>
            <a:off x="755576" y="1772816"/>
            <a:ext cx="7776864" cy="3600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/>
            </a:lvl1pPr>
          </a:lstStyle>
          <a:p>
            <a:pPr lvl="0"/>
            <a:r>
              <a:rPr lang="ko-KR" altLang="en-US" dirty="0" smtClean="0"/>
              <a:t>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032448" y="6350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rgbClr val="9ACA3C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9ACA3C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55576" y="6309320"/>
            <a:ext cx="7776864" cy="0"/>
          </a:xfrm>
          <a:prstGeom prst="line">
            <a:avLst/>
          </a:prstGeom>
          <a:ln>
            <a:solidFill>
              <a:srgbClr val="9AC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683568" y="635113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rgbClr val="9ACA3C"/>
                </a:solidFill>
              </a:rPr>
              <a:t>창의공학설계</a:t>
            </a:r>
            <a:endParaRPr lang="ko-KR" altLang="en-US" sz="1000" b="1" dirty="0">
              <a:solidFill>
                <a:srgbClr val="9ACA3C"/>
              </a:solidFill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5580112" y="6365938"/>
            <a:ext cx="25557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rgbClr val="9ACA3C"/>
                </a:solidFill>
              </a:rPr>
              <a:t>Chapter 01 </a:t>
            </a:r>
            <a:r>
              <a:rPr lang="ko-KR" altLang="en-US" sz="1000" dirty="0" smtClean="0"/>
              <a:t>공학설계의 배경</a:t>
            </a:r>
            <a:endParaRPr lang="ko-KR" altLang="en-US" sz="1200" b="1" dirty="0">
              <a:solidFill>
                <a:srgbClr val="009FB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6529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2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32AC-1C99-485D-A9CD-14DBD1CE662C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C3F9-5C7D-4EF5-8F53-66B38DB9C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A8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23728" y="332656"/>
            <a:ext cx="5184576" cy="1584176"/>
            <a:chOff x="2051720" y="137853"/>
            <a:chExt cx="5184576" cy="1584176"/>
          </a:xfrm>
        </p:grpSpPr>
        <p:sp>
          <p:nvSpPr>
            <p:cNvPr id="8" name="TextBox 7"/>
            <p:cNvSpPr txBox="1"/>
            <p:nvPr/>
          </p:nvSpPr>
          <p:spPr>
            <a:xfrm>
              <a:off x="5652120" y="1414252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김대수 지음</a:t>
              </a:r>
              <a:endParaRPr lang="ko-KR" altLang="en-US" sz="1400" b="1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051720" y="137853"/>
              <a:ext cx="5184576" cy="1302322"/>
              <a:chOff x="1288471" y="230889"/>
              <a:chExt cx="5184576" cy="130232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288471" y="517548"/>
                <a:ext cx="51845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defTabSz="914400" rtl="0" eaLnBrk="1" latinLnBrk="1" hangingPunct="1"/>
                <a:r>
                  <a:rPr lang="ko-KR" altLang="en-US" sz="6000" b="1" kern="1200" spc="-500" dirty="0" smtClean="0">
                    <a:latin typeface="+mj-lt"/>
                    <a:ea typeface="+mn-ea"/>
                    <a:cs typeface="+mn-cs"/>
                  </a:rPr>
                  <a:t>창의공학설계</a:t>
                </a:r>
                <a:endParaRPr lang="ko-KR" altLang="en-US" sz="6000" b="1" kern="1200" spc="-500" dirty="0"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88471" y="230889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-100" dirty="0">
                    <a:solidFill>
                      <a:srgbClr val="FF0000"/>
                    </a:solidFill>
                    <a:latin typeface="+mj-lt"/>
                  </a:rPr>
                  <a:t>Creative Engineering Design</a:t>
                </a:r>
                <a:endParaRPr lang="ko-KR" altLang="en-US" b="1" kern="1200" spc="-1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5877272"/>
            <a:ext cx="546032" cy="475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988840"/>
            <a:ext cx="4992043" cy="4437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3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78904" y="5445224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1" dirty="0"/>
              <a:t>여기서는 공학설계 프로젝트 수행과 관련된 보고서를 비롯한 여러 가지 양식들을 제시한다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양식은 기</a:t>
            </a:r>
          </a:p>
          <a:p>
            <a:pPr marL="0" indent="0">
              <a:buNone/>
            </a:pPr>
            <a:r>
              <a:rPr lang="ko-KR" altLang="en-US" sz="1200" b="1" dirty="0"/>
              <a:t>관에 따라 조금씩 다르지만 기본적인 형태는 큰 차이가 없을 것이다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따라서 프로젝트 수행할 경우 여</a:t>
            </a:r>
          </a:p>
          <a:p>
            <a:pPr marL="0" indent="0">
              <a:buNone/>
            </a:pPr>
            <a:r>
              <a:rPr lang="ko-KR" altLang="en-US" sz="1200" b="1" dirty="0"/>
              <a:t>기에 있는 양식을 참조하면 좋을 것이다</a:t>
            </a:r>
            <a:r>
              <a:rPr lang="en-US" altLang="ko-KR" sz="1200" b="1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27784" y="429309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b="1" dirty="0">
                <a:solidFill>
                  <a:srgbClr val="002060"/>
                </a:solidFill>
              </a:rPr>
              <a:t>1. </a:t>
            </a:r>
            <a:r>
              <a:rPr lang="ko-KR" altLang="en-US" sz="1500" b="1" dirty="0">
                <a:solidFill>
                  <a:srgbClr val="002060"/>
                </a:solidFill>
              </a:rPr>
              <a:t>프로젝트 </a:t>
            </a:r>
            <a:r>
              <a:rPr lang="ko-KR" altLang="en-US" sz="1500" b="1" dirty="0" smtClean="0">
                <a:solidFill>
                  <a:srgbClr val="002060"/>
                </a:solidFill>
              </a:rPr>
              <a:t>계획서  </a:t>
            </a:r>
            <a:r>
              <a:rPr lang="en-US" altLang="ko-KR" sz="1500" b="1" dirty="0" smtClean="0">
                <a:solidFill>
                  <a:srgbClr val="002060"/>
                </a:solidFill>
              </a:rPr>
              <a:t>2</a:t>
            </a:r>
            <a:r>
              <a:rPr lang="en-US" altLang="ko-KR" sz="1500" b="1" dirty="0">
                <a:solidFill>
                  <a:srgbClr val="002060"/>
                </a:solidFill>
              </a:rPr>
              <a:t>. </a:t>
            </a:r>
            <a:r>
              <a:rPr lang="ko-KR" altLang="en-US" sz="1500" b="1" dirty="0">
                <a:solidFill>
                  <a:srgbClr val="002060"/>
                </a:solidFill>
              </a:rPr>
              <a:t>프로젝트 중간보고서</a:t>
            </a:r>
          </a:p>
          <a:p>
            <a:r>
              <a:rPr lang="en-US" altLang="ko-KR" sz="1500" b="1" dirty="0">
                <a:solidFill>
                  <a:srgbClr val="002060"/>
                </a:solidFill>
              </a:rPr>
              <a:t>3. </a:t>
            </a:r>
            <a:r>
              <a:rPr lang="ko-KR" altLang="en-US" sz="1500" b="1" dirty="0">
                <a:solidFill>
                  <a:srgbClr val="002060"/>
                </a:solidFill>
              </a:rPr>
              <a:t>프로젝트 </a:t>
            </a:r>
            <a:r>
              <a:rPr lang="ko-KR" altLang="en-US" sz="1500" b="1" dirty="0" smtClean="0">
                <a:solidFill>
                  <a:srgbClr val="002060"/>
                </a:solidFill>
              </a:rPr>
              <a:t>수행평가표  </a:t>
            </a:r>
            <a:r>
              <a:rPr lang="en-US" altLang="ko-KR" sz="1500" b="1" dirty="0" smtClean="0">
                <a:solidFill>
                  <a:srgbClr val="002060"/>
                </a:solidFill>
              </a:rPr>
              <a:t>4</a:t>
            </a:r>
            <a:r>
              <a:rPr lang="en-US" altLang="ko-KR" sz="1500" b="1" dirty="0">
                <a:solidFill>
                  <a:srgbClr val="002060"/>
                </a:solidFill>
              </a:rPr>
              <a:t>. </a:t>
            </a:r>
            <a:r>
              <a:rPr lang="ko-KR" altLang="en-US" sz="1500" b="1" dirty="0">
                <a:solidFill>
                  <a:srgbClr val="002060"/>
                </a:solidFill>
              </a:rPr>
              <a:t>팀원편성표 및 역할</a:t>
            </a:r>
          </a:p>
          <a:p>
            <a:r>
              <a:rPr lang="en-US" altLang="ko-KR" sz="1500" b="1" dirty="0">
                <a:solidFill>
                  <a:srgbClr val="002060"/>
                </a:solidFill>
              </a:rPr>
              <a:t>5. </a:t>
            </a:r>
            <a:r>
              <a:rPr lang="ko-KR" altLang="en-US" sz="1500" b="1" dirty="0" err="1">
                <a:solidFill>
                  <a:srgbClr val="002060"/>
                </a:solidFill>
              </a:rPr>
              <a:t>간트</a:t>
            </a:r>
            <a:r>
              <a:rPr lang="ko-KR" altLang="en-US" sz="1500" b="1" dirty="0">
                <a:solidFill>
                  <a:srgbClr val="002060"/>
                </a:solidFill>
              </a:rPr>
              <a:t> </a:t>
            </a:r>
            <a:r>
              <a:rPr lang="ko-KR" altLang="en-US" sz="1500" b="1" dirty="0" smtClean="0">
                <a:solidFill>
                  <a:srgbClr val="002060"/>
                </a:solidFill>
              </a:rPr>
              <a:t>차트  </a:t>
            </a:r>
            <a:r>
              <a:rPr lang="en-US" altLang="ko-KR" sz="1500" b="1" dirty="0" smtClean="0">
                <a:solidFill>
                  <a:srgbClr val="002060"/>
                </a:solidFill>
              </a:rPr>
              <a:t>6</a:t>
            </a:r>
            <a:r>
              <a:rPr lang="en-US" altLang="ko-KR" sz="1500" b="1" dirty="0">
                <a:solidFill>
                  <a:srgbClr val="002060"/>
                </a:solidFill>
              </a:rPr>
              <a:t>. </a:t>
            </a:r>
            <a:r>
              <a:rPr lang="ko-KR" altLang="en-US" sz="1500" b="1" dirty="0">
                <a:solidFill>
                  <a:srgbClr val="002060"/>
                </a:solidFill>
              </a:rPr>
              <a:t>프로젝트 평가표</a:t>
            </a:r>
          </a:p>
          <a:p>
            <a:r>
              <a:rPr lang="en-US" altLang="ko-KR" sz="1500" b="1" dirty="0">
                <a:solidFill>
                  <a:srgbClr val="002060"/>
                </a:solidFill>
              </a:rPr>
              <a:t>7. </a:t>
            </a:r>
            <a:r>
              <a:rPr lang="ko-KR" altLang="en-US" sz="1500" b="1" dirty="0">
                <a:solidFill>
                  <a:srgbClr val="002060"/>
                </a:solidFill>
              </a:rPr>
              <a:t>팀 프로젝트 최종보고서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9571" y="2276872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smtClean="0">
                <a:solidFill>
                  <a:srgbClr val="002060"/>
                </a:solidFill>
                <a:latin typeface="+mj-lt"/>
              </a:rPr>
              <a:t>부록</a:t>
            </a:r>
            <a:endParaRPr lang="en-US" altLang="ko-KR" sz="4000" b="1" spc="-150" dirty="0" smtClean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71600" y="5373216"/>
            <a:ext cx="727280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계획서</a:t>
            </a:r>
            <a:endParaRPr lang="ko-KR" altLang="en-US" dirty="0"/>
          </a:p>
        </p:txBody>
      </p:sp>
      <p:pic>
        <p:nvPicPr>
          <p:cNvPr id="1026" name="Picture 2" descr="C:\Users\Administrator\Desktop\창의공학설계-38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/>
          <a:stretch/>
        </p:blipFill>
        <p:spPr bwMode="auto">
          <a:xfrm>
            <a:off x="728071" y="1110905"/>
            <a:ext cx="4492001" cy="510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4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중간보고서</a:t>
            </a:r>
            <a:endParaRPr lang="ko-KR" altLang="en-US" dirty="0"/>
          </a:p>
        </p:txBody>
      </p:sp>
      <p:pic>
        <p:nvPicPr>
          <p:cNvPr id="2050" name="Picture 2" descr="C:\Users\Administrator\Desktop\창의공학설계-38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1447"/>
          <a:stretch/>
        </p:blipFill>
        <p:spPr bwMode="auto">
          <a:xfrm>
            <a:off x="693400" y="1042904"/>
            <a:ext cx="4002952" cy="575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3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수행평가표</a:t>
            </a:r>
            <a:endParaRPr lang="ko-KR" altLang="en-US" dirty="0"/>
          </a:p>
        </p:txBody>
      </p:sp>
      <p:pic>
        <p:nvPicPr>
          <p:cNvPr id="3074" name="Picture 2" descr="C:\Users\Administrator\Desktop\창의공학설계-39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"/>
          <a:stretch/>
        </p:blipFill>
        <p:spPr bwMode="auto">
          <a:xfrm>
            <a:off x="684429" y="1052736"/>
            <a:ext cx="4286939" cy="573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8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팀원편성표 및 역할</a:t>
            </a:r>
            <a:endParaRPr lang="ko-KR" altLang="en-US" dirty="0"/>
          </a:p>
        </p:txBody>
      </p:sp>
      <p:pic>
        <p:nvPicPr>
          <p:cNvPr id="4098" name="Picture 2" descr="C:\Users\Administrator\Desktop\창의공학설계-3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 b="64864"/>
          <a:stretch/>
        </p:blipFill>
        <p:spPr bwMode="auto">
          <a:xfrm>
            <a:off x="600023" y="1327752"/>
            <a:ext cx="6201951" cy="257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8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pic>
        <p:nvPicPr>
          <p:cNvPr id="3" name="Picture 2" descr="C:\Users\Administrator\Desktop\창의공학설계-3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9"/>
          <a:stretch/>
        </p:blipFill>
        <p:spPr bwMode="auto">
          <a:xfrm>
            <a:off x="604912" y="1290716"/>
            <a:ext cx="6087911" cy="43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8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최종평가표</a:t>
            </a:r>
            <a:endParaRPr lang="ko-KR" altLang="en-US"/>
          </a:p>
        </p:txBody>
      </p:sp>
      <p:pic>
        <p:nvPicPr>
          <p:cNvPr id="5122" name="Picture 2" descr="C:\Users\Administrator\Desktop\창의공학설계-39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0"/>
          <a:stretch/>
        </p:blipFill>
        <p:spPr bwMode="auto">
          <a:xfrm>
            <a:off x="693400" y="1052736"/>
            <a:ext cx="4104456" cy="571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8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프로젝트 최종보고서</a:t>
            </a:r>
            <a:endParaRPr lang="ko-KR" altLang="en-US" dirty="0"/>
          </a:p>
        </p:txBody>
      </p:sp>
      <p:pic>
        <p:nvPicPr>
          <p:cNvPr id="6146" name="Picture 2" descr="C:\Users\Administrator\Desktop\창의공학설계-3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8" b="2613"/>
          <a:stretch/>
        </p:blipFill>
        <p:spPr bwMode="auto">
          <a:xfrm>
            <a:off x="633363" y="1062568"/>
            <a:ext cx="4229853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8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90</Words>
  <Application>Microsoft Office PowerPoint</Application>
  <PresentationFormat>화면 슬라이드 쇼(4:3)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맑은 고딕</vt:lpstr>
      <vt:lpstr>Wingdings</vt:lpstr>
      <vt:lpstr>Agency FB</vt:lpstr>
      <vt:lpstr>Office 테마</vt:lpstr>
      <vt:lpstr>PowerPoint 프레젠테이션</vt:lpstr>
      <vt:lpstr>PowerPoint 프레젠테이션</vt:lpstr>
      <vt:lpstr>프로젝트 계획서</vt:lpstr>
      <vt:lpstr>프로젝트 중간보고서</vt:lpstr>
      <vt:lpstr>프로젝트 수행평가표</vt:lpstr>
      <vt:lpstr>팀원편성표 및 역할</vt:lpstr>
      <vt:lpstr>간트 차트</vt:lpstr>
      <vt:lpstr>프로젝트 최종평가표</vt:lpstr>
      <vt:lpstr>팀 프로젝트 최종보고서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HEEJU</dc:creator>
  <cp:lastModifiedBy>Windows 사용자</cp:lastModifiedBy>
  <cp:revision>437</cp:revision>
  <dcterms:created xsi:type="dcterms:W3CDTF">2017-01-08T10:05:30Z</dcterms:created>
  <dcterms:modified xsi:type="dcterms:W3CDTF">2017-02-03T06:05:53Z</dcterms:modified>
</cp:coreProperties>
</file>