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matic SC"/>
      <p:regular r:id="rId35"/>
      <p:bold r:id="rId36"/>
    </p:embeddedFont>
    <p:embeddedFont>
      <p:font typeface="Source Code Pr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maticSC-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CodePro-regular.fntdata"/><Relationship Id="rId14" Type="http://schemas.openxmlformats.org/officeDocument/2006/relationships/slide" Target="slides/slide9.xml"/><Relationship Id="rId36" Type="http://schemas.openxmlformats.org/officeDocument/2006/relationships/font" Target="fonts/AmaticSC-bold.fntdata"/><Relationship Id="rId17" Type="http://schemas.openxmlformats.org/officeDocument/2006/relationships/slide" Target="slides/slide12.xml"/><Relationship Id="rId39" Type="http://schemas.openxmlformats.org/officeDocument/2006/relationships/font" Target="fonts/SourceCodePro-italic.fntdata"/><Relationship Id="rId16" Type="http://schemas.openxmlformats.org/officeDocument/2006/relationships/slide" Target="slides/slide11.xml"/><Relationship Id="rId38" Type="http://schemas.openxmlformats.org/officeDocument/2006/relationships/font" Target="fonts/SourceCode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b192848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b192848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b1928483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b1928483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b192848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b192848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b1928483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b1928483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b1928483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0b1928483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b1928483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b1928483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b1928483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0b1928483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b1928483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b1928483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b1928483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b1928483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b1928483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b1928483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b1928483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0b1928483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b1928483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b1928483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b1928483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b1928483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b1928483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b1928483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b1928483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b1928483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b1928483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b1928483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b1928483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b1928483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b1928483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b1928483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b1928483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b1928483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b1928483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b1928483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b1928483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b1928483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b16affe7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b16affe7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b16affe7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b16affe7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b192848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b192848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b192848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b192848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b192848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b192848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b1928483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b1928483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b1928483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b1928483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HTML &amp; CSS 101</a:t>
            </a:r>
            <a:endParaRPr sz="10000"/>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lnSpc>
                <a:spcPct val="90000"/>
              </a:lnSpc>
              <a:spcBef>
                <a:spcPts val="1000"/>
              </a:spcBef>
              <a:spcAft>
                <a:spcPts val="0"/>
              </a:spcAft>
              <a:buNone/>
            </a:pPr>
            <a:r>
              <a:rPr b="0" lang="bg" sz="2400">
                <a:solidFill>
                  <a:srgbClr val="000000"/>
                </a:solidFill>
                <a:latin typeface="Arial"/>
                <a:ea typeface="Arial"/>
                <a:cs typeface="Arial"/>
                <a:sym typeface="Arial"/>
              </a:rPr>
              <a:t>By Yordan G. Yordanov 2024</a:t>
            </a:r>
            <a:endParaRPr/>
          </a:p>
        </p:txBody>
      </p:sp>
      <p:sp>
        <p:nvSpPr>
          <p:cNvPr id="58" name="Google Shape;58;p13"/>
          <p:cNvSpPr txBox="1"/>
          <p:nvPr/>
        </p:nvSpPr>
        <p:spPr>
          <a:xfrm>
            <a:off x="2307000" y="2340900"/>
            <a:ext cx="453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Second Lecture</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The structure of the good websites</a:t>
            </a:r>
            <a:endParaRPr sz="4080"/>
          </a:p>
          <a:p>
            <a:pPr indent="0" lvl="0" marL="0" rtl="0" algn="l">
              <a:spcBef>
                <a:spcPts val="0"/>
              </a:spcBef>
              <a:spcAft>
                <a:spcPts val="0"/>
              </a:spcAft>
              <a:buSzPts val="990"/>
              <a:buNone/>
            </a:pPr>
            <a:r>
              <a:t/>
            </a:r>
            <a:endParaRPr sz="3780"/>
          </a:p>
        </p:txBody>
      </p:sp>
      <p:sp>
        <p:nvSpPr>
          <p:cNvPr id="116" name="Google Shape;116;p22"/>
          <p:cNvSpPr txBox="1"/>
          <p:nvPr>
            <p:ph idx="1" type="body"/>
          </p:nvPr>
        </p:nvSpPr>
        <p:spPr>
          <a:xfrm>
            <a:off x="311700" y="1228675"/>
            <a:ext cx="8520600" cy="2758800"/>
          </a:xfrm>
          <a:prstGeom prst="rect">
            <a:avLst/>
          </a:prstGeom>
        </p:spPr>
        <p:txBody>
          <a:bodyPr anchorCtr="0" anchor="t" bIns="91425" lIns="91425" spcFirstLastPara="1" rIns="91425" wrap="square" tIns="91425">
            <a:normAutofit/>
          </a:bodyPr>
          <a:lstStyle/>
          <a:p>
            <a:pPr indent="0" lvl="0" marL="0" rtl="0" algn="l">
              <a:lnSpc>
                <a:spcPct val="85000"/>
              </a:lnSpc>
              <a:spcBef>
                <a:spcPts val="0"/>
              </a:spcBef>
              <a:spcAft>
                <a:spcPts val="0"/>
              </a:spcAft>
              <a:buNone/>
            </a:pPr>
            <a:r>
              <a:rPr lang="bg" sz="1900">
                <a:solidFill>
                  <a:schemeClr val="accent5"/>
                </a:solidFill>
              </a:rPr>
              <a:t>position fixed</a:t>
            </a:r>
            <a:r>
              <a:rPr lang="bg" sz="1900">
                <a:solidFill>
                  <a:schemeClr val="accent1"/>
                </a:solidFill>
              </a:rPr>
              <a:t> - the element is fixed and no matter what stays in place</a:t>
            </a:r>
            <a:endParaRPr sz="1900">
              <a:solidFill>
                <a:schemeClr val="accent1"/>
              </a:solidFill>
            </a:endParaRPr>
          </a:p>
          <a:p>
            <a:pPr indent="0" lvl="0" marL="0" rtl="0" algn="l">
              <a:lnSpc>
                <a:spcPct val="85000"/>
              </a:lnSpc>
              <a:spcBef>
                <a:spcPts val="1200"/>
              </a:spcBef>
              <a:spcAft>
                <a:spcPts val="0"/>
              </a:spcAft>
              <a:buNone/>
            </a:pPr>
            <a:r>
              <a:rPr lang="bg" sz="1900">
                <a:solidFill>
                  <a:schemeClr val="accent5"/>
                </a:solidFill>
              </a:rPr>
              <a:t>position absolute </a:t>
            </a:r>
            <a:r>
              <a:rPr lang="bg" sz="1900">
                <a:solidFill>
                  <a:schemeClr val="accent1"/>
                </a:solidFill>
              </a:rPr>
              <a:t>- same as position fixed, but the element is not fixed. Used in combination with position relative.</a:t>
            </a:r>
            <a:endParaRPr sz="1900">
              <a:solidFill>
                <a:schemeClr val="accent1"/>
              </a:solidFill>
            </a:endParaRPr>
          </a:p>
          <a:p>
            <a:pPr indent="0" lvl="0" marL="0" rtl="0" algn="l">
              <a:lnSpc>
                <a:spcPct val="85000"/>
              </a:lnSpc>
              <a:spcBef>
                <a:spcPts val="1200"/>
              </a:spcBef>
              <a:spcAft>
                <a:spcPts val="1200"/>
              </a:spcAft>
              <a:buNone/>
            </a:pPr>
            <a:r>
              <a:rPr lang="bg" sz="1900">
                <a:solidFill>
                  <a:schemeClr val="accent5"/>
                </a:solidFill>
              </a:rPr>
              <a:t>position relative </a:t>
            </a:r>
            <a:r>
              <a:rPr lang="bg" sz="1900">
                <a:solidFill>
                  <a:schemeClr val="accent1"/>
                </a:solidFill>
              </a:rPr>
              <a:t>- the element is always on top. Combined with position absolute can be used as for example a notification icon:</a:t>
            </a:r>
            <a:endParaRPr sz="1900">
              <a:solidFill>
                <a:schemeClr val="accent1"/>
              </a:solidFill>
            </a:endParaRPr>
          </a:p>
        </p:txBody>
      </p:sp>
      <p:pic>
        <p:nvPicPr>
          <p:cNvPr id="117" name="Google Shape;117;p22"/>
          <p:cNvPicPr preferRelativeResize="0"/>
          <p:nvPr/>
        </p:nvPicPr>
        <p:blipFill>
          <a:blip r:embed="rId3">
            <a:alphaModFix/>
          </a:blip>
          <a:stretch>
            <a:fillRect/>
          </a:stretch>
        </p:blipFill>
        <p:spPr>
          <a:xfrm>
            <a:off x="490200" y="3668300"/>
            <a:ext cx="1714500" cy="1314450"/>
          </a:xfrm>
          <a:prstGeom prst="rect">
            <a:avLst/>
          </a:prstGeom>
          <a:noFill/>
          <a:ln>
            <a:noFill/>
          </a:ln>
        </p:spPr>
      </p:pic>
      <p:sp>
        <p:nvSpPr>
          <p:cNvPr id="118" name="Google Shape;118;p22"/>
          <p:cNvSpPr txBox="1"/>
          <p:nvPr/>
        </p:nvSpPr>
        <p:spPr>
          <a:xfrm>
            <a:off x="2445925" y="3956075"/>
            <a:ext cx="453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The bell is position absolute</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The 9+ is position relative</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The structure of the good websites</a:t>
            </a:r>
            <a:endParaRPr sz="4080"/>
          </a:p>
          <a:p>
            <a:pPr indent="0" lvl="0" marL="0" rtl="0" algn="l">
              <a:spcBef>
                <a:spcPts val="0"/>
              </a:spcBef>
              <a:spcAft>
                <a:spcPts val="0"/>
              </a:spcAft>
              <a:buSzPts val="990"/>
              <a:buNone/>
            </a:pPr>
            <a:r>
              <a:t/>
            </a:r>
            <a:endParaRPr sz="3780"/>
          </a:p>
        </p:txBody>
      </p:sp>
      <p:sp>
        <p:nvSpPr>
          <p:cNvPr id="124" name="Google Shape;124;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1"/>
                </a:solidFill>
              </a:rPr>
              <a:t>With any position property we have to specify how many pixels(or any other system) away from the top,bottom,left or right the element should be.</a:t>
            </a:r>
            <a:endParaRPr sz="2100">
              <a:solidFill>
                <a:schemeClr val="accent1"/>
              </a:solidFill>
            </a:endParaRPr>
          </a:p>
          <a:p>
            <a:pPr indent="0" lvl="0" marL="0" rtl="0" algn="l">
              <a:spcBef>
                <a:spcPts val="1200"/>
              </a:spcBef>
              <a:spcAft>
                <a:spcPts val="1200"/>
              </a:spcAft>
              <a:buNone/>
            </a:pPr>
            <a:r>
              <a:rPr lang="bg" sz="2100">
                <a:solidFill>
                  <a:schemeClr val="accent1"/>
                </a:solidFill>
              </a:rPr>
              <a:t>The following element has top:20px, left: 100px, right: 0px:</a:t>
            </a:r>
            <a:endParaRPr sz="2100">
              <a:solidFill>
                <a:schemeClr val="accent1"/>
              </a:solidFill>
            </a:endParaRPr>
          </a:p>
        </p:txBody>
      </p:sp>
      <p:pic>
        <p:nvPicPr>
          <p:cNvPr id="125" name="Google Shape;125;p23"/>
          <p:cNvPicPr preferRelativeResize="0"/>
          <p:nvPr/>
        </p:nvPicPr>
        <p:blipFill>
          <a:blip r:embed="rId3">
            <a:alphaModFix/>
          </a:blip>
          <a:stretch>
            <a:fillRect/>
          </a:stretch>
        </p:blipFill>
        <p:spPr>
          <a:xfrm>
            <a:off x="311700" y="3641225"/>
            <a:ext cx="8758625" cy="8181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ts val="891"/>
              <a:buFont typeface="Arial"/>
              <a:buNone/>
            </a:pPr>
            <a:r>
              <a:rPr lang="bg" sz="4524"/>
              <a:t>The structure of the good websites</a:t>
            </a:r>
            <a:endParaRPr sz="4524"/>
          </a:p>
          <a:p>
            <a:pPr indent="0" lvl="0" marL="0" rtl="0" algn="l">
              <a:spcBef>
                <a:spcPts val="0"/>
              </a:spcBef>
              <a:spcAft>
                <a:spcPts val="0"/>
              </a:spcAft>
              <a:buNone/>
            </a:pPr>
            <a:r>
              <a:t/>
            </a:r>
            <a:endParaRPr/>
          </a:p>
        </p:txBody>
      </p:sp>
      <p:sp>
        <p:nvSpPr>
          <p:cNvPr id="131" name="Google Shape;131;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1"/>
                </a:solidFill>
              </a:rPr>
              <a:t>In HTML we have </a:t>
            </a:r>
            <a:endParaRPr sz="2100">
              <a:solidFill>
                <a:schemeClr val="accent1"/>
              </a:solidFill>
            </a:endParaRPr>
          </a:p>
          <a:p>
            <a:pPr indent="0" lvl="0" marL="0" rtl="0" algn="l">
              <a:spcBef>
                <a:spcPts val="1200"/>
              </a:spcBef>
              <a:spcAft>
                <a:spcPts val="0"/>
              </a:spcAft>
              <a:buNone/>
            </a:pPr>
            <a:r>
              <a:rPr lang="bg" sz="2100">
                <a:solidFill>
                  <a:schemeClr val="accent5"/>
                </a:solidFill>
              </a:rPr>
              <a:t>&lt;header&gt;&lt;/header&gt;</a:t>
            </a:r>
            <a:r>
              <a:rPr lang="bg" sz="2100">
                <a:solidFill>
                  <a:schemeClr val="accent1"/>
                </a:solidFill>
              </a:rPr>
              <a:t>, </a:t>
            </a:r>
            <a:r>
              <a:rPr lang="bg" sz="2100">
                <a:solidFill>
                  <a:srgbClr val="3B9813"/>
                </a:solidFill>
              </a:rPr>
              <a:t>//for header</a:t>
            </a:r>
            <a:endParaRPr sz="2100">
              <a:solidFill>
                <a:srgbClr val="3B9813"/>
              </a:solidFill>
            </a:endParaRPr>
          </a:p>
          <a:p>
            <a:pPr indent="0" lvl="0" marL="0" rtl="0" algn="l">
              <a:spcBef>
                <a:spcPts val="1200"/>
              </a:spcBef>
              <a:spcAft>
                <a:spcPts val="0"/>
              </a:spcAft>
              <a:buNone/>
            </a:pPr>
            <a:r>
              <a:rPr lang="bg" sz="2100">
                <a:solidFill>
                  <a:schemeClr val="accent5"/>
                </a:solidFill>
              </a:rPr>
              <a:t>&lt;main&gt;&lt;/main&gt;</a:t>
            </a:r>
            <a:r>
              <a:rPr lang="bg" sz="2100">
                <a:solidFill>
                  <a:schemeClr val="accent1"/>
                </a:solidFill>
              </a:rPr>
              <a:t>, </a:t>
            </a:r>
            <a:r>
              <a:rPr lang="bg" sz="2100">
                <a:solidFill>
                  <a:srgbClr val="3B9813"/>
                </a:solidFill>
              </a:rPr>
              <a:t>//for the main content</a:t>
            </a:r>
            <a:endParaRPr sz="2100">
              <a:solidFill>
                <a:srgbClr val="3B9813"/>
              </a:solidFill>
            </a:endParaRPr>
          </a:p>
          <a:p>
            <a:pPr indent="0" lvl="0" marL="0" rtl="0" algn="l">
              <a:spcBef>
                <a:spcPts val="1200"/>
              </a:spcBef>
              <a:spcAft>
                <a:spcPts val="0"/>
              </a:spcAft>
              <a:buNone/>
            </a:pPr>
            <a:r>
              <a:rPr lang="bg" sz="2100">
                <a:solidFill>
                  <a:schemeClr val="accent5"/>
                </a:solidFill>
              </a:rPr>
              <a:t>&lt;footer&gt;&lt;/footer&gt; </a:t>
            </a:r>
            <a:r>
              <a:rPr lang="bg" sz="2100">
                <a:solidFill>
                  <a:srgbClr val="3B9813"/>
                </a:solidFill>
              </a:rPr>
              <a:t>//for the footer</a:t>
            </a:r>
            <a:endParaRPr sz="2100">
              <a:solidFill>
                <a:srgbClr val="3B9813"/>
              </a:solidFill>
            </a:endParaRPr>
          </a:p>
          <a:p>
            <a:pPr indent="0" lvl="0" marL="0" rtl="0" algn="l">
              <a:spcBef>
                <a:spcPts val="1200"/>
              </a:spcBef>
              <a:spcAft>
                <a:spcPts val="1200"/>
              </a:spcAft>
              <a:buNone/>
            </a:pPr>
            <a:r>
              <a:rPr lang="bg" sz="2100">
                <a:solidFill>
                  <a:schemeClr val="accent1"/>
                </a:solidFill>
              </a:rPr>
              <a:t>attributes. Note that they are no different than any other div element and are meant for readability purposes so it’s a good practise to have them.</a:t>
            </a:r>
            <a:endParaRPr sz="2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sz="5200"/>
              <a:t>Buttons</a:t>
            </a:r>
            <a:endParaRPr sz="5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ppt_w</p:attrName>
                                        </p:attrNameLst>
                                      </p:cBhvr>
                                      <p:tavLst>
                                        <p:tav fmla="" tm="0">
                                          <p:val>
                                            <p:strVal val="0"/>
                                          </p:val>
                                        </p:tav>
                                        <p:tav fmla="" tm="100000">
                                          <p:val>
                                            <p:strVal val="#ppt_w"/>
                                          </p:val>
                                        </p:tav>
                                      </p:tavLst>
                                    </p:anim>
                                    <p:anim calcmode="lin" valueType="num">
                                      <p:cBhvr additive="base">
                                        <p:cTn dur="1000"/>
                                        <p:tgtEl>
                                          <p:spTgt spid="13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Buttons</a:t>
            </a:r>
            <a:endParaRPr sz="4080"/>
          </a:p>
        </p:txBody>
      </p:sp>
      <p:sp>
        <p:nvSpPr>
          <p:cNvPr id="142" name="Google Shape;142;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1"/>
                </a:solidFill>
              </a:rPr>
              <a:t>We are going to create a button based on our </a:t>
            </a:r>
            <a:r>
              <a:rPr lang="bg" sz="2100">
                <a:solidFill>
                  <a:schemeClr val="accent1"/>
                </a:solidFill>
              </a:rPr>
              <a:t>knowledge</a:t>
            </a:r>
            <a:r>
              <a:rPr lang="bg" sz="2100">
                <a:solidFill>
                  <a:schemeClr val="accent1"/>
                </a:solidFill>
              </a:rPr>
              <a:t> from the past lecture and expand it even </a:t>
            </a:r>
            <a:r>
              <a:rPr lang="bg" sz="2100">
                <a:solidFill>
                  <a:schemeClr val="accent1"/>
                </a:solidFill>
              </a:rPr>
              <a:t>further</a:t>
            </a:r>
            <a:r>
              <a:rPr lang="bg" sz="2100">
                <a:solidFill>
                  <a:schemeClr val="accent1"/>
                </a:solidFill>
              </a:rPr>
              <a:t>!</a:t>
            </a:r>
            <a:endParaRPr sz="2100">
              <a:solidFill>
                <a:schemeClr val="accent1"/>
              </a:solidFill>
            </a:endParaRPr>
          </a:p>
          <a:p>
            <a:pPr indent="0" lvl="0" marL="0" rtl="0" algn="l">
              <a:spcBef>
                <a:spcPts val="1200"/>
              </a:spcBef>
              <a:spcAft>
                <a:spcPts val="1200"/>
              </a:spcAft>
              <a:buNone/>
            </a:pPr>
            <a:r>
              <a:rPr lang="bg" sz="2100">
                <a:solidFill>
                  <a:schemeClr val="accent1"/>
                </a:solidFill>
              </a:rPr>
              <a:t>The button will look like this:</a:t>
            </a:r>
            <a:endParaRPr sz="2100">
              <a:solidFill>
                <a:schemeClr val="accent1"/>
              </a:solidFill>
            </a:endParaRPr>
          </a:p>
        </p:txBody>
      </p:sp>
      <p:pic>
        <p:nvPicPr>
          <p:cNvPr id="143" name="Google Shape;143;p26"/>
          <p:cNvPicPr preferRelativeResize="0"/>
          <p:nvPr/>
        </p:nvPicPr>
        <p:blipFill>
          <a:blip r:embed="rId3">
            <a:alphaModFix/>
          </a:blip>
          <a:stretch>
            <a:fillRect/>
          </a:stretch>
        </p:blipFill>
        <p:spPr>
          <a:xfrm>
            <a:off x="676875" y="3071050"/>
            <a:ext cx="2366750" cy="1705075"/>
          </a:xfrm>
          <a:prstGeom prst="rect">
            <a:avLst/>
          </a:prstGeom>
          <a:noFill/>
          <a:ln>
            <a:noFill/>
          </a:ln>
        </p:spPr>
      </p:pic>
      <p:pic>
        <p:nvPicPr>
          <p:cNvPr id="144" name="Google Shape;144;p26"/>
          <p:cNvPicPr preferRelativeResize="0"/>
          <p:nvPr/>
        </p:nvPicPr>
        <p:blipFill>
          <a:blip r:embed="rId4">
            <a:alphaModFix/>
          </a:blip>
          <a:stretch>
            <a:fillRect/>
          </a:stretch>
        </p:blipFill>
        <p:spPr>
          <a:xfrm>
            <a:off x="3444750" y="3141039"/>
            <a:ext cx="2366750" cy="1565086"/>
          </a:xfrm>
          <a:prstGeom prst="rect">
            <a:avLst/>
          </a:prstGeom>
          <a:noFill/>
          <a:ln>
            <a:noFill/>
          </a:ln>
        </p:spPr>
      </p:pic>
      <p:pic>
        <p:nvPicPr>
          <p:cNvPr id="145" name="Google Shape;145;p26"/>
          <p:cNvPicPr preferRelativeResize="0"/>
          <p:nvPr/>
        </p:nvPicPr>
        <p:blipFill>
          <a:blip r:embed="rId5">
            <a:alphaModFix/>
          </a:blip>
          <a:stretch>
            <a:fillRect/>
          </a:stretch>
        </p:blipFill>
        <p:spPr>
          <a:xfrm>
            <a:off x="6321150" y="3180250"/>
            <a:ext cx="2283337" cy="1486675"/>
          </a:xfrm>
          <a:prstGeom prst="rect">
            <a:avLst/>
          </a:prstGeom>
          <a:noFill/>
          <a:ln>
            <a:noFill/>
          </a:ln>
        </p:spPr>
      </p:pic>
      <p:sp>
        <p:nvSpPr>
          <p:cNvPr id="146" name="Google Shape;146;p26"/>
          <p:cNvSpPr txBox="1"/>
          <p:nvPr/>
        </p:nvSpPr>
        <p:spPr>
          <a:xfrm>
            <a:off x="1286050" y="4568875"/>
            <a:ext cx="114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default</a:t>
            </a:r>
            <a:endParaRPr sz="1800">
              <a:solidFill>
                <a:schemeClr val="dk2"/>
              </a:solidFill>
              <a:latin typeface="Source Code Pro"/>
              <a:ea typeface="Source Code Pro"/>
              <a:cs typeface="Source Code Pro"/>
              <a:sym typeface="Source Code Pro"/>
            </a:endParaRPr>
          </a:p>
        </p:txBody>
      </p:sp>
      <p:sp>
        <p:nvSpPr>
          <p:cNvPr id="147" name="Google Shape;147;p26"/>
          <p:cNvSpPr txBox="1"/>
          <p:nvPr/>
        </p:nvSpPr>
        <p:spPr>
          <a:xfrm>
            <a:off x="3688225" y="4568875"/>
            <a:ext cx="187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when hovered</a:t>
            </a:r>
            <a:endParaRPr sz="1800">
              <a:solidFill>
                <a:schemeClr val="dk2"/>
              </a:solidFill>
              <a:latin typeface="Source Code Pro"/>
              <a:ea typeface="Source Code Pro"/>
              <a:cs typeface="Source Code Pro"/>
              <a:sym typeface="Source Code Pro"/>
            </a:endParaRPr>
          </a:p>
        </p:txBody>
      </p:sp>
      <p:sp>
        <p:nvSpPr>
          <p:cNvPr id="148" name="Google Shape;148;p26"/>
          <p:cNvSpPr txBox="1"/>
          <p:nvPr/>
        </p:nvSpPr>
        <p:spPr>
          <a:xfrm>
            <a:off x="6542713" y="4568875"/>
            <a:ext cx="184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when clicked</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180"/>
          </a:p>
        </p:txBody>
      </p:sp>
      <p:sp>
        <p:nvSpPr>
          <p:cNvPr id="154" name="Google Shape;154;p27"/>
          <p:cNvSpPr txBox="1"/>
          <p:nvPr>
            <p:ph idx="1" type="body"/>
          </p:nvPr>
        </p:nvSpPr>
        <p:spPr>
          <a:xfrm>
            <a:off x="311700" y="1228675"/>
            <a:ext cx="8520600" cy="80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bg" sz="1900">
                <a:solidFill>
                  <a:schemeClr val="accent1"/>
                </a:solidFill>
              </a:rPr>
              <a:t>First we create the button as we know and give it a class:</a:t>
            </a:r>
            <a:endParaRPr sz="1900">
              <a:solidFill>
                <a:schemeClr val="accent1"/>
              </a:solidFill>
            </a:endParaRPr>
          </a:p>
        </p:txBody>
      </p:sp>
      <p:pic>
        <p:nvPicPr>
          <p:cNvPr id="155" name="Google Shape;155;p27"/>
          <p:cNvPicPr preferRelativeResize="0"/>
          <p:nvPr/>
        </p:nvPicPr>
        <p:blipFill>
          <a:blip r:embed="rId3">
            <a:alphaModFix/>
          </a:blip>
          <a:stretch>
            <a:fillRect/>
          </a:stretch>
        </p:blipFill>
        <p:spPr>
          <a:xfrm>
            <a:off x="311700" y="2031575"/>
            <a:ext cx="6664275" cy="461000"/>
          </a:xfrm>
          <a:prstGeom prst="rect">
            <a:avLst/>
          </a:prstGeom>
          <a:noFill/>
          <a:ln>
            <a:noFill/>
          </a:ln>
        </p:spPr>
      </p:pic>
      <p:sp>
        <p:nvSpPr>
          <p:cNvPr id="156" name="Google Shape;156;p27"/>
          <p:cNvSpPr txBox="1"/>
          <p:nvPr/>
        </p:nvSpPr>
        <p:spPr>
          <a:xfrm>
            <a:off x="352500" y="2571750"/>
            <a:ext cx="84390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900">
                <a:solidFill>
                  <a:schemeClr val="accent1"/>
                </a:solidFill>
                <a:latin typeface="Source Code Pro"/>
                <a:ea typeface="Source Code Pro"/>
                <a:cs typeface="Source Code Pro"/>
                <a:sym typeface="Source Code Pro"/>
              </a:rPr>
              <a:t>And that’s it for the HTML part now CSS!</a:t>
            </a:r>
            <a:endParaRPr sz="19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rPr lang="bg" sz="1900">
                <a:solidFill>
                  <a:schemeClr val="accent1"/>
                </a:solidFill>
                <a:latin typeface="Source Code Pro"/>
                <a:ea typeface="Source Code Pro"/>
                <a:cs typeface="Source Code Pro"/>
                <a:sym typeface="Source Code Pro"/>
              </a:rPr>
              <a:t>First we change the background color and the color of the text:</a:t>
            </a:r>
            <a:endParaRPr sz="1900">
              <a:solidFill>
                <a:schemeClr val="accent1"/>
              </a:solidFill>
              <a:latin typeface="Source Code Pro"/>
              <a:ea typeface="Source Code Pro"/>
              <a:cs typeface="Source Code Pro"/>
              <a:sym typeface="Source Code Pro"/>
            </a:endParaRPr>
          </a:p>
        </p:txBody>
      </p:sp>
      <p:pic>
        <p:nvPicPr>
          <p:cNvPr id="157" name="Google Shape;157;p27"/>
          <p:cNvPicPr preferRelativeResize="0"/>
          <p:nvPr/>
        </p:nvPicPr>
        <p:blipFill>
          <a:blip r:embed="rId4">
            <a:alphaModFix/>
          </a:blip>
          <a:stretch>
            <a:fillRect/>
          </a:stretch>
        </p:blipFill>
        <p:spPr>
          <a:xfrm>
            <a:off x="311708" y="3729923"/>
            <a:ext cx="4301291" cy="1264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472"/>
          </a:p>
        </p:txBody>
      </p:sp>
      <p:sp>
        <p:nvSpPr>
          <p:cNvPr id="163" name="Google Shape;163;p28"/>
          <p:cNvSpPr txBox="1"/>
          <p:nvPr>
            <p:ph idx="1" type="body"/>
          </p:nvPr>
        </p:nvSpPr>
        <p:spPr>
          <a:xfrm>
            <a:off x="244650" y="1357813"/>
            <a:ext cx="8520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900">
                <a:solidFill>
                  <a:schemeClr val="accent1"/>
                </a:solidFill>
              </a:rPr>
              <a:t>But our button looks like this:</a:t>
            </a:r>
            <a:endParaRPr sz="1900">
              <a:solidFill>
                <a:schemeClr val="accent1"/>
              </a:solidFill>
            </a:endParaRPr>
          </a:p>
        </p:txBody>
      </p:sp>
      <p:pic>
        <p:nvPicPr>
          <p:cNvPr id="164" name="Google Shape;164;p28"/>
          <p:cNvPicPr preferRelativeResize="0"/>
          <p:nvPr/>
        </p:nvPicPr>
        <p:blipFill>
          <a:blip r:embed="rId3">
            <a:alphaModFix/>
          </a:blip>
          <a:stretch>
            <a:fillRect/>
          </a:stretch>
        </p:blipFill>
        <p:spPr>
          <a:xfrm>
            <a:off x="5088474" y="1134300"/>
            <a:ext cx="1469175" cy="942475"/>
          </a:xfrm>
          <a:prstGeom prst="rect">
            <a:avLst/>
          </a:prstGeom>
          <a:noFill/>
          <a:ln>
            <a:noFill/>
          </a:ln>
        </p:spPr>
      </p:pic>
      <p:sp>
        <p:nvSpPr>
          <p:cNvPr id="165" name="Google Shape;165;p28"/>
          <p:cNvSpPr txBox="1"/>
          <p:nvPr/>
        </p:nvSpPr>
        <p:spPr>
          <a:xfrm>
            <a:off x="311700" y="2117225"/>
            <a:ext cx="838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We want to change the border’s width, color and style. We do that with the border property:</a:t>
            </a:r>
            <a:endParaRPr sz="1800">
              <a:solidFill>
                <a:schemeClr val="accent1"/>
              </a:solidFill>
              <a:latin typeface="Source Code Pro"/>
              <a:ea typeface="Source Code Pro"/>
              <a:cs typeface="Source Code Pro"/>
              <a:sym typeface="Source Code Pro"/>
            </a:endParaRPr>
          </a:p>
        </p:txBody>
      </p:sp>
      <p:pic>
        <p:nvPicPr>
          <p:cNvPr id="166" name="Google Shape;166;p28"/>
          <p:cNvPicPr preferRelativeResize="0"/>
          <p:nvPr/>
        </p:nvPicPr>
        <p:blipFill>
          <a:blip r:embed="rId4">
            <a:alphaModFix/>
          </a:blip>
          <a:stretch>
            <a:fillRect/>
          </a:stretch>
        </p:blipFill>
        <p:spPr>
          <a:xfrm>
            <a:off x="311700" y="2980125"/>
            <a:ext cx="4834075" cy="1417000"/>
          </a:xfrm>
          <a:prstGeom prst="rect">
            <a:avLst/>
          </a:prstGeom>
          <a:noFill/>
          <a:ln>
            <a:noFill/>
          </a:ln>
        </p:spPr>
      </p:pic>
      <p:sp>
        <p:nvSpPr>
          <p:cNvPr id="167" name="Google Shape;167;p28"/>
          <p:cNvSpPr txBox="1"/>
          <p:nvPr/>
        </p:nvSpPr>
        <p:spPr>
          <a:xfrm>
            <a:off x="5211600" y="2896575"/>
            <a:ext cx="3932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solid stands for the style of the border (notice how our border is two-colored),</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the second item is the color of the border and the third is the </a:t>
            </a:r>
            <a:r>
              <a:rPr lang="bg" sz="1800">
                <a:solidFill>
                  <a:schemeClr val="dk2"/>
                </a:solidFill>
                <a:latin typeface="Source Code Pro"/>
                <a:ea typeface="Source Code Pro"/>
                <a:cs typeface="Source Code Pro"/>
                <a:sym typeface="Source Code Pro"/>
              </a:rPr>
              <a:t>thickness</a:t>
            </a:r>
            <a:r>
              <a:rPr lang="bg" sz="1800">
                <a:solidFill>
                  <a:schemeClr val="dk2"/>
                </a:solidFill>
                <a:latin typeface="Source Code Pro"/>
                <a:ea typeface="Source Code Pro"/>
                <a:cs typeface="Source Code Pro"/>
                <a:sym typeface="Source Code Pro"/>
              </a:rPr>
              <a:t> of the border </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1000"/>
                                        <p:tgtEl>
                                          <p:spTgt spid="1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180"/>
          </a:p>
        </p:txBody>
      </p:sp>
      <p:sp>
        <p:nvSpPr>
          <p:cNvPr id="173" name="Google Shape;173;p29"/>
          <p:cNvSpPr txBox="1"/>
          <p:nvPr>
            <p:ph idx="1" type="body"/>
          </p:nvPr>
        </p:nvSpPr>
        <p:spPr>
          <a:xfrm>
            <a:off x="311700" y="1376325"/>
            <a:ext cx="8520600" cy="579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bg" sz="1900">
                <a:solidFill>
                  <a:schemeClr val="accent1"/>
                </a:solidFill>
              </a:rPr>
              <a:t>Our button looks now like that:</a:t>
            </a:r>
            <a:endParaRPr sz="1900">
              <a:solidFill>
                <a:schemeClr val="accent1"/>
              </a:solidFill>
            </a:endParaRPr>
          </a:p>
          <a:p>
            <a:pPr indent="0" lvl="0" marL="0" rtl="0" algn="l">
              <a:lnSpc>
                <a:spcPct val="105000"/>
              </a:lnSpc>
              <a:spcBef>
                <a:spcPts val="1200"/>
              </a:spcBef>
              <a:spcAft>
                <a:spcPts val="1200"/>
              </a:spcAft>
              <a:buSzPts val="440"/>
              <a:buNone/>
            </a:pPr>
            <a:r>
              <a:t/>
            </a:r>
            <a:endParaRPr sz="760">
              <a:solidFill>
                <a:schemeClr val="accent1"/>
              </a:solidFill>
            </a:endParaRPr>
          </a:p>
        </p:txBody>
      </p:sp>
      <p:pic>
        <p:nvPicPr>
          <p:cNvPr id="174" name="Google Shape;174;p29"/>
          <p:cNvPicPr preferRelativeResize="0"/>
          <p:nvPr/>
        </p:nvPicPr>
        <p:blipFill>
          <a:blip r:embed="rId3">
            <a:alphaModFix/>
          </a:blip>
          <a:stretch>
            <a:fillRect/>
          </a:stretch>
        </p:blipFill>
        <p:spPr>
          <a:xfrm>
            <a:off x="5030570" y="1133175"/>
            <a:ext cx="1450850" cy="990525"/>
          </a:xfrm>
          <a:prstGeom prst="rect">
            <a:avLst/>
          </a:prstGeom>
          <a:noFill/>
          <a:ln>
            <a:noFill/>
          </a:ln>
        </p:spPr>
      </p:pic>
      <p:pic>
        <p:nvPicPr>
          <p:cNvPr id="175" name="Google Shape;175;p29"/>
          <p:cNvPicPr preferRelativeResize="0"/>
          <p:nvPr/>
        </p:nvPicPr>
        <p:blipFill>
          <a:blip r:embed="rId4">
            <a:alphaModFix/>
          </a:blip>
          <a:stretch>
            <a:fillRect/>
          </a:stretch>
        </p:blipFill>
        <p:spPr>
          <a:xfrm>
            <a:off x="4989500" y="1956025"/>
            <a:ext cx="1533000" cy="1104381"/>
          </a:xfrm>
          <a:prstGeom prst="rect">
            <a:avLst/>
          </a:prstGeom>
          <a:noFill/>
          <a:ln>
            <a:noFill/>
          </a:ln>
        </p:spPr>
      </p:pic>
      <p:sp>
        <p:nvSpPr>
          <p:cNvPr id="176" name="Google Shape;176;p29"/>
          <p:cNvSpPr txBox="1"/>
          <p:nvPr/>
        </p:nvSpPr>
        <p:spPr>
          <a:xfrm>
            <a:off x="352675" y="2238388"/>
            <a:ext cx="46779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bg" sz="1900">
                <a:solidFill>
                  <a:schemeClr val="accent1"/>
                </a:solidFill>
                <a:latin typeface="Source Code Pro"/>
                <a:ea typeface="Source Code Pro"/>
                <a:cs typeface="Source Code Pro"/>
                <a:sym typeface="Source Code Pro"/>
              </a:rPr>
              <a:t>But the final design is:</a:t>
            </a:r>
            <a:endParaRPr/>
          </a:p>
        </p:txBody>
      </p:sp>
      <p:sp>
        <p:nvSpPr>
          <p:cNvPr id="177" name="Google Shape;177;p29"/>
          <p:cNvSpPr txBox="1"/>
          <p:nvPr/>
        </p:nvSpPr>
        <p:spPr>
          <a:xfrm>
            <a:off x="352675" y="3271700"/>
            <a:ext cx="8479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We want more space in the button. We do that with padding.</a:t>
            </a:r>
            <a:endParaRPr sz="18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Think of padding like margin, but on the inside - how much space the button has between the border and the text.</a:t>
            </a:r>
            <a:endParaRPr sz="1800">
              <a:solidFill>
                <a:schemeClr val="accent1"/>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180"/>
          </a:p>
        </p:txBody>
      </p:sp>
      <p:sp>
        <p:nvSpPr>
          <p:cNvPr id="183" name="Google Shape;183;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1900">
                <a:solidFill>
                  <a:schemeClr val="accent1"/>
                </a:solidFill>
              </a:rPr>
              <a:t>We add the padding and this is the result:</a:t>
            </a:r>
            <a:endParaRPr sz="1900">
              <a:solidFill>
                <a:schemeClr val="accent1"/>
              </a:solidFill>
            </a:endParaRPr>
          </a:p>
        </p:txBody>
      </p:sp>
      <p:pic>
        <p:nvPicPr>
          <p:cNvPr id="184" name="Google Shape;184;p30"/>
          <p:cNvPicPr preferRelativeResize="0"/>
          <p:nvPr/>
        </p:nvPicPr>
        <p:blipFill>
          <a:blip r:embed="rId3">
            <a:alphaModFix/>
          </a:blip>
          <a:stretch>
            <a:fillRect/>
          </a:stretch>
        </p:blipFill>
        <p:spPr>
          <a:xfrm>
            <a:off x="311697" y="1879725"/>
            <a:ext cx="3244475" cy="2038100"/>
          </a:xfrm>
          <a:prstGeom prst="rect">
            <a:avLst/>
          </a:prstGeom>
          <a:noFill/>
          <a:ln>
            <a:noFill/>
          </a:ln>
        </p:spPr>
      </p:pic>
      <p:pic>
        <p:nvPicPr>
          <p:cNvPr id="185" name="Google Shape;185;p30"/>
          <p:cNvPicPr preferRelativeResize="0"/>
          <p:nvPr/>
        </p:nvPicPr>
        <p:blipFill>
          <a:blip r:embed="rId4">
            <a:alphaModFix/>
          </a:blip>
          <a:stretch>
            <a:fillRect/>
          </a:stretch>
        </p:blipFill>
        <p:spPr>
          <a:xfrm>
            <a:off x="5418750" y="2043500"/>
            <a:ext cx="2569750" cy="1710550"/>
          </a:xfrm>
          <a:prstGeom prst="rect">
            <a:avLst/>
          </a:prstGeom>
          <a:noFill/>
          <a:ln>
            <a:noFill/>
          </a:ln>
        </p:spPr>
      </p:pic>
      <p:cxnSp>
        <p:nvCxnSpPr>
          <p:cNvPr id="186" name="Google Shape;186;p30"/>
          <p:cNvCxnSpPr/>
          <p:nvPr/>
        </p:nvCxnSpPr>
        <p:spPr>
          <a:xfrm>
            <a:off x="3798650" y="2870600"/>
            <a:ext cx="1266300" cy="0"/>
          </a:xfrm>
          <a:prstGeom prst="straightConnector1">
            <a:avLst/>
          </a:prstGeom>
          <a:noFill/>
          <a:ln cap="flat" cmpd="sng" w="38100">
            <a:solidFill>
              <a:schemeClr val="accent5"/>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000"/>
                                        <p:tgtEl>
                                          <p:spTgt spid="1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000"/>
                                        <p:tgtEl>
                                          <p:spTgt spid="1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000"/>
                                        <p:tgtEl>
                                          <p:spTgt spid="1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Buttons</a:t>
            </a:r>
            <a:endParaRPr sz="4180"/>
          </a:p>
        </p:txBody>
      </p:sp>
      <p:sp>
        <p:nvSpPr>
          <p:cNvPr id="192" name="Google Shape;192;p31"/>
          <p:cNvSpPr txBox="1"/>
          <p:nvPr>
            <p:ph idx="1" type="body"/>
          </p:nvPr>
        </p:nvSpPr>
        <p:spPr>
          <a:xfrm>
            <a:off x="311700" y="1228675"/>
            <a:ext cx="42105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solidFill>
                  <a:schemeClr val="accent1"/>
                </a:solidFill>
              </a:rPr>
              <a:t>Now we only have to round the corners. That happens with the border-radius property:</a:t>
            </a:r>
            <a:endParaRPr>
              <a:solidFill>
                <a:schemeClr val="accent1"/>
              </a:solidFill>
            </a:endParaRPr>
          </a:p>
        </p:txBody>
      </p:sp>
      <p:pic>
        <p:nvPicPr>
          <p:cNvPr id="193" name="Google Shape;193;p31"/>
          <p:cNvPicPr preferRelativeResize="0"/>
          <p:nvPr/>
        </p:nvPicPr>
        <p:blipFill>
          <a:blip r:embed="rId3">
            <a:alphaModFix/>
          </a:blip>
          <a:stretch>
            <a:fillRect/>
          </a:stretch>
        </p:blipFill>
        <p:spPr>
          <a:xfrm>
            <a:off x="621488" y="2410225"/>
            <a:ext cx="3590925" cy="1447800"/>
          </a:xfrm>
          <a:prstGeom prst="rect">
            <a:avLst/>
          </a:prstGeom>
          <a:noFill/>
          <a:ln>
            <a:noFill/>
          </a:ln>
        </p:spPr>
      </p:pic>
      <p:sp>
        <p:nvSpPr>
          <p:cNvPr id="194" name="Google Shape;194;p31"/>
          <p:cNvSpPr txBox="1"/>
          <p:nvPr/>
        </p:nvSpPr>
        <p:spPr>
          <a:xfrm>
            <a:off x="151938" y="3940200"/>
            <a:ext cx="453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g" sz="1800">
                <a:solidFill>
                  <a:schemeClr val="dk2"/>
                </a:solidFill>
                <a:latin typeface="Source Code Pro"/>
                <a:ea typeface="Source Code Pro"/>
                <a:cs typeface="Source Code Pro"/>
                <a:sym typeface="Source Code Pro"/>
              </a:rPr>
              <a:t>the pixels is how much the corners should be </a:t>
            </a:r>
            <a:r>
              <a:rPr lang="bg" sz="1800">
                <a:solidFill>
                  <a:schemeClr val="dk2"/>
                </a:solidFill>
                <a:latin typeface="Source Code Pro"/>
                <a:ea typeface="Source Code Pro"/>
                <a:cs typeface="Source Code Pro"/>
                <a:sym typeface="Source Code Pro"/>
              </a:rPr>
              <a:t>rounded</a:t>
            </a:r>
            <a:endParaRPr sz="1800">
              <a:solidFill>
                <a:schemeClr val="dk2"/>
              </a:solidFill>
              <a:latin typeface="Source Code Pro"/>
              <a:ea typeface="Source Code Pro"/>
              <a:cs typeface="Source Code Pro"/>
              <a:sym typeface="Source Code Pro"/>
            </a:endParaRPr>
          </a:p>
        </p:txBody>
      </p:sp>
      <p:sp>
        <p:nvSpPr>
          <p:cNvPr id="195" name="Google Shape;195;p31"/>
          <p:cNvSpPr txBox="1"/>
          <p:nvPr/>
        </p:nvSpPr>
        <p:spPr>
          <a:xfrm>
            <a:off x="4730000" y="1266225"/>
            <a:ext cx="4164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If we want the cursor to be pointer when the </a:t>
            </a:r>
            <a:r>
              <a:rPr lang="bg" sz="1800">
                <a:solidFill>
                  <a:schemeClr val="accent1"/>
                </a:solidFill>
                <a:latin typeface="Source Code Pro"/>
                <a:ea typeface="Source Code Pro"/>
                <a:cs typeface="Source Code Pro"/>
                <a:sym typeface="Source Code Pro"/>
              </a:rPr>
              <a:t>button</a:t>
            </a:r>
            <a:r>
              <a:rPr lang="bg" sz="1800">
                <a:solidFill>
                  <a:schemeClr val="accent1"/>
                </a:solidFill>
                <a:latin typeface="Source Code Pro"/>
                <a:ea typeface="Source Code Pro"/>
                <a:cs typeface="Source Code Pro"/>
                <a:sym typeface="Source Code Pro"/>
              </a:rPr>
              <a:t> is </a:t>
            </a:r>
            <a:r>
              <a:rPr lang="bg" sz="1800">
                <a:solidFill>
                  <a:schemeClr val="accent1"/>
                </a:solidFill>
                <a:latin typeface="Source Code Pro"/>
                <a:ea typeface="Source Code Pro"/>
                <a:cs typeface="Source Code Pro"/>
                <a:sym typeface="Source Code Pro"/>
              </a:rPr>
              <a:t>hovered we use the cursor property</a:t>
            </a:r>
            <a:endParaRPr sz="1800">
              <a:solidFill>
                <a:schemeClr val="accent1"/>
              </a:solidFill>
              <a:latin typeface="Source Code Pro"/>
              <a:ea typeface="Source Code Pro"/>
              <a:cs typeface="Source Code Pro"/>
              <a:sym typeface="Source Code Pro"/>
            </a:endParaRPr>
          </a:p>
        </p:txBody>
      </p:sp>
      <p:pic>
        <p:nvPicPr>
          <p:cNvPr id="196" name="Google Shape;196;p31"/>
          <p:cNvPicPr preferRelativeResize="0"/>
          <p:nvPr/>
        </p:nvPicPr>
        <p:blipFill>
          <a:blip r:embed="rId4">
            <a:alphaModFix/>
          </a:blip>
          <a:stretch>
            <a:fillRect/>
          </a:stretch>
        </p:blipFill>
        <p:spPr>
          <a:xfrm>
            <a:off x="4777200" y="2656950"/>
            <a:ext cx="3590925" cy="19119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490250" y="526350"/>
            <a:ext cx="5618700" cy="2816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bg"/>
              <a:t>All materials can be found in my github:</a:t>
            </a:r>
            <a:endParaRPr/>
          </a:p>
        </p:txBody>
      </p:sp>
      <p:sp>
        <p:nvSpPr>
          <p:cNvPr id="64" name="Google Shape;64;p14"/>
          <p:cNvSpPr txBox="1"/>
          <p:nvPr/>
        </p:nvSpPr>
        <p:spPr>
          <a:xfrm>
            <a:off x="338175" y="3193050"/>
            <a:ext cx="5450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3800">
                <a:solidFill>
                  <a:schemeClr val="lt1"/>
                </a:solidFill>
                <a:latin typeface="Source Code Pro"/>
                <a:ea typeface="Source Code Pro"/>
                <a:cs typeface="Source Code Pro"/>
                <a:sym typeface="Source Code Pro"/>
              </a:rPr>
              <a:t>github.com/YorDN</a:t>
            </a:r>
            <a:endParaRPr sz="3800">
              <a:solidFill>
                <a:schemeClr val="lt1"/>
              </a:solidFill>
              <a:latin typeface="Source Code Pro"/>
              <a:ea typeface="Source Code Pro"/>
              <a:cs typeface="Source Code Pro"/>
              <a:sym typeface="Source Code Pro"/>
            </a:endParaRPr>
          </a:p>
        </p:txBody>
      </p:sp>
      <p:pic>
        <p:nvPicPr>
          <p:cNvPr id="65" name="Google Shape;65;p14"/>
          <p:cNvPicPr preferRelativeResize="0"/>
          <p:nvPr/>
        </p:nvPicPr>
        <p:blipFill>
          <a:blip r:embed="rId3">
            <a:alphaModFix/>
          </a:blip>
          <a:stretch>
            <a:fillRect/>
          </a:stretch>
        </p:blipFill>
        <p:spPr>
          <a:xfrm>
            <a:off x="5788275" y="1096150"/>
            <a:ext cx="2730249" cy="27302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1000"/>
                                        <p:tgtEl>
                                          <p:spTgt spid="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000"/>
                                        <p:tgtEl>
                                          <p:spTgt spid="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64"/>
              <a:t>Buttons - pseudo classes</a:t>
            </a:r>
            <a:endParaRPr sz="4180"/>
          </a:p>
        </p:txBody>
      </p:sp>
      <p:sp>
        <p:nvSpPr>
          <p:cNvPr id="202" name="Google Shape;20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1"/>
                </a:solidFill>
              </a:rPr>
              <a:t>The last thing we need to do is to change the colors of the button when hovered and when activated. This can be easily made with pseudo classes. </a:t>
            </a:r>
            <a:endParaRPr sz="2100">
              <a:solidFill>
                <a:schemeClr val="accent1"/>
              </a:solidFill>
            </a:endParaRPr>
          </a:p>
          <a:p>
            <a:pPr indent="0" lvl="0" marL="0" rtl="0" algn="l">
              <a:spcBef>
                <a:spcPts val="1200"/>
              </a:spcBef>
              <a:spcAft>
                <a:spcPts val="1200"/>
              </a:spcAft>
              <a:buNone/>
            </a:pPr>
            <a:r>
              <a:rPr lang="bg" sz="2100">
                <a:solidFill>
                  <a:schemeClr val="accent1"/>
                </a:solidFill>
              </a:rPr>
              <a:t>Pseudo classes tell the computer to do something when the </a:t>
            </a:r>
            <a:r>
              <a:rPr lang="bg" sz="2100">
                <a:solidFill>
                  <a:schemeClr val="accent1"/>
                </a:solidFill>
              </a:rPr>
              <a:t>specific</a:t>
            </a:r>
            <a:r>
              <a:rPr lang="bg" sz="2100">
                <a:solidFill>
                  <a:schemeClr val="accent1"/>
                </a:solidFill>
              </a:rPr>
              <a:t> state is achieved. We will discuss 2 pseudo classes today: </a:t>
            </a:r>
            <a:r>
              <a:rPr lang="bg" sz="2100">
                <a:solidFill>
                  <a:schemeClr val="accent5"/>
                </a:solidFill>
              </a:rPr>
              <a:t>:hover</a:t>
            </a:r>
            <a:r>
              <a:rPr lang="bg" sz="2100">
                <a:solidFill>
                  <a:schemeClr val="accent1"/>
                </a:solidFill>
              </a:rPr>
              <a:t> &amp; </a:t>
            </a:r>
            <a:r>
              <a:rPr lang="bg" sz="2100">
                <a:solidFill>
                  <a:schemeClr val="accent5"/>
                </a:solidFill>
              </a:rPr>
              <a:t>:active</a:t>
            </a:r>
            <a:endParaRPr sz="2100">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64"/>
              <a:t>Buttons - pseudo classes</a:t>
            </a:r>
            <a:endParaRPr sz="4180"/>
          </a:p>
        </p:txBody>
      </p:sp>
      <p:sp>
        <p:nvSpPr>
          <p:cNvPr id="208" name="Google Shape;208;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000">
                <a:solidFill>
                  <a:schemeClr val="accent5"/>
                </a:solidFill>
              </a:rPr>
              <a:t>:hover</a:t>
            </a:r>
            <a:r>
              <a:rPr lang="bg" sz="2000">
                <a:solidFill>
                  <a:schemeClr val="accent1"/>
                </a:solidFill>
              </a:rPr>
              <a:t> - does something </a:t>
            </a:r>
            <a:r>
              <a:rPr lang="bg" sz="2000">
                <a:solidFill>
                  <a:schemeClr val="accent1"/>
                </a:solidFill>
              </a:rPr>
              <a:t>when</a:t>
            </a:r>
            <a:r>
              <a:rPr lang="bg" sz="2000">
                <a:solidFill>
                  <a:schemeClr val="accent1"/>
                </a:solidFill>
              </a:rPr>
              <a:t> the mouse hovers the item</a:t>
            </a:r>
            <a:endParaRPr sz="2000">
              <a:solidFill>
                <a:schemeClr val="accent1"/>
              </a:solidFill>
            </a:endParaRPr>
          </a:p>
          <a:p>
            <a:pPr indent="0" lvl="0" marL="0" rtl="0" algn="l">
              <a:spcBef>
                <a:spcPts val="1200"/>
              </a:spcBef>
              <a:spcAft>
                <a:spcPts val="0"/>
              </a:spcAft>
              <a:buNone/>
            </a:pPr>
            <a:r>
              <a:rPr lang="bg" sz="2000">
                <a:solidFill>
                  <a:schemeClr val="accent5"/>
                </a:solidFill>
              </a:rPr>
              <a:t>:active</a:t>
            </a:r>
            <a:r>
              <a:rPr lang="bg" sz="2000">
                <a:solidFill>
                  <a:schemeClr val="accent1"/>
                </a:solidFill>
              </a:rPr>
              <a:t> - does something when the mouse clicks the item</a:t>
            </a:r>
            <a:endParaRPr sz="2000">
              <a:solidFill>
                <a:schemeClr val="accent1"/>
              </a:solidFill>
            </a:endParaRPr>
          </a:p>
          <a:p>
            <a:pPr indent="0" lvl="0" marL="0" rtl="0" algn="l">
              <a:lnSpc>
                <a:spcPct val="50000"/>
              </a:lnSpc>
              <a:spcBef>
                <a:spcPts val="1200"/>
              </a:spcBef>
              <a:spcAft>
                <a:spcPts val="0"/>
              </a:spcAft>
              <a:buNone/>
            </a:pPr>
            <a:r>
              <a:t/>
            </a:r>
            <a:endParaRPr sz="2000">
              <a:solidFill>
                <a:schemeClr val="accent1"/>
              </a:solidFill>
            </a:endParaRPr>
          </a:p>
          <a:p>
            <a:pPr indent="0" lvl="0" marL="0" rtl="0" algn="l">
              <a:lnSpc>
                <a:spcPct val="50000"/>
              </a:lnSpc>
              <a:spcBef>
                <a:spcPts val="1200"/>
              </a:spcBef>
              <a:spcAft>
                <a:spcPts val="0"/>
              </a:spcAft>
              <a:buNone/>
            </a:pPr>
            <a:r>
              <a:rPr lang="bg" sz="2000">
                <a:solidFill>
                  <a:schemeClr val="accent1"/>
                </a:solidFill>
              </a:rPr>
              <a:t>With that in mind we </a:t>
            </a:r>
            <a:endParaRPr sz="2000">
              <a:solidFill>
                <a:schemeClr val="accent1"/>
              </a:solidFill>
            </a:endParaRPr>
          </a:p>
          <a:p>
            <a:pPr indent="0" lvl="0" marL="0" rtl="0" algn="l">
              <a:lnSpc>
                <a:spcPct val="50000"/>
              </a:lnSpc>
              <a:spcBef>
                <a:spcPts val="1200"/>
              </a:spcBef>
              <a:spcAft>
                <a:spcPts val="1200"/>
              </a:spcAft>
              <a:buNone/>
            </a:pPr>
            <a:r>
              <a:rPr lang="bg" sz="2000">
                <a:solidFill>
                  <a:schemeClr val="accent1"/>
                </a:solidFill>
              </a:rPr>
              <a:t>can add the classes:</a:t>
            </a:r>
            <a:endParaRPr sz="2000">
              <a:solidFill>
                <a:schemeClr val="accent1"/>
              </a:solidFill>
            </a:endParaRPr>
          </a:p>
        </p:txBody>
      </p:sp>
      <p:pic>
        <p:nvPicPr>
          <p:cNvPr id="209" name="Google Shape;209;p33"/>
          <p:cNvPicPr preferRelativeResize="0"/>
          <p:nvPr/>
        </p:nvPicPr>
        <p:blipFill>
          <a:blip r:embed="rId3">
            <a:alphaModFix/>
          </a:blip>
          <a:stretch>
            <a:fillRect/>
          </a:stretch>
        </p:blipFill>
        <p:spPr>
          <a:xfrm>
            <a:off x="3790400" y="2754425"/>
            <a:ext cx="4231600" cy="181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ts val="891"/>
              <a:buFont typeface="Arial"/>
              <a:buNone/>
            </a:pPr>
            <a:r>
              <a:rPr lang="bg" sz="4064"/>
              <a:t>Buttons - pseudo classes</a:t>
            </a:r>
            <a:endParaRPr sz="4180"/>
          </a:p>
          <a:p>
            <a:pPr indent="0" lvl="0" marL="0" rtl="0" algn="l">
              <a:spcBef>
                <a:spcPts val="0"/>
              </a:spcBef>
              <a:spcAft>
                <a:spcPts val="0"/>
              </a:spcAft>
              <a:buNone/>
            </a:pPr>
            <a:r>
              <a:t/>
            </a:r>
            <a:endParaRPr/>
          </a:p>
        </p:txBody>
      </p:sp>
      <p:sp>
        <p:nvSpPr>
          <p:cNvPr id="215" name="Google Shape;215;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solidFill>
                  <a:schemeClr val="accent1"/>
                </a:solidFill>
              </a:rPr>
              <a:t>Finally to smoothen the animation we can use the transition property in the .button class. We tell what property we want to transition and for how many seconds.If we have more than just a one property to transition we </a:t>
            </a:r>
            <a:r>
              <a:rPr lang="bg">
                <a:solidFill>
                  <a:schemeClr val="accent1"/>
                </a:solidFill>
              </a:rPr>
              <a:t>separate</a:t>
            </a:r>
            <a:r>
              <a:rPr lang="bg">
                <a:solidFill>
                  <a:schemeClr val="accent1"/>
                </a:solidFill>
              </a:rPr>
              <a:t> them by coma:</a:t>
            </a:r>
            <a:endParaRPr>
              <a:solidFill>
                <a:schemeClr val="accent1"/>
              </a:solidFill>
            </a:endParaRPr>
          </a:p>
        </p:txBody>
      </p:sp>
      <p:pic>
        <p:nvPicPr>
          <p:cNvPr id="216" name="Google Shape;216;p34"/>
          <p:cNvPicPr preferRelativeResize="0"/>
          <p:nvPr/>
        </p:nvPicPr>
        <p:blipFill>
          <a:blip r:embed="rId3">
            <a:alphaModFix/>
          </a:blip>
          <a:stretch>
            <a:fillRect/>
          </a:stretch>
        </p:blipFill>
        <p:spPr>
          <a:xfrm>
            <a:off x="509588" y="2813338"/>
            <a:ext cx="8124825" cy="1514475"/>
          </a:xfrm>
          <a:prstGeom prst="rect">
            <a:avLst/>
          </a:prstGeom>
          <a:noFill/>
          <a:ln>
            <a:noFill/>
          </a:ln>
        </p:spPr>
      </p:pic>
      <p:sp>
        <p:nvSpPr>
          <p:cNvPr id="217" name="Google Shape;217;p34"/>
          <p:cNvSpPr txBox="1"/>
          <p:nvPr/>
        </p:nvSpPr>
        <p:spPr>
          <a:xfrm>
            <a:off x="509563" y="4451425"/>
            <a:ext cx="812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And just like that the button is finished!!!</a:t>
            </a:r>
            <a:endParaRPr sz="1800">
              <a:solidFill>
                <a:schemeClr val="accent1"/>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Flexbox in </a:t>
            </a:r>
            <a:endParaRPr/>
          </a:p>
          <a:p>
            <a:pPr indent="0" lvl="0" marL="0" rtl="0" algn="ctr">
              <a:spcBef>
                <a:spcPts val="0"/>
              </a:spcBef>
              <a:spcAft>
                <a:spcPts val="0"/>
              </a:spcAft>
              <a:buNone/>
            </a:pPr>
            <a:r>
              <a:rPr lang="bg"/>
              <a:t>more detail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ppt_w</p:attrName>
                                        </p:attrNameLst>
                                      </p:cBhvr>
                                      <p:tavLst>
                                        <p:tav fmla="" tm="0">
                                          <p:val>
                                            <p:strVal val="0"/>
                                          </p:val>
                                        </p:tav>
                                        <p:tav fmla="" tm="100000">
                                          <p:val>
                                            <p:strVal val="#ppt_w"/>
                                          </p:val>
                                        </p:tav>
                                      </p:tavLst>
                                    </p:anim>
                                    <p:anim calcmode="lin" valueType="num">
                                      <p:cBhvr additive="base">
                                        <p:cTn dur="1000"/>
                                        <p:tgtEl>
                                          <p:spTgt spid="2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What is flexbox used for?</a:t>
            </a:r>
            <a:endParaRPr/>
          </a:p>
        </p:txBody>
      </p:sp>
      <p:sp>
        <p:nvSpPr>
          <p:cNvPr id="228" name="Google Shape;228;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000">
                <a:solidFill>
                  <a:schemeClr val="accent1"/>
                </a:solidFill>
              </a:rPr>
              <a:t>Last time we looked at flexbox in a very simple matter. Now we are going to explain what it is used for!</a:t>
            </a:r>
            <a:endParaRPr sz="2000">
              <a:solidFill>
                <a:schemeClr val="accent1"/>
              </a:solidFill>
            </a:endParaRPr>
          </a:p>
          <a:p>
            <a:pPr indent="0" lvl="0" marL="0" rtl="0" algn="l">
              <a:spcBef>
                <a:spcPts val="1200"/>
              </a:spcBef>
              <a:spcAft>
                <a:spcPts val="0"/>
              </a:spcAft>
              <a:buNone/>
            </a:pPr>
            <a:r>
              <a:rPr lang="bg" sz="2000">
                <a:solidFill>
                  <a:schemeClr val="accent1"/>
                </a:solidFill>
              </a:rPr>
              <a:t>Flexbox is used mainly for 2 reasons:</a:t>
            </a:r>
            <a:endParaRPr sz="2000">
              <a:solidFill>
                <a:schemeClr val="accent1"/>
              </a:solidFill>
            </a:endParaRPr>
          </a:p>
          <a:p>
            <a:pPr indent="0" lvl="0" marL="0" rtl="0" algn="l">
              <a:spcBef>
                <a:spcPts val="1200"/>
              </a:spcBef>
              <a:spcAft>
                <a:spcPts val="0"/>
              </a:spcAft>
              <a:buNone/>
            </a:pPr>
            <a:r>
              <a:rPr b="1" lang="bg" sz="2000">
                <a:solidFill>
                  <a:schemeClr val="accent1"/>
                </a:solidFill>
              </a:rPr>
              <a:t>1)To center an element/s</a:t>
            </a:r>
            <a:endParaRPr b="1" sz="2000">
              <a:solidFill>
                <a:schemeClr val="accent1"/>
              </a:solidFill>
            </a:endParaRPr>
          </a:p>
          <a:p>
            <a:pPr indent="0" lvl="0" marL="0" rtl="0" algn="l">
              <a:spcBef>
                <a:spcPts val="1200"/>
              </a:spcBef>
              <a:spcAft>
                <a:spcPts val="1200"/>
              </a:spcAft>
              <a:buNone/>
            </a:pPr>
            <a:r>
              <a:rPr b="1" lang="bg" sz="2000">
                <a:solidFill>
                  <a:schemeClr val="accent1"/>
                </a:solidFill>
              </a:rPr>
              <a:t>2)To flex an element based on the screen’s size</a:t>
            </a:r>
            <a:endParaRPr b="1" sz="2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1000"/>
                                        <p:tgtEl>
                                          <p:spTgt spid="22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How to center an element using flexbox</a:t>
            </a:r>
            <a:endParaRPr/>
          </a:p>
        </p:txBody>
      </p:sp>
      <p:sp>
        <p:nvSpPr>
          <p:cNvPr id="234" name="Google Shape;234;p3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000">
                <a:solidFill>
                  <a:schemeClr val="accent1"/>
                </a:solidFill>
              </a:rPr>
              <a:t>To center an element </a:t>
            </a:r>
            <a:r>
              <a:rPr lang="bg" sz="2000">
                <a:solidFill>
                  <a:schemeClr val="accent1"/>
                </a:solidFill>
              </a:rPr>
              <a:t>vertically</a:t>
            </a:r>
            <a:r>
              <a:rPr lang="bg" sz="2000">
                <a:solidFill>
                  <a:schemeClr val="accent1"/>
                </a:solidFill>
              </a:rPr>
              <a:t> we use:</a:t>
            </a:r>
            <a:endParaRPr sz="2000">
              <a:solidFill>
                <a:schemeClr val="accent1"/>
              </a:solidFill>
            </a:endParaRPr>
          </a:p>
          <a:p>
            <a:pPr indent="457200" lvl="0" marL="0" rtl="0" algn="l">
              <a:spcBef>
                <a:spcPts val="1200"/>
              </a:spcBef>
              <a:spcAft>
                <a:spcPts val="0"/>
              </a:spcAft>
              <a:buNone/>
            </a:pPr>
            <a:r>
              <a:rPr lang="bg" sz="2000">
                <a:solidFill>
                  <a:schemeClr val="accent5"/>
                </a:solidFill>
              </a:rPr>
              <a:t>align-items: center;</a:t>
            </a:r>
            <a:endParaRPr sz="2000">
              <a:solidFill>
                <a:schemeClr val="accent5"/>
              </a:solidFill>
            </a:endParaRPr>
          </a:p>
          <a:p>
            <a:pPr indent="0" lvl="0" marL="0" rtl="0" algn="l">
              <a:spcBef>
                <a:spcPts val="1200"/>
              </a:spcBef>
              <a:spcAft>
                <a:spcPts val="0"/>
              </a:spcAft>
              <a:buNone/>
            </a:pPr>
            <a:r>
              <a:rPr lang="bg" sz="2000">
                <a:solidFill>
                  <a:schemeClr val="accent1"/>
                </a:solidFill>
              </a:rPr>
              <a:t>To center an element horizontally we use:</a:t>
            </a:r>
            <a:endParaRPr sz="2000">
              <a:solidFill>
                <a:schemeClr val="accent1"/>
              </a:solidFill>
            </a:endParaRPr>
          </a:p>
          <a:p>
            <a:pPr indent="0" lvl="0" marL="0" rtl="0" algn="l">
              <a:spcBef>
                <a:spcPts val="1200"/>
              </a:spcBef>
              <a:spcAft>
                <a:spcPts val="0"/>
              </a:spcAft>
              <a:buNone/>
            </a:pPr>
            <a:r>
              <a:rPr lang="bg" sz="2000">
                <a:solidFill>
                  <a:schemeClr val="accent1"/>
                </a:solidFill>
              </a:rPr>
              <a:t>	</a:t>
            </a:r>
            <a:r>
              <a:rPr lang="bg" sz="2000">
                <a:solidFill>
                  <a:schemeClr val="accent5"/>
                </a:solidFill>
              </a:rPr>
              <a:t>justify-content: center;</a:t>
            </a:r>
            <a:endParaRPr sz="2000">
              <a:solidFill>
                <a:schemeClr val="accent5"/>
              </a:solidFill>
            </a:endParaRPr>
          </a:p>
          <a:p>
            <a:pPr indent="0" lvl="0" marL="0" rtl="0" algn="l">
              <a:spcBef>
                <a:spcPts val="1200"/>
              </a:spcBef>
              <a:spcAft>
                <a:spcPts val="1200"/>
              </a:spcAft>
              <a:buNone/>
            </a:pPr>
            <a:r>
              <a:rPr lang="bg" sz="2000">
                <a:solidFill>
                  <a:schemeClr val="accent1"/>
                </a:solidFill>
              </a:rPr>
              <a:t>Now these properties can have many other values other than center, but for now that’s enough.</a:t>
            </a:r>
            <a:endParaRPr sz="2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1000"/>
                                        <p:tgtEl>
                                          <p:spTgt spid="2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How to flex an item using flexbox</a:t>
            </a:r>
            <a:endParaRPr/>
          </a:p>
        </p:txBody>
      </p:sp>
      <p:sp>
        <p:nvSpPr>
          <p:cNvPr id="240" name="Google Shape;240;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000">
                <a:solidFill>
                  <a:schemeClr val="accent1"/>
                </a:solidFill>
              </a:rPr>
              <a:t>To flex an item using flexbox we use the </a:t>
            </a:r>
            <a:r>
              <a:rPr i="1" lang="bg" sz="2000">
                <a:solidFill>
                  <a:schemeClr val="accent1"/>
                </a:solidFill>
              </a:rPr>
              <a:t>flex property</a:t>
            </a:r>
            <a:r>
              <a:rPr lang="bg" sz="2000">
                <a:solidFill>
                  <a:schemeClr val="accent1"/>
                </a:solidFill>
              </a:rPr>
              <a:t> given to us by the flexbox.</a:t>
            </a:r>
            <a:endParaRPr sz="2000">
              <a:solidFill>
                <a:schemeClr val="accent1"/>
              </a:solidFill>
            </a:endParaRPr>
          </a:p>
          <a:p>
            <a:pPr indent="0" lvl="0" marL="0" rtl="0" algn="l">
              <a:spcBef>
                <a:spcPts val="1200"/>
              </a:spcBef>
              <a:spcAft>
                <a:spcPts val="0"/>
              </a:spcAft>
              <a:buNone/>
            </a:pPr>
            <a:r>
              <a:rPr lang="bg" sz="2000">
                <a:solidFill>
                  <a:schemeClr val="accent1"/>
                </a:solidFill>
              </a:rPr>
              <a:t>To flex an item we can use </a:t>
            </a:r>
            <a:r>
              <a:rPr lang="bg" sz="2000">
                <a:solidFill>
                  <a:schemeClr val="accent5"/>
                </a:solidFill>
              </a:rPr>
              <a:t>flex:1;</a:t>
            </a:r>
            <a:endParaRPr sz="2000">
              <a:solidFill>
                <a:schemeClr val="accent5"/>
              </a:solidFill>
            </a:endParaRPr>
          </a:p>
          <a:p>
            <a:pPr indent="0" lvl="0" marL="0" rtl="0" algn="l">
              <a:spcBef>
                <a:spcPts val="1200"/>
              </a:spcBef>
              <a:spcAft>
                <a:spcPts val="1200"/>
              </a:spcAft>
              <a:buNone/>
            </a:pPr>
            <a:r>
              <a:rPr lang="bg" sz="2000">
                <a:solidFill>
                  <a:schemeClr val="accent1"/>
                </a:solidFill>
              </a:rPr>
              <a:t>Flexing an element is </a:t>
            </a:r>
            <a:r>
              <a:rPr lang="bg" sz="2000">
                <a:solidFill>
                  <a:schemeClr val="accent1"/>
                </a:solidFill>
              </a:rPr>
              <a:t>useful</a:t>
            </a:r>
            <a:r>
              <a:rPr lang="bg" sz="2000">
                <a:solidFill>
                  <a:schemeClr val="accent1"/>
                </a:solidFill>
              </a:rPr>
              <a:t> when we want to optimise our website for mobile </a:t>
            </a:r>
            <a:r>
              <a:rPr lang="bg" sz="2000">
                <a:solidFill>
                  <a:schemeClr val="accent1"/>
                </a:solidFill>
              </a:rPr>
              <a:t>devices. For example we want our search bar to stretch based on the user’s screen.</a:t>
            </a:r>
            <a:endParaRPr sz="2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1000"/>
                                        <p:tgtEl>
                                          <p:spTgt spid="2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homework</a:t>
            </a:r>
            <a:endParaRPr/>
          </a:p>
          <a:p>
            <a:pPr indent="0" lvl="0" marL="0" rtl="0" algn="ctr">
              <a:spcBef>
                <a:spcPts val="0"/>
              </a:spcBef>
              <a:spcAft>
                <a:spcPts val="0"/>
              </a:spcAft>
              <a:buNone/>
            </a:pPr>
            <a:r>
              <a:rPr lang="bg"/>
              <a:t>time</a:t>
            </a:r>
            <a:r>
              <a:rPr lang="bg"/>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ppt_w</p:attrName>
                                        </p:attrNameLst>
                                      </p:cBhvr>
                                      <p:tavLst>
                                        <p:tav fmla="" tm="0">
                                          <p:val>
                                            <p:strVal val="0"/>
                                          </p:val>
                                        </p:tav>
                                        <p:tav fmla="" tm="100000">
                                          <p:val>
                                            <p:strVal val="#ppt_w"/>
                                          </p:val>
                                        </p:tav>
                                      </p:tavLst>
                                    </p:anim>
                                    <p:anim calcmode="lin" valueType="num">
                                      <p:cBhvr additive="base">
                                        <p:cTn dur="1000"/>
                                        <p:tgtEl>
                                          <p:spTgt spid="24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bg"/>
              <a:t>Homework:</a:t>
            </a:r>
            <a:endParaRPr/>
          </a:p>
        </p:txBody>
      </p:sp>
      <p:sp>
        <p:nvSpPr>
          <p:cNvPr id="251" name="Google Shape;251;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a:solidFill>
                  <a:schemeClr val="accent1"/>
                </a:solidFill>
              </a:rPr>
              <a:t>Create the following button based on the </a:t>
            </a:r>
            <a:r>
              <a:rPr lang="bg">
                <a:solidFill>
                  <a:schemeClr val="accent1"/>
                </a:solidFill>
              </a:rPr>
              <a:t>knowledge</a:t>
            </a:r>
            <a:r>
              <a:rPr lang="bg">
                <a:solidFill>
                  <a:schemeClr val="accent1"/>
                </a:solidFill>
              </a:rPr>
              <a:t> you </a:t>
            </a:r>
            <a:r>
              <a:rPr lang="bg">
                <a:solidFill>
                  <a:schemeClr val="accent1"/>
                </a:solidFill>
              </a:rPr>
              <a:t>acquired</a:t>
            </a:r>
            <a:r>
              <a:rPr lang="bg">
                <a:solidFill>
                  <a:schemeClr val="accent1"/>
                </a:solidFill>
              </a:rPr>
              <a:t> today. Use flexbox to </a:t>
            </a:r>
            <a:r>
              <a:rPr lang="bg">
                <a:solidFill>
                  <a:schemeClr val="accent5"/>
                </a:solidFill>
              </a:rPr>
              <a:t>center the button</a:t>
            </a:r>
            <a:r>
              <a:rPr lang="bg">
                <a:solidFill>
                  <a:schemeClr val="accent1"/>
                </a:solidFill>
              </a:rPr>
              <a:t> both horizontally and vertically. The button does not have a border so use </a:t>
            </a:r>
            <a:r>
              <a:rPr lang="bg">
                <a:solidFill>
                  <a:schemeClr val="accent5"/>
                </a:solidFill>
              </a:rPr>
              <a:t>border:none;</a:t>
            </a:r>
            <a:r>
              <a:rPr lang="bg">
                <a:solidFill>
                  <a:schemeClr val="accent1"/>
                </a:solidFill>
              </a:rPr>
              <a:t>. For the color use </a:t>
            </a:r>
            <a:r>
              <a:rPr lang="bg">
                <a:solidFill>
                  <a:schemeClr val="accent5"/>
                </a:solidFill>
              </a:rPr>
              <a:t>red</a:t>
            </a:r>
            <a:r>
              <a:rPr lang="bg">
                <a:solidFill>
                  <a:schemeClr val="accent1"/>
                </a:solidFill>
              </a:rPr>
              <a:t>. Make the </a:t>
            </a:r>
            <a:r>
              <a:rPr lang="bg">
                <a:solidFill>
                  <a:schemeClr val="accent5"/>
                </a:solidFill>
              </a:rPr>
              <a:t>cursor pointer </a:t>
            </a:r>
            <a:r>
              <a:rPr lang="bg">
                <a:solidFill>
                  <a:schemeClr val="accent1"/>
                </a:solidFill>
              </a:rPr>
              <a:t>and all transitions should be </a:t>
            </a:r>
            <a:r>
              <a:rPr lang="bg">
                <a:solidFill>
                  <a:schemeClr val="accent5"/>
                </a:solidFill>
              </a:rPr>
              <a:t>0.15s</a:t>
            </a:r>
            <a:r>
              <a:rPr lang="bg">
                <a:solidFill>
                  <a:schemeClr val="accent1"/>
                </a:solidFill>
              </a:rPr>
              <a:t>!</a:t>
            </a:r>
            <a:endParaRPr>
              <a:solidFill>
                <a:schemeClr val="accent1"/>
              </a:solidFill>
            </a:endParaRPr>
          </a:p>
        </p:txBody>
      </p:sp>
      <p:pic>
        <p:nvPicPr>
          <p:cNvPr id="252" name="Google Shape;252;p40"/>
          <p:cNvPicPr preferRelativeResize="0"/>
          <p:nvPr/>
        </p:nvPicPr>
        <p:blipFill>
          <a:blip r:embed="rId3">
            <a:alphaModFix/>
          </a:blip>
          <a:stretch>
            <a:fillRect/>
          </a:stretch>
        </p:blipFill>
        <p:spPr>
          <a:xfrm>
            <a:off x="311725" y="3096025"/>
            <a:ext cx="2519575" cy="1056925"/>
          </a:xfrm>
          <a:prstGeom prst="rect">
            <a:avLst/>
          </a:prstGeom>
          <a:noFill/>
          <a:ln>
            <a:noFill/>
          </a:ln>
        </p:spPr>
      </p:pic>
      <p:pic>
        <p:nvPicPr>
          <p:cNvPr id="253" name="Google Shape;253;p40"/>
          <p:cNvPicPr preferRelativeResize="0"/>
          <p:nvPr/>
        </p:nvPicPr>
        <p:blipFill>
          <a:blip r:embed="rId4">
            <a:alphaModFix/>
          </a:blip>
          <a:stretch>
            <a:fillRect/>
          </a:stretch>
        </p:blipFill>
        <p:spPr>
          <a:xfrm>
            <a:off x="3171688" y="3075462"/>
            <a:ext cx="2567300" cy="1098050"/>
          </a:xfrm>
          <a:prstGeom prst="rect">
            <a:avLst/>
          </a:prstGeom>
          <a:noFill/>
          <a:ln>
            <a:noFill/>
          </a:ln>
        </p:spPr>
      </p:pic>
      <p:pic>
        <p:nvPicPr>
          <p:cNvPr id="254" name="Google Shape;254;p40"/>
          <p:cNvPicPr preferRelativeResize="0"/>
          <p:nvPr/>
        </p:nvPicPr>
        <p:blipFill>
          <a:blip r:embed="rId5">
            <a:alphaModFix/>
          </a:blip>
          <a:stretch>
            <a:fillRect/>
          </a:stretch>
        </p:blipFill>
        <p:spPr>
          <a:xfrm>
            <a:off x="6079400" y="3104035"/>
            <a:ext cx="2567300" cy="1040915"/>
          </a:xfrm>
          <a:prstGeom prst="rect">
            <a:avLst/>
          </a:prstGeom>
          <a:noFill/>
          <a:ln>
            <a:noFill/>
          </a:ln>
        </p:spPr>
      </p:pic>
      <p:sp>
        <p:nvSpPr>
          <p:cNvPr id="255" name="Google Shape;255;p40"/>
          <p:cNvSpPr txBox="1"/>
          <p:nvPr/>
        </p:nvSpPr>
        <p:spPr>
          <a:xfrm>
            <a:off x="977650" y="3971675"/>
            <a:ext cx="118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default</a:t>
            </a:r>
            <a:endParaRPr sz="1800">
              <a:solidFill>
                <a:schemeClr val="dk2"/>
              </a:solidFill>
              <a:latin typeface="Source Code Pro"/>
              <a:ea typeface="Source Code Pro"/>
              <a:cs typeface="Source Code Pro"/>
              <a:sym typeface="Source Code Pro"/>
            </a:endParaRPr>
          </a:p>
        </p:txBody>
      </p:sp>
      <p:sp>
        <p:nvSpPr>
          <p:cNvPr id="256" name="Google Shape;256;p40"/>
          <p:cNvSpPr txBox="1"/>
          <p:nvPr/>
        </p:nvSpPr>
        <p:spPr>
          <a:xfrm>
            <a:off x="3861500" y="3971675"/>
            <a:ext cx="118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hovered</a:t>
            </a:r>
            <a:endParaRPr sz="1800">
              <a:solidFill>
                <a:schemeClr val="dk2"/>
              </a:solidFill>
              <a:latin typeface="Source Code Pro"/>
              <a:ea typeface="Source Code Pro"/>
              <a:cs typeface="Source Code Pro"/>
              <a:sym typeface="Source Code Pro"/>
            </a:endParaRPr>
          </a:p>
        </p:txBody>
      </p:sp>
      <p:sp>
        <p:nvSpPr>
          <p:cNvPr id="257" name="Google Shape;257;p40"/>
          <p:cNvSpPr txBox="1"/>
          <p:nvPr/>
        </p:nvSpPr>
        <p:spPr>
          <a:xfrm>
            <a:off x="6808650" y="3971675"/>
            <a:ext cx="11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dk2"/>
                </a:solidFill>
                <a:latin typeface="Source Code Pro"/>
                <a:ea typeface="Source Code Pro"/>
                <a:cs typeface="Source Code Pro"/>
                <a:sym typeface="Source Code Pro"/>
              </a:rPr>
              <a:t>active</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1000"/>
                                        <p:tgtEl>
                                          <p:spTgt spid="2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1000"/>
                                        <p:tgtEl>
                                          <p:spTgt spid="2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900"/>
                                        <p:tgtEl>
                                          <p:spTgt spid="2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1000"/>
                                        <p:tgtEl>
                                          <p:spTgt spid="2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1000"/>
                                        <p:tgtEl>
                                          <p:spTgt spid="2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1000"/>
                                        <p:tgtEl>
                                          <p:spTgt spid="2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1000"/>
                                        <p:tgtEl>
                                          <p:spTgt spid="2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Thank you for listening!</a:t>
            </a:r>
            <a:endParaRPr/>
          </a:p>
        </p:txBody>
      </p:sp>
      <p:sp>
        <p:nvSpPr>
          <p:cNvPr id="263" name="Google Shape;263;p41"/>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a:t>Yordan G. Yordanov</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26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What we learned so far:</a:t>
            </a:r>
            <a:endParaRPr sz="4080"/>
          </a:p>
        </p:txBody>
      </p:sp>
      <p:sp>
        <p:nvSpPr>
          <p:cNvPr id="71" name="Google Shape;71;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sz="2100">
                <a:solidFill>
                  <a:schemeClr val="accent5"/>
                </a:solidFill>
              </a:rPr>
              <a:t>&lt;p&gt;&lt;/p&gt;</a:t>
            </a:r>
            <a:r>
              <a:rPr lang="bg" sz="2100">
                <a:solidFill>
                  <a:schemeClr val="accent1"/>
                </a:solidFill>
              </a:rPr>
              <a:t> - </a:t>
            </a:r>
            <a:r>
              <a:rPr b="1" lang="bg" sz="2100">
                <a:solidFill>
                  <a:schemeClr val="accent1"/>
                </a:solidFill>
              </a:rPr>
              <a:t>paragraph </a:t>
            </a:r>
            <a:r>
              <a:rPr lang="bg" sz="2100">
                <a:solidFill>
                  <a:schemeClr val="accent1"/>
                </a:solidFill>
              </a:rPr>
              <a:t>element (used for text)</a:t>
            </a:r>
            <a:endParaRPr sz="2100">
              <a:solidFill>
                <a:schemeClr val="accent1"/>
              </a:solidFill>
            </a:endParaRPr>
          </a:p>
          <a:p>
            <a:pPr indent="0" lvl="0" marL="0" rtl="0" algn="l">
              <a:spcBef>
                <a:spcPts val="1200"/>
              </a:spcBef>
              <a:spcAft>
                <a:spcPts val="0"/>
              </a:spcAft>
              <a:buNone/>
            </a:pPr>
            <a:r>
              <a:rPr lang="bg" sz="2100">
                <a:solidFill>
                  <a:schemeClr val="accent5"/>
                </a:solidFill>
              </a:rPr>
              <a:t>&lt;h1..6&gt;&lt;/h1..6&gt;</a:t>
            </a:r>
            <a:r>
              <a:rPr lang="bg" sz="2100">
                <a:solidFill>
                  <a:schemeClr val="accent1"/>
                </a:solidFill>
              </a:rPr>
              <a:t> - </a:t>
            </a:r>
            <a:r>
              <a:rPr b="1" lang="bg" sz="2100">
                <a:solidFill>
                  <a:schemeClr val="accent1"/>
                </a:solidFill>
              </a:rPr>
              <a:t>h1</a:t>
            </a:r>
            <a:r>
              <a:rPr lang="bg" sz="2100">
                <a:solidFill>
                  <a:schemeClr val="accent1"/>
                </a:solidFill>
              </a:rPr>
              <a:t> to </a:t>
            </a:r>
            <a:r>
              <a:rPr b="1" lang="bg" sz="2100">
                <a:solidFill>
                  <a:schemeClr val="accent1"/>
                </a:solidFill>
              </a:rPr>
              <a:t>h6 </a:t>
            </a:r>
            <a:r>
              <a:rPr lang="bg" sz="2100">
                <a:solidFill>
                  <a:schemeClr val="accent1"/>
                </a:solidFill>
              </a:rPr>
              <a:t>element (used for titles)</a:t>
            </a:r>
            <a:endParaRPr sz="2100">
              <a:solidFill>
                <a:schemeClr val="accent1"/>
              </a:solidFill>
            </a:endParaRPr>
          </a:p>
          <a:p>
            <a:pPr indent="0" lvl="0" marL="0" rtl="0" algn="l">
              <a:spcBef>
                <a:spcPts val="1200"/>
              </a:spcBef>
              <a:spcAft>
                <a:spcPts val="0"/>
              </a:spcAft>
              <a:buNone/>
            </a:pPr>
            <a:r>
              <a:rPr lang="bg" sz="2100">
                <a:solidFill>
                  <a:schemeClr val="accent5"/>
                </a:solidFill>
              </a:rPr>
              <a:t>&lt;a&gt;&lt;/a&gt;</a:t>
            </a:r>
            <a:r>
              <a:rPr lang="bg" sz="2100">
                <a:solidFill>
                  <a:schemeClr val="accent1"/>
                </a:solidFill>
              </a:rPr>
              <a:t> - </a:t>
            </a:r>
            <a:r>
              <a:rPr b="1" lang="bg" sz="2100">
                <a:solidFill>
                  <a:schemeClr val="accent1"/>
                </a:solidFill>
              </a:rPr>
              <a:t>anchor </a:t>
            </a:r>
            <a:r>
              <a:rPr lang="bg" sz="2100">
                <a:solidFill>
                  <a:schemeClr val="accent1"/>
                </a:solidFill>
              </a:rPr>
              <a:t>element (used for links)</a:t>
            </a:r>
            <a:endParaRPr sz="2100">
              <a:solidFill>
                <a:schemeClr val="accent1"/>
              </a:solidFill>
            </a:endParaRPr>
          </a:p>
          <a:p>
            <a:pPr indent="0" lvl="0" marL="0" rtl="0" algn="l">
              <a:spcBef>
                <a:spcPts val="1200"/>
              </a:spcBef>
              <a:spcAft>
                <a:spcPts val="0"/>
              </a:spcAft>
              <a:buNone/>
            </a:pPr>
            <a:r>
              <a:rPr lang="bg" sz="2100">
                <a:solidFill>
                  <a:schemeClr val="accent5"/>
                </a:solidFill>
              </a:rPr>
              <a:t>&lt;img&gt;&lt;/img&gt;</a:t>
            </a:r>
            <a:r>
              <a:rPr lang="bg" sz="2100">
                <a:solidFill>
                  <a:schemeClr val="accent1"/>
                </a:solidFill>
              </a:rPr>
              <a:t> - </a:t>
            </a:r>
            <a:r>
              <a:rPr b="1" lang="bg" sz="2100">
                <a:solidFill>
                  <a:schemeClr val="accent1"/>
                </a:solidFill>
              </a:rPr>
              <a:t>image </a:t>
            </a:r>
            <a:r>
              <a:rPr lang="bg" sz="2100">
                <a:solidFill>
                  <a:schemeClr val="accent1"/>
                </a:solidFill>
              </a:rPr>
              <a:t>element (used for images)</a:t>
            </a:r>
            <a:endParaRPr sz="2100">
              <a:solidFill>
                <a:schemeClr val="accent1"/>
              </a:solidFill>
            </a:endParaRPr>
          </a:p>
          <a:p>
            <a:pPr indent="0" lvl="0" marL="0" rtl="0" algn="l">
              <a:spcBef>
                <a:spcPts val="1200"/>
              </a:spcBef>
              <a:spcAft>
                <a:spcPts val="0"/>
              </a:spcAft>
              <a:buNone/>
            </a:pPr>
            <a:r>
              <a:rPr lang="bg" sz="2100">
                <a:solidFill>
                  <a:schemeClr val="accent5"/>
                </a:solidFill>
              </a:rPr>
              <a:t>&lt;button&gt;&lt;/button&gt;</a:t>
            </a:r>
            <a:r>
              <a:rPr lang="bg" sz="2100">
                <a:solidFill>
                  <a:schemeClr val="accent1"/>
                </a:solidFill>
              </a:rPr>
              <a:t> - </a:t>
            </a:r>
            <a:r>
              <a:rPr b="1" lang="bg" sz="2100">
                <a:solidFill>
                  <a:schemeClr val="accent1"/>
                </a:solidFill>
              </a:rPr>
              <a:t>button </a:t>
            </a:r>
            <a:r>
              <a:rPr lang="bg" sz="2100">
                <a:solidFill>
                  <a:schemeClr val="accent1"/>
                </a:solidFill>
              </a:rPr>
              <a:t>element</a:t>
            </a:r>
            <a:endParaRPr sz="2100">
              <a:solidFill>
                <a:schemeClr val="accent1"/>
              </a:solidFill>
            </a:endParaRPr>
          </a:p>
          <a:p>
            <a:pPr indent="0" lvl="0" marL="0" rtl="0" algn="l">
              <a:spcBef>
                <a:spcPts val="1200"/>
              </a:spcBef>
              <a:spcAft>
                <a:spcPts val="1200"/>
              </a:spcAft>
              <a:buNone/>
            </a:pPr>
            <a:r>
              <a:t/>
            </a:r>
            <a:endParaRPr sz="2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000"/>
                                        <p:tgtEl>
                                          <p:spTgt spid="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849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ts val="891"/>
              <a:buFont typeface="Arial"/>
              <a:buNone/>
            </a:pPr>
            <a:r>
              <a:rPr lang="bg" sz="4524"/>
              <a:t>What we learned so far:</a:t>
            </a:r>
            <a:endParaRPr sz="4524"/>
          </a:p>
          <a:p>
            <a:pPr indent="0" lvl="0" marL="0" rtl="0" algn="l">
              <a:spcBef>
                <a:spcPts val="0"/>
              </a:spcBef>
              <a:spcAft>
                <a:spcPts val="0"/>
              </a:spcAft>
              <a:buNone/>
            </a:pPr>
            <a:r>
              <a:t/>
            </a:r>
            <a:endParaRPr/>
          </a:p>
        </p:txBody>
      </p:sp>
      <p:sp>
        <p:nvSpPr>
          <p:cNvPr id="77" name="Google Shape;77;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bg" sz="2100">
                <a:solidFill>
                  <a:schemeClr val="accent5"/>
                </a:solidFill>
              </a:rPr>
              <a:t>EVERYTHING IS A CONTAINER!</a:t>
            </a:r>
            <a:endParaRPr b="1" sz="2100">
              <a:solidFill>
                <a:schemeClr val="accent5"/>
              </a:solidFill>
            </a:endParaRPr>
          </a:p>
          <a:p>
            <a:pPr indent="0" lvl="0" marL="0" rtl="0" algn="l">
              <a:spcBef>
                <a:spcPts val="1200"/>
              </a:spcBef>
              <a:spcAft>
                <a:spcPts val="0"/>
              </a:spcAft>
              <a:buNone/>
            </a:pPr>
            <a:r>
              <a:rPr lang="bg" sz="2100">
                <a:solidFill>
                  <a:schemeClr val="accent5"/>
                </a:solidFill>
              </a:rPr>
              <a:t>&lt;div&gt;&lt;/div&gt;</a:t>
            </a:r>
            <a:r>
              <a:rPr lang="bg" sz="2100">
                <a:solidFill>
                  <a:schemeClr val="accent1"/>
                </a:solidFill>
              </a:rPr>
              <a:t> - block element container used to store data</a:t>
            </a:r>
            <a:endParaRPr sz="2100">
              <a:solidFill>
                <a:schemeClr val="accent1"/>
              </a:solidFill>
            </a:endParaRPr>
          </a:p>
          <a:p>
            <a:pPr indent="0" lvl="0" marL="0" rtl="0" algn="l">
              <a:spcBef>
                <a:spcPts val="1200"/>
              </a:spcBef>
              <a:spcAft>
                <a:spcPts val="1200"/>
              </a:spcAft>
              <a:buNone/>
            </a:pPr>
            <a:r>
              <a:rPr lang="bg" sz="2100">
                <a:solidFill>
                  <a:schemeClr val="accent5"/>
                </a:solidFill>
              </a:rPr>
              <a:t>&lt;span&gt;&lt;/span&gt;</a:t>
            </a:r>
            <a:r>
              <a:rPr lang="bg" sz="2100">
                <a:solidFill>
                  <a:schemeClr val="accent1"/>
                </a:solidFill>
              </a:rPr>
              <a:t> - inline element container used to store data just like the div </a:t>
            </a:r>
            <a:endParaRPr sz="2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bg" sz="4072"/>
              <a:t>What we learned so far:</a:t>
            </a:r>
            <a:endParaRPr sz="4180"/>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bg" sz="2100">
                <a:solidFill>
                  <a:schemeClr val="accent5"/>
                </a:solidFill>
              </a:rPr>
              <a:t>Inline </a:t>
            </a:r>
            <a:r>
              <a:rPr lang="bg" sz="2100">
                <a:solidFill>
                  <a:schemeClr val="accent1"/>
                </a:solidFill>
              </a:rPr>
              <a:t>vs </a:t>
            </a:r>
            <a:r>
              <a:rPr lang="bg" sz="2100">
                <a:solidFill>
                  <a:schemeClr val="accent5"/>
                </a:solidFill>
              </a:rPr>
              <a:t>Block </a:t>
            </a:r>
            <a:r>
              <a:rPr lang="bg" sz="2100">
                <a:solidFill>
                  <a:schemeClr val="accent1"/>
                </a:solidFill>
              </a:rPr>
              <a:t>element</a:t>
            </a:r>
            <a:endParaRPr sz="2100">
              <a:solidFill>
                <a:schemeClr val="accent1"/>
              </a:solidFill>
            </a:endParaRPr>
          </a:p>
          <a:p>
            <a:pPr indent="-361950" lvl="0" marL="457200" rtl="0" algn="l">
              <a:spcBef>
                <a:spcPts val="1200"/>
              </a:spcBef>
              <a:spcAft>
                <a:spcPts val="0"/>
              </a:spcAft>
              <a:buClr>
                <a:schemeClr val="accent1"/>
              </a:buClr>
              <a:buSzPts val="2100"/>
              <a:buChar char="●"/>
            </a:pPr>
            <a:r>
              <a:rPr lang="bg" sz="2100">
                <a:solidFill>
                  <a:schemeClr val="accent1"/>
                </a:solidFill>
              </a:rPr>
              <a:t>Inline items take as much space in a row as they need </a:t>
            </a:r>
            <a:endParaRPr sz="2100">
              <a:solidFill>
                <a:schemeClr val="accent1"/>
              </a:solidFill>
            </a:endParaRPr>
          </a:p>
          <a:p>
            <a:pPr indent="0" lvl="0" marL="0" rtl="0" algn="l">
              <a:spcBef>
                <a:spcPts val="1200"/>
              </a:spcBef>
              <a:spcAft>
                <a:spcPts val="0"/>
              </a:spcAft>
              <a:buNone/>
            </a:pPr>
            <a:r>
              <a:rPr lang="bg" sz="2100">
                <a:solidFill>
                  <a:schemeClr val="accent1"/>
                </a:solidFill>
                <a:highlight>
                  <a:srgbClr val="FF9900"/>
                </a:highlight>
              </a:rPr>
              <a:t>Lorem</a:t>
            </a:r>
            <a:r>
              <a:rPr lang="bg" sz="2100">
                <a:solidFill>
                  <a:schemeClr val="accent1"/>
                </a:solidFill>
                <a:highlight>
                  <a:schemeClr val="lt1"/>
                </a:highlight>
              </a:rPr>
              <a:t> (this is a inline element)</a:t>
            </a:r>
            <a:endParaRPr sz="2100">
              <a:solidFill>
                <a:schemeClr val="accent1"/>
              </a:solidFill>
              <a:highlight>
                <a:schemeClr val="lt1"/>
              </a:highlight>
            </a:endParaRPr>
          </a:p>
          <a:p>
            <a:pPr indent="-361950" lvl="0" marL="457200" rtl="0" algn="l">
              <a:spcBef>
                <a:spcPts val="1200"/>
              </a:spcBef>
              <a:spcAft>
                <a:spcPts val="0"/>
              </a:spcAft>
              <a:buClr>
                <a:schemeClr val="accent1"/>
              </a:buClr>
              <a:buSzPts val="2100"/>
              <a:buChar char="●"/>
            </a:pPr>
            <a:r>
              <a:rPr lang="bg" sz="2100">
                <a:solidFill>
                  <a:schemeClr val="accent1"/>
                </a:solidFill>
                <a:highlight>
                  <a:schemeClr val="lt1"/>
                </a:highlight>
              </a:rPr>
              <a:t>Block elements take up the whole row</a:t>
            </a:r>
            <a:endParaRPr sz="2100">
              <a:solidFill>
                <a:schemeClr val="accent1"/>
              </a:solidFill>
              <a:highlight>
                <a:schemeClr val="lt1"/>
              </a:highlight>
            </a:endParaRPr>
          </a:p>
          <a:p>
            <a:pPr indent="0" lvl="0" marL="0" rtl="0" algn="l">
              <a:spcBef>
                <a:spcPts val="1200"/>
              </a:spcBef>
              <a:spcAft>
                <a:spcPts val="0"/>
              </a:spcAft>
              <a:buNone/>
            </a:pPr>
            <a:r>
              <a:rPr lang="bg" sz="2100">
                <a:solidFill>
                  <a:schemeClr val="accent1"/>
                </a:solidFill>
                <a:highlight>
                  <a:schemeClr val="accent4"/>
                </a:highlight>
              </a:rPr>
              <a:t>Lorem</a:t>
            </a:r>
            <a:r>
              <a:rPr lang="bg" sz="2100">
                <a:solidFill>
                  <a:schemeClr val="accent4"/>
                </a:solidFill>
                <a:highlight>
                  <a:schemeClr val="accent4"/>
                </a:highlight>
              </a:rPr>
              <a:t>—----------------------------------------------</a:t>
            </a:r>
            <a:endParaRPr sz="2100">
              <a:solidFill>
                <a:schemeClr val="accent4"/>
              </a:solidFill>
              <a:highlight>
                <a:schemeClr val="accent4"/>
              </a:highlight>
            </a:endParaRPr>
          </a:p>
          <a:p>
            <a:pPr indent="0" lvl="0" marL="0" rtl="0" algn="l">
              <a:spcBef>
                <a:spcPts val="1200"/>
              </a:spcBef>
              <a:spcAft>
                <a:spcPts val="1200"/>
              </a:spcAft>
              <a:buNone/>
            </a:pPr>
            <a:r>
              <a:rPr lang="bg" sz="2100">
                <a:solidFill>
                  <a:schemeClr val="accent1"/>
                </a:solidFill>
                <a:highlight>
                  <a:schemeClr val="lt1"/>
                </a:highlight>
              </a:rPr>
              <a:t>(this is a block element)</a:t>
            </a:r>
            <a:endParaRPr sz="2100">
              <a:solidFill>
                <a:schemeClr val="accent1"/>
              </a:solidFill>
              <a:highlight>
                <a:schemeClr val="lt1"/>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ts val="891"/>
              <a:buFont typeface="Arial"/>
              <a:buNone/>
            </a:pPr>
            <a:r>
              <a:rPr lang="bg" sz="4516"/>
              <a:t>What we learned so far:</a:t>
            </a:r>
            <a:endParaRPr sz="4624"/>
          </a:p>
          <a:p>
            <a:pPr indent="0" lvl="0" marL="0" rtl="0" algn="l">
              <a:spcBef>
                <a:spcPts val="0"/>
              </a:spcBef>
              <a:spcAft>
                <a:spcPts val="0"/>
              </a:spcAft>
              <a:buNone/>
            </a:pPr>
            <a:r>
              <a:t/>
            </a:r>
            <a:endParaRPr/>
          </a:p>
        </p:txBody>
      </p:sp>
      <p:sp>
        <p:nvSpPr>
          <p:cNvPr id="89" name="Google Shape;89;p18"/>
          <p:cNvSpPr txBox="1"/>
          <p:nvPr>
            <p:ph idx="1" type="body"/>
          </p:nvPr>
        </p:nvSpPr>
        <p:spPr>
          <a:xfrm>
            <a:off x="311700" y="1228675"/>
            <a:ext cx="8520600" cy="545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bg" sz="8407">
                <a:solidFill>
                  <a:schemeClr val="accent1"/>
                </a:solidFill>
              </a:rPr>
              <a:t>CSS structure:</a:t>
            </a:r>
            <a:endParaRPr sz="8407">
              <a:solidFill>
                <a:schemeClr val="accent1"/>
              </a:solidFill>
            </a:endParaRPr>
          </a:p>
          <a:p>
            <a:pPr indent="0" lvl="0" marL="0" rtl="0" algn="r">
              <a:spcBef>
                <a:spcPts val="1200"/>
              </a:spcBef>
              <a:spcAft>
                <a:spcPts val="1200"/>
              </a:spcAft>
              <a:buNone/>
            </a:pPr>
            <a:r>
              <a:t/>
            </a:r>
            <a:endParaRPr sz="2100">
              <a:solidFill>
                <a:schemeClr val="accent1"/>
              </a:solidFill>
            </a:endParaRPr>
          </a:p>
        </p:txBody>
      </p:sp>
      <p:pic>
        <p:nvPicPr>
          <p:cNvPr id="90" name="Google Shape;90;p18"/>
          <p:cNvPicPr preferRelativeResize="0"/>
          <p:nvPr/>
        </p:nvPicPr>
        <p:blipFill>
          <a:blip r:embed="rId3">
            <a:alphaModFix/>
          </a:blip>
          <a:stretch>
            <a:fillRect/>
          </a:stretch>
        </p:blipFill>
        <p:spPr>
          <a:xfrm>
            <a:off x="311700" y="1773963"/>
            <a:ext cx="4367776" cy="2249625"/>
          </a:xfrm>
          <a:prstGeom prst="rect">
            <a:avLst/>
          </a:prstGeom>
          <a:noFill/>
          <a:ln>
            <a:noFill/>
          </a:ln>
        </p:spPr>
      </p:pic>
      <p:sp>
        <p:nvSpPr>
          <p:cNvPr id="91" name="Google Shape;91;p18"/>
          <p:cNvSpPr txBox="1"/>
          <p:nvPr/>
        </p:nvSpPr>
        <p:spPr>
          <a:xfrm>
            <a:off x="4797450" y="1832850"/>
            <a:ext cx="39951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800">
                <a:solidFill>
                  <a:schemeClr val="accent1"/>
                </a:solidFill>
                <a:latin typeface="Source Code Pro"/>
                <a:ea typeface="Source Code Pro"/>
                <a:cs typeface="Source Code Pro"/>
                <a:sym typeface="Source Code Pro"/>
              </a:rPr>
              <a:t>h1</a:t>
            </a:r>
            <a:r>
              <a:rPr lang="bg" sz="1900">
                <a:solidFill>
                  <a:schemeClr val="accent1"/>
                </a:solidFill>
                <a:latin typeface="Source Code Pro"/>
                <a:ea typeface="Source Code Pro"/>
                <a:cs typeface="Source Code Pro"/>
                <a:sym typeface="Source Code Pro"/>
              </a:rPr>
              <a:t> - the element we want to </a:t>
            </a:r>
            <a:r>
              <a:rPr lang="bg" sz="1900">
                <a:solidFill>
                  <a:schemeClr val="accent1"/>
                </a:solidFill>
                <a:latin typeface="Source Code Pro"/>
                <a:ea typeface="Source Code Pro"/>
                <a:cs typeface="Source Code Pro"/>
                <a:sym typeface="Source Code Pro"/>
              </a:rPr>
              <a:t>access</a:t>
            </a:r>
            <a:endParaRPr sz="1900">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rPr lang="bg" sz="1900">
                <a:solidFill>
                  <a:schemeClr val="accent1"/>
                </a:solidFill>
                <a:latin typeface="Source Code Pro"/>
                <a:ea typeface="Source Code Pro"/>
                <a:cs typeface="Source Code Pro"/>
                <a:sym typeface="Source Code Pro"/>
              </a:rPr>
              <a:t>margin,font.. - properties</a:t>
            </a:r>
            <a:endParaRPr sz="1900">
              <a:solidFill>
                <a:schemeClr val="accent1"/>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Today we will discuss:</a:t>
            </a:r>
            <a:endParaRPr sz="4080"/>
          </a:p>
        </p:txBody>
      </p:sp>
      <p:sp>
        <p:nvSpPr>
          <p:cNvPr id="97" name="Google Shape;97;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accent1"/>
              </a:buClr>
              <a:buSzPts val="2000"/>
              <a:buChar char="●"/>
            </a:pPr>
            <a:r>
              <a:rPr b="1" lang="bg" sz="2000">
                <a:solidFill>
                  <a:schemeClr val="accent1"/>
                </a:solidFill>
              </a:rPr>
              <a:t>The </a:t>
            </a:r>
            <a:r>
              <a:rPr b="1" lang="bg" sz="2000">
                <a:solidFill>
                  <a:schemeClr val="accent1"/>
                </a:solidFill>
              </a:rPr>
              <a:t>structure</a:t>
            </a:r>
            <a:r>
              <a:rPr b="1" lang="bg" sz="2000">
                <a:solidFill>
                  <a:schemeClr val="accent1"/>
                </a:solidFill>
              </a:rPr>
              <a:t> in a website and how to implement it</a:t>
            </a:r>
            <a:endParaRPr b="1" sz="20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Position relative/absolute</a:t>
            </a:r>
            <a:endParaRPr sz="16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header/footer/main</a:t>
            </a:r>
            <a:endParaRPr sz="1600">
              <a:solidFill>
                <a:schemeClr val="accent1"/>
              </a:solidFill>
            </a:endParaRPr>
          </a:p>
          <a:p>
            <a:pPr indent="-355600" lvl="0" marL="457200" rtl="0" algn="l">
              <a:spcBef>
                <a:spcPts val="0"/>
              </a:spcBef>
              <a:spcAft>
                <a:spcPts val="0"/>
              </a:spcAft>
              <a:buClr>
                <a:schemeClr val="accent1"/>
              </a:buClr>
              <a:buSzPts val="2000"/>
              <a:buChar char="●"/>
            </a:pPr>
            <a:r>
              <a:rPr b="1" lang="bg" sz="2000">
                <a:solidFill>
                  <a:schemeClr val="accent1"/>
                </a:solidFill>
              </a:rPr>
              <a:t>Buttons</a:t>
            </a:r>
            <a:endParaRPr b="1" sz="20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Padding</a:t>
            </a:r>
            <a:endParaRPr sz="16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Hover, Active states</a:t>
            </a:r>
            <a:endParaRPr sz="1600">
              <a:solidFill>
                <a:schemeClr val="accent1"/>
              </a:solidFill>
            </a:endParaRPr>
          </a:p>
          <a:p>
            <a:pPr indent="-330200" lvl="1" marL="914400" rtl="0" algn="l">
              <a:spcBef>
                <a:spcPts val="0"/>
              </a:spcBef>
              <a:spcAft>
                <a:spcPts val="0"/>
              </a:spcAft>
              <a:buClr>
                <a:schemeClr val="accent1"/>
              </a:buClr>
              <a:buSzPts val="1600"/>
              <a:buChar char="○"/>
            </a:pPr>
            <a:r>
              <a:rPr lang="bg" sz="1600">
                <a:solidFill>
                  <a:schemeClr val="accent1"/>
                </a:solidFill>
              </a:rPr>
              <a:t>Pseudo classes</a:t>
            </a:r>
            <a:endParaRPr sz="1600">
              <a:solidFill>
                <a:schemeClr val="accent1"/>
              </a:solidFill>
            </a:endParaRPr>
          </a:p>
          <a:p>
            <a:pPr indent="-355600" lvl="0" marL="457200" rtl="0" algn="l">
              <a:spcBef>
                <a:spcPts val="0"/>
              </a:spcBef>
              <a:spcAft>
                <a:spcPts val="0"/>
              </a:spcAft>
              <a:buClr>
                <a:schemeClr val="accent1"/>
              </a:buClr>
              <a:buSzPts val="2000"/>
              <a:buChar char="●"/>
            </a:pPr>
            <a:r>
              <a:rPr b="1" lang="bg" sz="2000">
                <a:solidFill>
                  <a:schemeClr val="accent1"/>
                </a:solidFill>
              </a:rPr>
              <a:t>Flexbox in detail</a:t>
            </a:r>
            <a:endParaRPr b="1" sz="2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1000"/>
                                        <p:tgtEl>
                                          <p:spTgt spid="9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bg" sz="5200"/>
              <a:t>The structure of the good websites</a:t>
            </a:r>
            <a:endParaRPr sz="5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ppt_w</p:attrName>
                                        </p:attrNameLst>
                                      </p:cBhvr>
                                      <p:tavLst>
                                        <p:tav fmla="" tm="0">
                                          <p:val>
                                            <p:strVal val="0"/>
                                          </p:val>
                                        </p:tav>
                                        <p:tav fmla="" tm="100000">
                                          <p:val>
                                            <p:strVal val="#ppt_w"/>
                                          </p:val>
                                        </p:tav>
                                      </p:tavLst>
                                    </p:anim>
                                    <p:anim calcmode="lin" valueType="num">
                                      <p:cBhvr additive="base">
                                        <p:cTn dur="1000"/>
                                        <p:tgtEl>
                                          <p:spTgt spid="10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4080"/>
              <a:t>The </a:t>
            </a:r>
            <a:r>
              <a:rPr lang="bg" sz="4080"/>
              <a:t>structure</a:t>
            </a:r>
            <a:r>
              <a:rPr lang="bg" sz="4080"/>
              <a:t> of the good websites</a:t>
            </a:r>
            <a:endParaRPr sz="4080"/>
          </a:p>
        </p:txBody>
      </p:sp>
      <p:sp>
        <p:nvSpPr>
          <p:cNvPr id="108" name="Google Shape;108;p21"/>
          <p:cNvSpPr txBox="1"/>
          <p:nvPr>
            <p:ph idx="1" type="body"/>
          </p:nvPr>
        </p:nvSpPr>
        <p:spPr>
          <a:xfrm>
            <a:off x="311700" y="1228675"/>
            <a:ext cx="8520600" cy="58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bg" sz="2100">
                <a:solidFill>
                  <a:schemeClr val="accent1"/>
                </a:solidFill>
              </a:rPr>
              <a:t>Every website should have a header:</a:t>
            </a:r>
            <a:endParaRPr sz="2100">
              <a:solidFill>
                <a:schemeClr val="accent1"/>
              </a:solidFill>
            </a:endParaRPr>
          </a:p>
        </p:txBody>
      </p:sp>
      <p:pic>
        <p:nvPicPr>
          <p:cNvPr id="109" name="Google Shape;109;p21"/>
          <p:cNvPicPr preferRelativeResize="0"/>
          <p:nvPr/>
        </p:nvPicPr>
        <p:blipFill>
          <a:blip r:embed="rId3">
            <a:alphaModFix/>
          </a:blip>
          <a:stretch>
            <a:fillRect/>
          </a:stretch>
        </p:blipFill>
        <p:spPr>
          <a:xfrm>
            <a:off x="152400" y="1969075"/>
            <a:ext cx="8839201" cy="449451"/>
          </a:xfrm>
          <a:prstGeom prst="rect">
            <a:avLst/>
          </a:prstGeom>
          <a:noFill/>
          <a:ln>
            <a:noFill/>
          </a:ln>
        </p:spPr>
      </p:pic>
      <p:sp>
        <p:nvSpPr>
          <p:cNvPr id="110" name="Google Shape;110;p21"/>
          <p:cNvSpPr txBox="1"/>
          <p:nvPr/>
        </p:nvSpPr>
        <p:spPr>
          <a:xfrm>
            <a:off x="311700" y="2642525"/>
            <a:ext cx="8679900" cy="140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bg" sz="2100">
                <a:solidFill>
                  <a:schemeClr val="accent1"/>
                </a:solidFill>
                <a:latin typeface="Source Code Pro"/>
                <a:ea typeface="Source Code Pro"/>
                <a:cs typeface="Source Code Pro"/>
                <a:sym typeface="Source Code Pro"/>
              </a:rPr>
              <a:t>The header should always be </a:t>
            </a:r>
            <a:r>
              <a:rPr i="1" lang="bg" sz="2100">
                <a:solidFill>
                  <a:schemeClr val="accent1"/>
                </a:solidFill>
                <a:latin typeface="Source Code Pro"/>
                <a:ea typeface="Source Code Pro"/>
                <a:cs typeface="Source Code Pro"/>
                <a:sym typeface="Source Code Pro"/>
              </a:rPr>
              <a:t>stationary </a:t>
            </a:r>
            <a:r>
              <a:rPr lang="bg" sz="2100">
                <a:solidFill>
                  <a:schemeClr val="accent1"/>
                </a:solidFill>
                <a:latin typeface="Source Code Pro"/>
                <a:ea typeface="Source Code Pro"/>
                <a:cs typeface="Source Code Pro"/>
                <a:sym typeface="Source Code Pro"/>
              </a:rPr>
              <a:t>- it should never move out of the screen. How do we do that?</a:t>
            </a:r>
            <a:endParaRPr sz="2100">
              <a:solidFill>
                <a:schemeClr val="accent1"/>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rPr lang="bg" sz="2100">
                <a:solidFill>
                  <a:schemeClr val="accent1"/>
                </a:solidFill>
                <a:latin typeface="Source Code Pro"/>
                <a:ea typeface="Source Code Pro"/>
                <a:cs typeface="Source Code Pro"/>
                <a:sym typeface="Source Code Pro"/>
              </a:rPr>
              <a:t>With the </a:t>
            </a:r>
            <a:r>
              <a:rPr lang="bg" sz="2100">
                <a:solidFill>
                  <a:schemeClr val="accent5"/>
                </a:solidFill>
                <a:latin typeface="Source Code Pro"/>
                <a:ea typeface="Source Code Pro"/>
                <a:cs typeface="Source Code Pro"/>
                <a:sym typeface="Source Code Pro"/>
              </a:rPr>
              <a:t>position </a:t>
            </a:r>
            <a:r>
              <a:rPr lang="bg" sz="2100">
                <a:solidFill>
                  <a:schemeClr val="accent1"/>
                </a:solidFill>
                <a:latin typeface="Source Code Pro"/>
                <a:ea typeface="Source Code Pro"/>
                <a:cs typeface="Source Code Pro"/>
                <a:sym typeface="Source Code Pro"/>
              </a:rPr>
              <a:t>property!</a:t>
            </a:r>
            <a:endParaRPr sz="18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