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E741-88D6-9F29-29F0-E338E21C5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29E753-9DAB-2577-55B7-A39C5D811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B6D01-743F-3F2C-EBF2-0E97515B37D6}"/>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01B24686-FECB-9A54-9221-B13D55171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B9B64-6541-2AAB-9516-463FBEF826C1}"/>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6286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1956-8624-30DF-C944-81CD2320C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B68CE-DCCE-3666-267B-760EFA7FF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633D5-2B0E-0873-28A1-23C5CADAA700}"/>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88972A71-9268-5FBB-BB77-C7587741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CB661-07DF-D17B-A3E3-BE0C32A3C311}"/>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79297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CDC3D-6893-62CB-9176-9189E25D8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653E7-B00F-AC24-67B2-34F325F25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A7E47-C8D7-971B-1810-044D8B3F8E4B}"/>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3C93BF84-0FEB-D85F-8489-B11F0887C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D1ED8-71CD-FD05-DA86-13F7A06E5967}"/>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85669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A13-4937-0D1B-CF75-D3847F083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82BB2-12F2-8A8B-04C0-30B337433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390D3-A737-FBDE-D1BD-9F1488393264}"/>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E8007FA7-F019-B1D7-019F-5F06E32EE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2AA52-B253-5785-520D-7314DB9DDEE0}"/>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309683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5DFA-0DC5-86D4-4765-A81185FD1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E7309-D937-9C4E-40BE-874E59D60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6EC7E-E96B-A372-2914-0B90D46A9B53}"/>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9FFB8906-1372-8BA3-5CA0-1C1F42EB0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E09EE-6AA0-1033-79F8-1B5236A468CB}"/>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57222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5CFD-183B-4DA9-FD2C-564BA0908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F3457-C09C-85A2-7A7E-DA838827D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3097E-9B5C-A86F-841C-243223418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3CBDB-1D93-3BBE-5BE8-D8264FF607D2}"/>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6" name="Footer Placeholder 5">
            <a:extLst>
              <a:ext uri="{FF2B5EF4-FFF2-40B4-BE49-F238E27FC236}">
                <a16:creationId xmlns:a16="http://schemas.microsoft.com/office/drawing/2014/main" id="{4AA47A3D-CA5D-A96C-758F-B1B4A07F9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26CB9-662D-8507-AB77-7D288DE550CB}"/>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326129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8317-9BB8-E8EB-7A2F-481825531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E1B44-019D-427B-D5AC-FBBB9F334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1364D-704C-F3B7-5A05-B37A4BB2C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F9CD10-1785-BDAE-8E0F-91E07EC97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B73A5-40D4-7307-7C79-1B9C575E1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D7A3D-54CE-6AB8-F43A-D4F549976EC8}"/>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8" name="Footer Placeholder 7">
            <a:extLst>
              <a:ext uri="{FF2B5EF4-FFF2-40B4-BE49-F238E27FC236}">
                <a16:creationId xmlns:a16="http://schemas.microsoft.com/office/drawing/2014/main" id="{E095D6E5-B44B-14A8-8019-A49DA6329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B95E21-1EF8-B8B0-6F5F-1C02F21D3C50}"/>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00061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8B71-948F-A2C5-3CBA-7A87F4869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6E4054-0AF4-E64B-DDB2-AA34D48E48F1}"/>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4" name="Footer Placeholder 3">
            <a:extLst>
              <a:ext uri="{FF2B5EF4-FFF2-40B4-BE49-F238E27FC236}">
                <a16:creationId xmlns:a16="http://schemas.microsoft.com/office/drawing/2014/main" id="{C168D233-EAB9-4187-620D-60A568D28B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06B0C-6DF1-D541-9452-D9B53F39EDCD}"/>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310581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3CF40-288B-D5B0-F05A-620655DED1E2}"/>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3" name="Footer Placeholder 2">
            <a:extLst>
              <a:ext uri="{FF2B5EF4-FFF2-40B4-BE49-F238E27FC236}">
                <a16:creationId xmlns:a16="http://schemas.microsoft.com/office/drawing/2014/main" id="{A4CC66B5-283C-0AB1-5BA8-33FFCA56D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7FB9D-8FB6-FDC2-5210-A949B16488D0}"/>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133311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0CB-3EDE-A6C8-B3DA-D6E05423D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1E21D-390E-5CEF-D03D-1132849EB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C0D89-27CA-5412-67B3-4B7C0877A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A4668-FEE0-A784-374C-D5338050A273}"/>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6" name="Footer Placeholder 5">
            <a:extLst>
              <a:ext uri="{FF2B5EF4-FFF2-40B4-BE49-F238E27FC236}">
                <a16:creationId xmlns:a16="http://schemas.microsoft.com/office/drawing/2014/main" id="{C992A931-5676-8DA5-C481-02401F077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E6DD3-BFDF-ABB1-14BE-DA30C98B5EE4}"/>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269430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2CCA-C925-DE8C-AC36-E05474FA3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FB12DE-5653-7D18-DFC5-BA304B0F8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A3AD7-E972-2221-BAEA-788F763E6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27A6A-D29A-ED95-1F03-A0934EF023C5}"/>
              </a:ext>
            </a:extLst>
          </p:cNvPr>
          <p:cNvSpPr>
            <a:spLocks noGrp="1"/>
          </p:cNvSpPr>
          <p:nvPr>
            <p:ph type="dt" sz="half" idx="10"/>
          </p:nvPr>
        </p:nvSpPr>
        <p:spPr/>
        <p:txBody>
          <a:bodyPr/>
          <a:lstStyle/>
          <a:p>
            <a:fld id="{4E249ABC-91E1-4D01-B41E-59D49CE43F5C}" type="datetimeFigureOut">
              <a:rPr lang="en-US" smtClean="0"/>
              <a:t>6/27/2022</a:t>
            </a:fld>
            <a:endParaRPr lang="en-US"/>
          </a:p>
        </p:txBody>
      </p:sp>
      <p:sp>
        <p:nvSpPr>
          <p:cNvPr id="6" name="Footer Placeholder 5">
            <a:extLst>
              <a:ext uri="{FF2B5EF4-FFF2-40B4-BE49-F238E27FC236}">
                <a16:creationId xmlns:a16="http://schemas.microsoft.com/office/drawing/2014/main" id="{518A1CFB-1F69-1ACB-8039-C42858B3F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AEF52-77F5-E513-A5E7-EC083BE619E3}"/>
              </a:ext>
            </a:extLst>
          </p:cNvPr>
          <p:cNvSpPr>
            <a:spLocks noGrp="1"/>
          </p:cNvSpPr>
          <p:nvPr>
            <p:ph type="sldNum" sz="quarter" idx="12"/>
          </p:nvPr>
        </p:nvSpPr>
        <p:spPr/>
        <p:txBody>
          <a:bodyPr/>
          <a:lstStyle/>
          <a:p>
            <a:fld id="{A7C9EF29-DCB4-47F4-947C-1BD6583E1465}" type="slidenum">
              <a:rPr lang="en-US" smtClean="0"/>
              <a:t>‹#›</a:t>
            </a:fld>
            <a:endParaRPr lang="en-US"/>
          </a:p>
        </p:txBody>
      </p:sp>
    </p:spTree>
    <p:extLst>
      <p:ext uri="{BB962C8B-B14F-4D97-AF65-F5344CB8AC3E}">
        <p14:creationId xmlns:p14="http://schemas.microsoft.com/office/powerpoint/2010/main" val="271203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45F3F8-119B-CBC1-73F6-384FC8B52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51408-B9AE-181E-5092-66A8DB3E6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C39E8-AF7B-1FB3-8084-723D654FC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49ABC-91E1-4D01-B41E-59D49CE43F5C}" type="datetimeFigureOut">
              <a:rPr lang="en-US" smtClean="0"/>
              <a:t>6/27/2022</a:t>
            </a:fld>
            <a:endParaRPr lang="en-US"/>
          </a:p>
        </p:txBody>
      </p:sp>
      <p:sp>
        <p:nvSpPr>
          <p:cNvPr id="5" name="Footer Placeholder 4">
            <a:extLst>
              <a:ext uri="{FF2B5EF4-FFF2-40B4-BE49-F238E27FC236}">
                <a16:creationId xmlns:a16="http://schemas.microsoft.com/office/drawing/2014/main" id="{38A0FC80-8308-66B1-40AC-42964CF9C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1FD603-31E2-D979-9642-A027BB988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9EF29-DCB4-47F4-947C-1BD6583E1465}" type="slidenum">
              <a:rPr lang="en-US" smtClean="0"/>
              <a:t>‹#›</a:t>
            </a:fld>
            <a:endParaRPr lang="en-US"/>
          </a:p>
        </p:txBody>
      </p:sp>
    </p:spTree>
    <p:extLst>
      <p:ext uri="{BB962C8B-B14F-4D97-AF65-F5344CB8AC3E}">
        <p14:creationId xmlns:p14="http://schemas.microsoft.com/office/powerpoint/2010/main" val="19462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DC5B-32C0-E456-36EC-252918D0C6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19CF5B-A87D-4A82-5600-A5ECFDC8301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35BB5E4-0191-5DB2-CA4F-045A61AA0181}"/>
              </a:ext>
            </a:extLst>
          </p:cNvPr>
          <p:cNvSpPr/>
          <p:nvPr/>
        </p:nvSpPr>
        <p:spPr>
          <a:xfrm>
            <a:off x="-57665" y="-197708"/>
            <a:ext cx="12521514" cy="71257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575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7" name="Oval 26">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00B48-6EAA-BE7B-D28C-69D5C0C61228}"/>
              </a:ext>
            </a:extLst>
          </p:cNvPr>
          <p:cNvSpPr>
            <a:spLocks noGrp="1"/>
          </p:cNvSpPr>
          <p:nvPr>
            <p:ph type="ctrTitle"/>
          </p:nvPr>
        </p:nvSpPr>
        <p:spPr>
          <a:xfrm>
            <a:off x="2102752" y="2844973"/>
            <a:ext cx="4510000" cy="1764168"/>
          </a:xfrm>
        </p:spPr>
        <p:txBody>
          <a:bodyPr>
            <a:normAutofit/>
          </a:bodyPr>
          <a:lstStyle/>
          <a:p>
            <a:pPr algn="r"/>
            <a:r>
              <a:rPr lang="en-US" sz="5400" dirty="0">
                <a:solidFill>
                  <a:schemeClr val="bg1"/>
                </a:solidFill>
                <a:latin typeface="Arial Black" panose="020B0A04020102020204" pitchFamily="34" charset="0"/>
              </a:rPr>
              <a:t>Respiration</a:t>
            </a:r>
            <a:br>
              <a:rPr lang="en-US" sz="5400" dirty="0">
                <a:solidFill>
                  <a:schemeClr val="bg1"/>
                </a:solidFill>
                <a:latin typeface="Arial Black" panose="020B0A04020102020204" pitchFamily="34" charset="0"/>
              </a:rPr>
            </a:br>
            <a:r>
              <a:rPr lang="en-US" sz="5400" dirty="0">
                <a:solidFill>
                  <a:schemeClr val="bg1"/>
                </a:solidFill>
                <a:latin typeface="Arial Black" panose="020B0A04020102020204" pitchFamily="34" charset="0"/>
              </a:rPr>
              <a:t>Disease </a:t>
            </a:r>
            <a:r>
              <a:rPr lang="en-US" sz="5400" dirty="0">
                <a:latin typeface="Arial Black" panose="020B0A04020102020204" pitchFamily="34" charset="0"/>
              </a:rPr>
              <a:t>.</a:t>
            </a:r>
          </a:p>
        </p:txBody>
      </p:sp>
      <p:grpSp>
        <p:nvGrpSpPr>
          <p:cNvPr id="32" name="Group 31">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3" name="Freeform: Shape 32">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6" name="Graphic 5" descr="Lungs">
            <a:extLst>
              <a:ext uri="{FF2B5EF4-FFF2-40B4-BE49-F238E27FC236}">
                <a16:creationId xmlns:a16="http://schemas.microsoft.com/office/drawing/2014/main" id="{C05A6539-725B-2582-3578-5F6A310F1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6"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3" name="Oval 42">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415978"/>
      </p:ext>
    </p:extLst>
  </p:cSld>
  <p:clrMapOvr>
    <a:masterClrMapping/>
  </p:clrMapOvr>
  <mc:AlternateContent xmlns:mc="http://schemas.openxmlformats.org/markup-compatibility/2006" xmlns:p14="http://schemas.microsoft.com/office/powerpoint/2010/main">
    <mc:Choice Requires="p14">
      <p:transition spd="slow" p14:dur="2000" advTm="200">
        <p14:reveal/>
      </p:transition>
    </mc:Choice>
    <mc:Fallback xmlns="">
      <p:transition spd="slow" advTm="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91" name="Rectangle 9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Freeform: Shape 9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96" name="Freeform: Shape 95">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98" name="Rectangle 97">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C7808-0C52-1DE4-24C0-723652C95353}"/>
              </a:ext>
            </a:extLst>
          </p:cNvPr>
          <p:cNvSpPr>
            <a:spLocks noGrp="1"/>
          </p:cNvSpPr>
          <p:nvPr>
            <p:ph type="title"/>
          </p:nvPr>
        </p:nvSpPr>
        <p:spPr>
          <a:xfrm>
            <a:off x="1369495" y="1105408"/>
            <a:ext cx="4726506" cy="3829806"/>
          </a:xfrm>
        </p:spPr>
        <p:txBody>
          <a:bodyPr vert="horz" lIns="91440" tIns="45720" rIns="91440" bIns="45720" rtlCol="0" anchor="b">
            <a:normAutofit/>
          </a:bodyPr>
          <a:lstStyle/>
          <a:p>
            <a:pPr algn="r">
              <a:lnSpc>
                <a:spcPct val="130000"/>
              </a:lnSpc>
            </a:pPr>
            <a:r>
              <a:rPr lang="en-US" sz="2400" kern="1200" dirty="0">
                <a:solidFill>
                  <a:schemeClr val="bg1"/>
                </a:solidFill>
                <a:latin typeface="Arial Rounded MT Bold" panose="020F0704030504030204" pitchFamily="34" charset="0"/>
              </a:rPr>
              <a:t>Asthma</a:t>
            </a:r>
            <a:br>
              <a:rPr lang="en-US" sz="1800" b="0" i="0" kern="1200" dirty="0">
                <a:solidFill>
                  <a:schemeClr val="bg1"/>
                </a:solidFill>
                <a:effectLst/>
                <a:latin typeface="Arial Rounded MT Bold" panose="020F0704030504030204" pitchFamily="34" charset="0"/>
              </a:rPr>
            </a:br>
            <a:r>
              <a:rPr lang="en-US" sz="1800" b="0" i="0" kern="1200" dirty="0">
                <a:solidFill>
                  <a:schemeClr val="bg1"/>
                </a:solidFill>
                <a:effectLst/>
                <a:latin typeface="Arial" panose="020B0604020202020204" pitchFamily="34" charset="0"/>
                <a:cs typeface="Arial" panose="020B0604020202020204" pitchFamily="34" charset="0"/>
              </a:rPr>
              <a:t>It is a disease in which the airways are narrowed. </a:t>
            </a:r>
            <a:r>
              <a:rPr lang="en-US" sz="1800" dirty="0">
                <a:solidFill>
                  <a:schemeClr val="bg1"/>
                </a:solidFill>
                <a:latin typeface="Arial" panose="020B0604020202020204" pitchFamily="34" charset="0"/>
                <a:cs typeface="Arial" panose="020B0604020202020204" pitchFamily="34" charset="0"/>
              </a:rPr>
              <a:t>D</a:t>
            </a:r>
            <a:r>
              <a:rPr lang="en-US" sz="1800" b="0" i="0" kern="1200" dirty="0">
                <a:solidFill>
                  <a:schemeClr val="bg1"/>
                </a:solidFill>
                <a:effectLst/>
                <a:latin typeface="Arial" panose="020B0604020202020204" pitchFamily="34" charset="0"/>
                <a:cs typeface="Arial" panose="020B0604020202020204" pitchFamily="34" charset="0"/>
              </a:rPr>
              <a:t>ue to chronic inflammation of the trachea. As a result, the trachea becomes more sensitive to various stimulants such as allergens and pollution.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Signs of a</a:t>
            </a:r>
            <a:r>
              <a:rPr lang="en-US" sz="1800" b="0" i="0" kern="1200" dirty="0">
                <a:solidFill>
                  <a:schemeClr val="bg1"/>
                </a:solidFill>
                <a:effectLst/>
                <a:latin typeface="Arial" panose="020B0604020202020204" pitchFamily="34" charset="0"/>
                <a:cs typeface="Arial" panose="020B0604020202020204" pitchFamily="34" charset="0"/>
              </a:rPr>
              <a:t>sthma </a:t>
            </a:r>
            <a:r>
              <a:rPr lang="en-US" sz="1800" dirty="0">
                <a:solidFill>
                  <a:schemeClr val="bg1"/>
                </a:solidFill>
                <a:latin typeface="Arial" panose="020B0604020202020204" pitchFamily="34" charset="0"/>
                <a:cs typeface="Arial" panose="020B0604020202020204" pitchFamily="34" charset="0"/>
              </a:rPr>
              <a:t>are wheeze, cough</a:t>
            </a:r>
            <a:r>
              <a:rPr lang="en-US" sz="1800" b="0" i="0" kern="1200" dirty="0">
                <a:solidFill>
                  <a:schemeClr val="bg1"/>
                </a:solidFill>
                <a:effectLst/>
                <a:latin typeface="Arial" panose="020B0604020202020204" pitchFamily="34" charset="0"/>
                <a:cs typeface="Arial" panose="020B0604020202020204" pitchFamily="34" charset="0"/>
              </a:rPr>
              <a:t> especially during exercise and at night.</a:t>
            </a:r>
            <a:endParaRPr lang="en-US" sz="1800" kern="1200" dirty="0">
              <a:solidFill>
                <a:schemeClr val="bg1"/>
              </a:solidFill>
              <a:latin typeface="Arial" panose="020B0604020202020204" pitchFamily="34" charset="0"/>
              <a:cs typeface="Arial" panose="020B0604020202020204" pitchFamily="34" charset="0"/>
            </a:endParaRPr>
          </a:p>
        </p:txBody>
      </p:sp>
      <p:sp>
        <p:nvSpPr>
          <p:cNvPr id="102"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D89D3E"/>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D89D3E">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6" name="Oval 105">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8" name="Oval 107">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1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11" name="Freeform: Shape 11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C544E1DB-F152-C057-865A-27821269AC62}"/>
              </a:ext>
            </a:extLst>
          </p:cNvPr>
          <p:cNvSpPr/>
          <p:nvPr/>
        </p:nvSpPr>
        <p:spPr>
          <a:xfrm>
            <a:off x="6709196" y="1344131"/>
            <a:ext cx="4790951" cy="4283631"/>
          </a:xfrm>
          <a:prstGeom prst="rect">
            <a:avLst/>
          </a:prstGeom>
          <a:solidFill>
            <a:srgbClr val="D4E6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10CB50-1CCF-67B1-72AE-35058FD5E2B5}"/>
              </a:ext>
            </a:extLst>
          </p:cNvPr>
          <p:cNvPicPr>
            <a:picLocks noChangeAspect="1"/>
          </p:cNvPicPr>
          <p:nvPr/>
        </p:nvPicPr>
        <p:blipFill>
          <a:blip r:embed="rId2"/>
          <a:stretch>
            <a:fillRect/>
          </a:stretch>
        </p:blipFill>
        <p:spPr>
          <a:xfrm>
            <a:off x="6527734" y="1199685"/>
            <a:ext cx="4799586" cy="4283631"/>
          </a:xfrm>
          <a:prstGeom prst="rect">
            <a:avLst/>
          </a:prstGeom>
          <a:ln w="28575">
            <a:noFill/>
          </a:ln>
        </p:spPr>
      </p:pic>
    </p:spTree>
    <p:extLst>
      <p:ext uri="{BB962C8B-B14F-4D97-AF65-F5344CB8AC3E}">
        <p14:creationId xmlns:p14="http://schemas.microsoft.com/office/powerpoint/2010/main" val="3143286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1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6207219-751A-579B-C4A1-FFD167C22047}"/>
              </a:ext>
            </a:extLst>
          </p:cNvPr>
          <p:cNvSpPr>
            <a:spLocks noGrp="1"/>
          </p:cNvSpPr>
          <p:nvPr>
            <p:ph type="title"/>
          </p:nvPr>
        </p:nvSpPr>
        <p:spPr>
          <a:xfrm>
            <a:off x="261728" y="0"/>
            <a:ext cx="4056224" cy="6545659"/>
          </a:xfrm>
        </p:spPr>
        <p:txBody>
          <a:bodyPr vert="horz" lIns="91440" tIns="45720" rIns="91440" bIns="45720" rtlCol="0" anchor="b">
            <a:noAutofit/>
          </a:bodyPr>
          <a:lstStyle/>
          <a:p>
            <a:r>
              <a:rPr lang="en-US" sz="2000" kern="1200" dirty="0">
                <a:solidFill>
                  <a:schemeClr val="bg1"/>
                </a:solidFill>
                <a:latin typeface="Arial Rounded MT Bold" panose="020F0704030504030204" pitchFamily="34" charset="0"/>
              </a:rPr>
              <a:t>Causes and triggers of Asthma</a:t>
            </a:r>
            <a:br>
              <a:rPr lang="en-US" sz="2000" kern="1200" dirty="0">
                <a:solidFill>
                  <a:schemeClr val="bg1"/>
                </a:solidFill>
                <a:latin typeface="Arial Rounded MT Bold" panose="020F0704030504030204" pitchFamily="34" charset="0"/>
              </a:rPr>
            </a:br>
            <a:br>
              <a:rPr lang="en-US" sz="1800" kern="1200" dirty="0">
                <a:solidFill>
                  <a:schemeClr val="bg1"/>
                </a:solidFill>
                <a:latin typeface="+mj-lt"/>
                <a:ea typeface="+mj-ea"/>
                <a:cs typeface="+mj-cs"/>
              </a:rPr>
            </a:br>
            <a:r>
              <a:rPr lang="en-US" sz="1800" kern="1200" dirty="0">
                <a:solidFill>
                  <a:schemeClr val="bg1"/>
                </a:solidFill>
                <a:latin typeface="Arial" panose="020B0604020202020204" pitchFamily="34" charset="0"/>
                <a:cs typeface="Arial" panose="020B0604020202020204" pitchFamily="34" charset="0"/>
              </a:rPr>
              <a:t>Asthma is caused by swelling (inflammation) of the breathing tubes that carry air in and out of the lungs. This makes the tubes highly sensitive, so they temporarily narrow.</a:t>
            </a:r>
            <a:br>
              <a:rPr lang="en-US" sz="1800" kern="1200" dirty="0">
                <a:solidFill>
                  <a:schemeClr val="bg1"/>
                </a:solidFill>
                <a:latin typeface="Arial" panose="020B0604020202020204" pitchFamily="34" charset="0"/>
                <a:cs typeface="Arial" panose="020B0604020202020204" pitchFamily="34" charset="0"/>
              </a:rPr>
            </a:br>
            <a:r>
              <a:rPr lang="en-US" sz="1800" kern="1200" dirty="0">
                <a:solidFill>
                  <a:schemeClr val="bg1"/>
                </a:solidFill>
                <a:latin typeface="Arial" panose="020B0604020202020204" pitchFamily="34" charset="0"/>
                <a:cs typeface="Arial" panose="020B0604020202020204" pitchFamily="34" charset="0"/>
              </a:rPr>
              <a:t>It may happen randomly or after exposure to a trigger.</a:t>
            </a:r>
            <a:br>
              <a:rPr lang="en-US" sz="1800" kern="1200" dirty="0">
                <a:solidFill>
                  <a:schemeClr val="bg1"/>
                </a:solidFill>
                <a:latin typeface="Arial" panose="020B0604020202020204" pitchFamily="34" charset="0"/>
                <a:cs typeface="Arial" panose="020B0604020202020204" pitchFamily="34" charset="0"/>
              </a:rPr>
            </a:b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r>
              <a:rPr lang="en-US" sz="2000" kern="1200" dirty="0">
                <a:solidFill>
                  <a:schemeClr val="bg1"/>
                </a:solidFill>
                <a:latin typeface="Arial Rounded MT Bold" panose="020F0704030504030204" pitchFamily="34" charset="0"/>
              </a:rPr>
              <a:t>Common asthma triggers include:</a:t>
            </a: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r>
              <a:rPr lang="en-US" sz="1800" kern="1200" dirty="0">
                <a:solidFill>
                  <a:schemeClr val="bg1"/>
                </a:solidFill>
                <a:latin typeface="Arial" panose="020B0604020202020204" pitchFamily="34" charset="0"/>
                <a:cs typeface="Arial" panose="020B0604020202020204" pitchFamily="34" charset="0"/>
              </a:rPr>
              <a:t>allergies (to house dust mites, animal fur or pollen, for example)</a:t>
            </a:r>
            <a:br>
              <a:rPr lang="en-US" sz="1800" kern="1200" dirty="0">
                <a:solidFill>
                  <a:schemeClr val="bg1"/>
                </a:solidFill>
                <a:latin typeface="Arial" panose="020B0604020202020204" pitchFamily="34" charset="0"/>
                <a:cs typeface="Arial" panose="020B0604020202020204" pitchFamily="34" charset="0"/>
              </a:rPr>
            </a:br>
            <a:r>
              <a:rPr lang="en-US" sz="1800" kern="1200" dirty="0">
                <a:solidFill>
                  <a:schemeClr val="bg1"/>
                </a:solidFill>
                <a:latin typeface="Arial" panose="020B0604020202020204" pitchFamily="34" charset="0"/>
                <a:cs typeface="Arial" panose="020B0604020202020204" pitchFamily="34" charset="0"/>
              </a:rPr>
              <a:t>smoke, pollution and cold air</a:t>
            </a:r>
            <a:br>
              <a:rPr lang="en-US" sz="1800" kern="1200" dirty="0">
                <a:solidFill>
                  <a:schemeClr val="bg1"/>
                </a:solidFill>
                <a:latin typeface="Arial" panose="020B0604020202020204" pitchFamily="34" charset="0"/>
                <a:cs typeface="Arial" panose="020B0604020202020204" pitchFamily="34" charset="0"/>
              </a:rPr>
            </a:br>
            <a:r>
              <a:rPr lang="en-US" sz="1800" kern="1200" dirty="0">
                <a:solidFill>
                  <a:schemeClr val="bg1"/>
                </a:solidFill>
                <a:latin typeface="Arial" panose="020B0604020202020204" pitchFamily="34" charset="0"/>
                <a:cs typeface="Arial" panose="020B0604020202020204" pitchFamily="34" charset="0"/>
              </a:rPr>
              <a:t>and Infections like colds or flu.</a:t>
            </a:r>
            <a:br>
              <a:rPr lang="en-US" sz="1800" kern="1200" dirty="0">
                <a:solidFill>
                  <a:schemeClr val="bg1"/>
                </a:solidFill>
                <a:latin typeface="Arial" panose="020B0604020202020204" pitchFamily="34" charset="0"/>
                <a:cs typeface="Arial" panose="020B0604020202020204" pitchFamily="34" charset="0"/>
              </a:rPr>
            </a:br>
            <a:br>
              <a:rPr lang="en-US" sz="1800" kern="1200" dirty="0">
                <a:solidFill>
                  <a:schemeClr val="bg1"/>
                </a:solidFill>
                <a:latin typeface="Arial" panose="020B0604020202020204" pitchFamily="34" charset="0"/>
                <a:cs typeface="Arial" panose="020B0604020202020204" pitchFamily="34" charset="0"/>
              </a:rPr>
            </a:br>
            <a:r>
              <a:rPr lang="en-US" sz="1800" kern="1200" dirty="0">
                <a:solidFill>
                  <a:schemeClr val="bg1"/>
                </a:solidFill>
                <a:latin typeface="Arial" panose="020B0604020202020204" pitchFamily="34" charset="0"/>
                <a:cs typeface="Arial" panose="020B0604020202020204" pitchFamily="34" charset="0"/>
              </a:rPr>
              <a:t>Identifying and avoiding your asthma triggers can help you keep your symptoms under control.</a:t>
            </a:r>
          </a:p>
        </p:txBody>
      </p:sp>
      <p:pic>
        <p:nvPicPr>
          <p:cNvPr id="4" name="Picture 3">
            <a:extLst>
              <a:ext uri="{FF2B5EF4-FFF2-40B4-BE49-F238E27FC236}">
                <a16:creationId xmlns:a16="http://schemas.microsoft.com/office/drawing/2014/main" id="{158028D9-3455-C2AC-51CA-EDFF86739274}"/>
              </a:ext>
            </a:extLst>
          </p:cNvPr>
          <p:cNvPicPr>
            <a:picLocks noChangeAspect="1"/>
          </p:cNvPicPr>
          <p:nvPr/>
        </p:nvPicPr>
        <p:blipFill>
          <a:blip r:embed="rId2"/>
          <a:stretch>
            <a:fillRect/>
          </a:stretch>
        </p:blipFill>
        <p:spPr>
          <a:xfrm>
            <a:off x="6733918" y="1781639"/>
            <a:ext cx="4795184" cy="245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0"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2"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24" name="Group 123">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bg1"/>
          </a:solidFill>
        </p:grpSpPr>
        <p:grpSp>
          <p:nvGrpSpPr>
            <p:cNvPr id="125"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29" name="Freeform: Shape 128">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26"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27" name="Freeform: Shape 126">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132" name="Group 131">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bg1"/>
          </a:solidFill>
        </p:grpSpPr>
        <p:grpSp>
          <p:nvGrpSpPr>
            <p:cNvPr id="133"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04" name="Freeform: Shape 303">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34"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35" name="Freeform: Shape 134">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172553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5" name="Freeform: Shape 6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9" name="Freeform: Shape 68">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1" name="Freeform: Shape 7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3" name="Freeform: Shape 72">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5" name="Rectangle 74">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F4A6B-AD21-FAF7-DE4C-389D4444A2E7}"/>
              </a:ext>
            </a:extLst>
          </p:cNvPr>
          <p:cNvSpPr>
            <a:spLocks noGrp="1"/>
          </p:cNvSpPr>
          <p:nvPr>
            <p:ph type="title"/>
          </p:nvPr>
        </p:nvSpPr>
        <p:spPr>
          <a:xfrm>
            <a:off x="2227385" y="1029778"/>
            <a:ext cx="7872204" cy="4798444"/>
          </a:xfrm>
        </p:spPr>
        <p:txBody>
          <a:bodyPr vert="horz" lIns="91440" tIns="45720" rIns="91440" bIns="45720" rtlCol="0" anchor="b">
            <a:noAutofit/>
          </a:bodyPr>
          <a:lstStyle/>
          <a:p>
            <a:r>
              <a:rPr lang="en-US" sz="2000" u="sng" kern="1200" dirty="0">
                <a:solidFill>
                  <a:schemeClr val="bg1"/>
                </a:solidFill>
                <a:latin typeface="Arial Rounded MT Bold" panose="020F0704030504030204" pitchFamily="34" charset="0"/>
              </a:rPr>
              <a:t>Symptoms</a:t>
            </a:r>
            <a:br>
              <a:rPr lang="en-US" sz="2000" kern="1200" dirty="0">
                <a:solidFill>
                  <a:schemeClr val="bg1"/>
                </a:solidFill>
                <a:latin typeface="Arial Rounded MT Bold" panose="020F0704030504030204" pitchFamily="34" charset="0"/>
              </a:rPr>
            </a:br>
            <a:br>
              <a:rPr lang="en-US" sz="2000" kern="1200" dirty="0">
                <a:solidFill>
                  <a:schemeClr val="bg1"/>
                </a:solidFill>
                <a:latin typeface="+mj-lt"/>
                <a:ea typeface="+mj-ea"/>
                <a:cs typeface="+mj-cs"/>
              </a:rPr>
            </a:br>
            <a:r>
              <a:rPr lang="en-US" sz="2000" kern="1200" dirty="0">
                <a:solidFill>
                  <a:schemeClr val="bg1"/>
                </a:solidFill>
                <a:latin typeface="Arial" panose="020B0604020202020204" pitchFamily="34" charset="0"/>
                <a:cs typeface="Arial" panose="020B0604020202020204" pitchFamily="34" charset="0"/>
              </a:rPr>
              <a:t>Asthma symptoms vary from person to person. You may have infrequent asthma attacks, have symptoms only at certain times — such as when exercising — or have symptoms all the time.</a:t>
            </a:r>
            <a:br>
              <a:rPr lang="en-US" sz="2000" kern="1200" dirty="0">
                <a:solidFill>
                  <a:schemeClr val="bg1"/>
                </a:solidFill>
                <a:latin typeface="+mj-lt"/>
                <a:ea typeface="+mj-ea"/>
                <a:cs typeface="+mj-cs"/>
              </a:rPr>
            </a:br>
            <a:br>
              <a:rPr lang="en-US" sz="2000" kern="1200" dirty="0">
                <a:solidFill>
                  <a:schemeClr val="bg1"/>
                </a:solidFill>
                <a:latin typeface="+mj-lt"/>
                <a:ea typeface="+mj-ea"/>
                <a:cs typeface="+mj-cs"/>
              </a:rPr>
            </a:br>
            <a:br>
              <a:rPr lang="en-US" sz="2000" kern="1200" dirty="0">
                <a:solidFill>
                  <a:schemeClr val="bg1"/>
                </a:solidFill>
                <a:latin typeface="+mj-lt"/>
                <a:ea typeface="+mj-ea"/>
                <a:cs typeface="+mj-cs"/>
              </a:rPr>
            </a:br>
            <a:br>
              <a:rPr lang="en-US" sz="2000" kern="1200" dirty="0">
                <a:solidFill>
                  <a:schemeClr val="bg1"/>
                </a:solidFill>
                <a:latin typeface="+mj-lt"/>
                <a:ea typeface="+mj-ea"/>
                <a:cs typeface="+mj-cs"/>
              </a:rPr>
            </a:br>
            <a:r>
              <a:rPr lang="en-US" sz="2000" u="sng" kern="1200" dirty="0">
                <a:solidFill>
                  <a:schemeClr val="bg1"/>
                </a:solidFill>
                <a:latin typeface="Arial Rounded MT Bold" panose="020F0704030504030204" pitchFamily="34" charset="0"/>
              </a:rPr>
              <a:t>Asthma signs and symptoms include:</a:t>
            </a:r>
            <a:br>
              <a:rPr lang="en-US" sz="2000" dirty="0">
                <a:solidFill>
                  <a:schemeClr val="bg1"/>
                </a:solidFill>
              </a:rPr>
            </a:br>
            <a:br>
              <a:rPr lang="en-US" sz="2000" kern="1200" dirty="0">
                <a:solidFill>
                  <a:schemeClr val="bg1"/>
                </a:solidFill>
                <a:latin typeface="+mj-lt"/>
                <a:ea typeface="+mj-ea"/>
                <a:cs typeface="+mj-cs"/>
              </a:rPr>
            </a:br>
            <a:r>
              <a:rPr lang="en-US" sz="2000" kern="1200" dirty="0">
                <a:solidFill>
                  <a:schemeClr val="bg1"/>
                </a:solidFill>
                <a:latin typeface="Arial" panose="020B0604020202020204" pitchFamily="34" charset="0"/>
                <a:cs typeface="Arial" panose="020B0604020202020204" pitchFamily="34" charset="0"/>
              </a:rPr>
              <a:t>- Shortness of breath</a:t>
            </a:r>
            <a:br>
              <a:rPr lang="en-US" sz="2000" kern="1200" dirty="0">
                <a:solidFill>
                  <a:schemeClr val="bg1"/>
                </a:solidFill>
                <a:latin typeface="Arial" panose="020B0604020202020204" pitchFamily="34" charset="0"/>
                <a:cs typeface="Arial" panose="020B0604020202020204" pitchFamily="34" charset="0"/>
              </a:rPr>
            </a:br>
            <a:r>
              <a:rPr lang="en-US" sz="2000" kern="1200" dirty="0">
                <a:solidFill>
                  <a:schemeClr val="bg1"/>
                </a:solidFill>
                <a:latin typeface="Arial" panose="020B0604020202020204" pitchFamily="34" charset="0"/>
                <a:cs typeface="Arial" panose="020B0604020202020204" pitchFamily="34" charset="0"/>
              </a:rPr>
              <a:t>- Chest tightness or pain</a:t>
            </a:r>
            <a:br>
              <a:rPr lang="en-US" sz="2000" kern="1200" dirty="0">
                <a:solidFill>
                  <a:schemeClr val="bg1"/>
                </a:solidFill>
                <a:latin typeface="Arial" panose="020B0604020202020204" pitchFamily="34" charset="0"/>
                <a:cs typeface="Arial" panose="020B0604020202020204" pitchFamily="34" charset="0"/>
              </a:rPr>
            </a:br>
            <a:r>
              <a:rPr lang="en-US" sz="2000" kern="1200" dirty="0">
                <a:solidFill>
                  <a:schemeClr val="bg1"/>
                </a:solidFill>
                <a:latin typeface="Arial" panose="020B0604020202020204" pitchFamily="34" charset="0"/>
                <a:cs typeface="Arial" panose="020B0604020202020204" pitchFamily="34" charset="0"/>
              </a:rPr>
              <a:t>- Wheezing when exhaling, which is one of common in children</a:t>
            </a:r>
            <a:br>
              <a:rPr lang="en-US" sz="2000" kern="1200" dirty="0">
                <a:solidFill>
                  <a:schemeClr val="bg1"/>
                </a:solidFill>
                <a:latin typeface="Arial" panose="020B0604020202020204" pitchFamily="34" charset="0"/>
                <a:cs typeface="Arial" panose="020B0604020202020204" pitchFamily="34" charset="0"/>
              </a:rPr>
            </a:br>
            <a:r>
              <a:rPr lang="en-US" sz="2000" kern="1200" dirty="0">
                <a:solidFill>
                  <a:schemeClr val="bg1"/>
                </a:solidFill>
                <a:latin typeface="Arial" panose="020B0604020202020204" pitchFamily="34" charset="0"/>
                <a:cs typeface="Arial" panose="020B0604020202020204" pitchFamily="34" charset="0"/>
              </a:rPr>
              <a:t>- Trouble sleeping caused by shortness of breath, coughing or wheezing</a:t>
            </a:r>
            <a:r>
              <a:rPr lang="en-US" sz="2000" dirty="0">
                <a:solidFill>
                  <a:schemeClr val="bg1"/>
                </a:solidFill>
                <a:latin typeface="Arial" panose="020B0604020202020204" pitchFamily="34" charset="0"/>
                <a:cs typeface="Arial" panose="020B0604020202020204" pitchFamily="34" charset="0"/>
              </a:rPr>
              <a:t> which</a:t>
            </a:r>
            <a:r>
              <a:rPr lang="en-US" sz="2000" kern="1200" dirty="0">
                <a:solidFill>
                  <a:schemeClr val="bg1"/>
                </a:solidFill>
                <a:latin typeface="Arial" panose="020B0604020202020204" pitchFamily="34" charset="0"/>
                <a:cs typeface="Arial" panose="020B0604020202020204" pitchFamily="34" charset="0"/>
              </a:rPr>
              <a:t> can also be worsened by a respiratory virus, such as a cold or the flu.</a:t>
            </a:r>
          </a:p>
        </p:txBody>
      </p:sp>
      <p:sp>
        <p:nvSpPr>
          <p:cNvPr id="81" name="Oval 8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2" name="Oval 82">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53303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EC021-F64A-4A10-CB54-3452646B058E}"/>
              </a:ext>
            </a:extLst>
          </p:cNvPr>
          <p:cNvSpPr>
            <a:spLocks noGrp="1"/>
          </p:cNvSpPr>
          <p:nvPr>
            <p:ph type="title"/>
          </p:nvPr>
        </p:nvSpPr>
        <p:spPr>
          <a:xfrm>
            <a:off x="2342297" y="819446"/>
            <a:ext cx="7507406" cy="5219108"/>
          </a:xfrm>
        </p:spPr>
        <p:txBody>
          <a:bodyPr vert="horz" lIns="91440" tIns="45720" rIns="91440" bIns="45720" rtlCol="0" anchor="b">
            <a:noAutofit/>
          </a:bodyPr>
          <a:lstStyle/>
          <a:p>
            <a:r>
              <a:rPr lang="en-US" sz="2400" u="sng" kern="1200" dirty="0">
                <a:solidFill>
                  <a:schemeClr val="bg1"/>
                </a:solidFill>
                <a:latin typeface="Arial Rounded MT Bold" panose="020F0704030504030204" pitchFamily="34" charset="0"/>
              </a:rPr>
              <a:t>Treatments for asthma</a:t>
            </a:r>
            <a:br>
              <a:rPr lang="en-US" sz="2400" kern="1200" dirty="0">
                <a:solidFill>
                  <a:schemeClr val="bg1"/>
                </a:solidFill>
                <a:latin typeface="Arial Rounded MT Bold" panose="020F0704030504030204" pitchFamily="34" charset="0"/>
              </a:rPr>
            </a:br>
            <a:r>
              <a:rPr lang="en-US" sz="1800" dirty="0">
                <a:solidFill>
                  <a:schemeClr val="bg1"/>
                </a:solidFill>
                <a:latin typeface="Arial Rounded MT Bold" panose="020F0704030504030204" pitchFamily="34" charset="0"/>
              </a:rPr>
              <a:t> </a:t>
            </a:r>
            <a:br>
              <a:rPr lang="en-US" sz="2400" kern="1200" dirty="0">
                <a:solidFill>
                  <a:schemeClr val="bg1"/>
                </a:solidFill>
                <a:latin typeface="Arial Rounded MT Bold" panose="020F0704030504030204" pitchFamily="34" charset="0"/>
              </a:rPr>
            </a:br>
            <a:r>
              <a:rPr lang="en-US" sz="2000" kern="1200" dirty="0">
                <a:solidFill>
                  <a:schemeClr val="bg1"/>
                </a:solidFill>
                <a:latin typeface="Arial" panose="020B0604020202020204" pitchFamily="34" charset="0"/>
                <a:cs typeface="Arial" panose="020B0604020202020204" pitchFamily="34" charset="0"/>
              </a:rPr>
              <a:t>Asthma is usually treated by using an inhaler, a small device that lets you breathe in medicines.</a:t>
            </a:r>
            <a:br>
              <a:rPr lang="en-US" sz="2400" kern="1200" dirty="0">
                <a:solidFill>
                  <a:schemeClr val="bg1"/>
                </a:solidFill>
                <a:latin typeface="+mj-lt"/>
                <a:ea typeface="+mj-ea"/>
                <a:cs typeface="+mj-cs"/>
              </a:rPr>
            </a:br>
            <a:br>
              <a:rPr lang="en-US" sz="2400" kern="1200" dirty="0">
                <a:solidFill>
                  <a:schemeClr val="bg1"/>
                </a:solidFill>
                <a:latin typeface="+mj-lt"/>
                <a:ea typeface="+mj-ea"/>
                <a:cs typeface="+mj-cs"/>
              </a:rPr>
            </a:br>
            <a:br>
              <a:rPr lang="en-US" sz="2400" dirty="0">
                <a:solidFill>
                  <a:schemeClr val="bg1"/>
                </a:solidFill>
              </a:rPr>
            </a:br>
            <a:br>
              <a:rPr lang="en-US" sz="2400" kern="1200" dirty="0">
                <a:solidFill>
                  <a:schemeClr val="bg1"/>
                </a:solidFill>
                <a:latin typeface="+mj-lt"/>
                <a:ea typeface="+mj-ea"/>
                <a:cs typeface="+mj-cs"/>
              </a:rPr>
            </a:br>
            <a:r>
              <a:rPr lang="en-US" sz="2400" u="sng" kern="1200" dirty="0">
                <a:solidFill>
                  <a:schemeClr val="bg1"/>
                </a:solidFill>
                <a:latin typeface="Arial Rounded MT Bold" panose="020F0704030504030204" pitchFamily="34" charset="0"/>
              </a:rPr>
              <a:t>The main types are:</a:t>
            </a:r>
            <a:br>
              <a:rPr lang="en-US" sz="2400" kern="1200" dirty="0">
                <a:solidFill>
                  <a:schemeClr val="bg1"/>
                </a:solidFill>
                <a:latin typeface="+mj-lt"/>
                <a:ea typeface="+mj-ea"/>
                <a:cs typeface="+mj-cs"/>
              </a:rPr>
            </a:br>
            <a:r>
              <a:rPr lang="en-US" sz="1800" kern="1200" dirty="0">
                <a:solidFill>
                  <a:schemeClr val="bg1"/>
                </a:solidFill>
                <a:latin typeface="+mj-lt"/>
                <a:ea typeface="+mj-ea"/>
                <a:cs typeface="+mj-cs"/>
              </a:rPr>
              <a:t> </a:t>
            </a:r>
            <a:br>
              <a:rPr lang="en-US" sz="2400" kern="1200" dirty="0">
                <a:solidFill>
                  <a:schemeClr val="bg1"/>
                </a:solidFill>
                <a:latin typeface="+mj-lt"/>
                <a:ea typeface="+mj-ea"/>
                <a:cs typeface="+mj-cs"/>
              </a:rPr>
            </a:br>
            <a:r>
              <a:rPr lang="en-US" sz="2000" dirty="0">
                <a:solidFill>
                  <a:schemeClr val="bg1"/>
                </a:solidFill>
                <a:latin typeface="Arial" panose="020B0604020202020204" pitchFamily="34" charset="0"/>
                <a:cs typeface="Arial" panose="020B0604020202020204" pitchFamily="34" charset="0"/>
              </a:rPr>
              <a:t>- </a:t>
            </a:r>
            <a:r>
              <a:rPr lang="en-US" sz="2000" kern="1200" dirty="0">
                <a:solidFill>
                  <a:schemeClr val="bg1"/>
                </a:solidFill>
                <a:latin typeface="Arial" panose="020B0604020202020204" pitchFamily="34" charset="0"/>
                <a:cs typeface="Arial" panose="020B0604020202020204" pitchFamily="34" charset="0"/>
              </a:rPr>
              <a:t>reliever inhalers; used when needed to quickly relieve asthma symptoms for a short time</a:t>
            </a:r>
            <a:br>
              <a:rPr lang="en-US" sz="2000" kern="1200" dirty="0">
                <a:solidFill>
                  <a:schemeClr val="bg1"/>
                </a:solidFill>
                <a:latin typeface="Arial" panose="020B0604020202020204" pitchFamily="34" charset="0"/>
                <a:cs typeface="Arial" panose="020B0604020202020204" pitchFamily="34" charset="0"/>
              </a:rPr>
            </a:br>
            <a:r>
              <a:rPr lang="en-US" sz="1400" kern="1200" dirty="0">
                <a:solidFill>
                  <a:schemeClr val="bg1"/>
                </a:solidFill>
                <a:latin typeface="Arial" panose="020B0604020202020204" pitchFamily="34" charset="0"/>
                <a:cs typeface="Arial" panose="020B0604020202020204" pitchFamily="34" charset="0"/>
              </a:rPr>
              <a:t> </a:t>
            </a:r>
            <a:br>
              <a:rPr lang="en-US" sz="2000" kern="1200" dirty="0">
                <a:solidFill>
                  <a:schemeClr val="bg1"/>
                </a:solidFill>
                <a:latin typeface="Arial" panose="020B0604020202020204" pitchFamily="34" charset="0"/>
                <a:cs typeface="Arial" panose="020B0604020202020204" pitchFamily="34" charset="0"/>
              </a:rPr>
            </a:br>
            <a:r>
              <a:rPr lang="en-US" sz="2000" kern="1200" dirty="0">
                <a:solidFill>
                  <a:schemeClr val="bg1"/>
                </a:solidFill>
                <a:latin typeface="Arial" panose="020B0604020202020204" pitchFamily="34" charset="0"/>
                <a:cs typeface="Arial" panose="020B0604020202020204" pitchFamily="34" charset="0"/>
              </a:rPr>
              <a:t>- preventer inhalers; used every day to prevent asthma symptoms happening</a:t>
            </a:r>
            <a:br>
              <a:rPr lang="en-US" sz="2000" kern="1200" dirty="0">
                <a:solidFill>
                  <a:schemeClr val="bg1"/>
                </a:solidFill>
                <a:latin typeface="Arial" panose="020B0604020202020204" pitchFamily="34" charset="0"/>
                <a:cs typeface="Arial" panose="020B0604020202020204" pitchFamily="34" charset="0"/>
              </a:rPr>
            </a:br>
            <a:br>
              <a:rPr lang="en-US" sz="2000" kern="12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t>
            </a:r>
            <a:r>
              <a:rPr lang="en-US" sz="2000" kern="1200" dirty="0">
                <a:solidFill>
                  <a:schemeClr val="bg1"/>
                </a:solidFill>
                <a:latin typeface="Arial" panose="020B0604020202020204" pitchFamily="34" charset="0"/>
                <a:cs typeface="Arial" panose="020B0604020202020204" pitchFamily="34" charset="0"/>
              </a:rPr>
              <a:t>Some people might also take tablets</a:t>
            </a:r>
            <a:br>
              <a:rPr lang="en-US" sz="2000" kern="1200" dirty="0">
                <a:solidFill>
                  <a:schemeClr val="bg1"/>
                </a:solidFill>
                <a:latin typeface="Arial" panose="020B0604020202020204" pitchFamily="34" charset="0"/>
                <a:cs typeface="Arial" panose="020B0604020202020204" pitchFamily="34" charset="0"/>
              </a:rPr>
            </a:br>
            <a:r>
              <a:rPr lang="en-US" sz="1600" kern="1200" dirty="0">
                <a:solidFill>
                  <a:schemeClr val="bg1"/>
                </a:solidFill>
                <a:latin typeface="Arial" panose="020B0604020202020204" pitchFamily="34" charset="0"/>
                <a:cs typeface="Arial" panose="020B0604020202020204" pitchFamily="34" charset="0"/>
              </a:rPr>
              <a:t> </a:t>
            </a:r>
            <a:endParaRPr lang="en-US" sz="2400" kern="1200" dirty="0">
              <a:solidFill>
                <a:schemeClr val="bg1"/>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7039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B2BA2-00B6-63A7-75AA-0E2988BFD0B8}"/>
              </a:ext>
            </a:extLst>
          </p:cNvPr>
          <p:cNvSpPr>
            <a:spLocks noGrp="1"/>
          </p:cNvSpPr>
          <p:nvPr>
            <p:ph type="title"/>
          </p:nvPr>
        </p:nvSpPr>
        <p:spPr>
          <a:xfrm>
            <a:off x="2422539" y="819173"/>
            <a:ext cx="7550087" cy="4922599"/>
          </a:xfrm>
        </p:spPr>
        <p:txBody>
          <a:bodyPr vert="horz" lIns="91440" tIns="45720" rIns="91440" bIns="45720" rtlCol="0" anchor="b">
            <a:normAutofit/>
          </a:bodyPr>
          <a:lstStyle/>
          <a:p>
            <a:r>
              <a:rPr lang="en-US" sz="2700" b="0" i="0" u="sng" kern="1200" dirty="0">
                <a:solidFill>
                  <a:schemeClr val="bg1"/>
                </a:solidFill>
                <a:effectLst/>
                <a:latin typeface="Arial Rounded MT Bold" panose="020F0704030504030204" pitchFamily="34" charset="0"/>
              </a:rPr>
              <a:t>Prevention</a:t>
            </a:r>
            <a:br>
              <a:rPr lang="en-US" sz="2700" b="0" i="0" kern="1200" dirty="0">
                <a:solidFill>
                  <a:schemeClr val="bg1"/>
                </a:solidFill>
                <a:effectLst/>
                <a:latin typeface="Arial Rounded MT Bold" panose="020F0704030504030204" pitchFamily="34" charset="0"/>
              </a:rPr>
            </a:br>
            <a:r>
              <a:rPr lang="en-US" sz="2000" dirty="0">
                <a:solidFill>
                  <a:schemeClr val="bg1"/>
                </a:solidFill>
                <a:latin typeface="Arial Rounded MT Bold" panose="020F0704030504030204" pitchFamily="34" charset="0"/>
              </a:rPr>
              <a:t> </a:t>
            </a:r>
            <a:br>
              <a:rPr lang="en-US" sz="2700" b="0" i="0" kern="1200" dirty="0">
                <a:solidFill>
                  <a:schemeClr val="bg1"/>
                </a:solidFill>
                <a:effectLst/>
                <a:latin typeface="Arial Rounded MT Bold" panose="020F0704030504030204" pitchFamily="34" charset="0"/>
              </a:rPr>
            </a:br>
            <a:r>
              <a:rPr lang="en-US" sz="2000" dirty="0">
                <a:solidFill>
                  <a:schemeClr val="bg1"/>
                </a:solidFill>
                <a:latin typeface="Arial" panose="020B0604020202020204" pitchFamily="34" charset="0"/>
                <a:cs typeface="Arial" panose="020B0604020202020204" pitchFamily="34" charset="0"/>
              </a:rPr>
              <a:t>Asthma can be lethal, Even though there are ways to prevent getting it.</a:t>
            </a:r>
            <a:br>
              <a:rPr lang="en-US" sz="2700" b="0" i="0" kern="1200" dirty="0">
                <a:solidFill>
                  <a:schemeClr val="bg1"/>
                </a:solidFill>
                <a:effectLst/>
                <a:latin typeface="Arial Rounded MT Bold" panose="020F0704030504030204" pitchFamily="34" charset="0"/>
              </a:rPr>
            </a:br>
            <a:r>
              <a:rPr lang="en-US" sz="2000" dirty="0">
                <a:solidFill>
                  <a:schemeClr val="bg1"/>
                </a:solidFill>
                <a:latin typeface="Arial" panose="020B0604020202020204" pitchFamily="34" charset="0"/>
                <a:cs typeface="Arial" panose="020B0604020202020204" pitchFamily="34" charset="0"/>
              </a:rPr>
              <a:t>These are ways to prevent asthma:</a:t>
            </a:r>
            <a:r>
              <a:rPr lang="en-US" sz="2700" b="0" i="0" kern="1200" dirty="0">
                <a:solidFill>
                  <a:schemeClr val="bg1"/>
                </a:solidFill>
                <a:effectLst/>
                <a:latin typeface="Arial Rounded MT Bold" panose="020F0704030504030204" pitchFamily="34" charset="0"/>
              </a:rPr>
              <a:t> </a:t>
            </a:r>
            <a:br>
              <a:rPr lang="en-US" sz="3000" b="0" i="0" kern="1200" dirty="0">
                <a:solidFill>
                  <a:schemeClr val="bg1"/>
                </a:solidFill>
                <a:effectLst/>
                <a:latin typeface="+mj-lt"/>
                <a:ea typeface="+mj-ea"/>
                <a:cs typeface="+mj-cs"/>
              </a:rPr>
            </a:br>
            <a:r>
              <a:rPr lang="en-US" sz="2000" b="0" i="0" kern="1200" dirty="0">
                <a:solidFill>
                  <a:schemeClr val="bg1"/>
                </a:solidFill>
                <a:effectLst/>
                <a:latin typeface="+mj-lt"/>
                <a:ea typeface="+mj-ea"/>
                <a:cs typeface="+mj-cs"/>
              </a:rPr>
              <a:t> </a:t>
            </a:r>
            <a:br>
              <a:rPr lang="en-US" sz="3000" b="0" i="0" kern="1200" dirty="0">
                <a:solidFill>
                  <a:schemeClr val="bg1"/>
                </a:solidFill>
                <a:effectLst/>
                <a:latin typeface="+mj-lt"/>
                <a:ea typeface="+mj-ea"/>
                <a:cs typeface="+mj-cs"/>
              </a:rPr>
            </a:br>
            <a:r>
              <a:rPr lang="en-US" sz="2000" b="0" i="0" kern="1200" dirty="0">
                <a:solidFill>
                  <a:schemeClr val="bg1"/>
                </a:solidFill>
                <a:effectLst/>
                <a:latin typeface="Arial" panose="020B0604020202020204" pitchFamily="34" charset="0"/>
                <a:cs typeface="Arial" panose="020B0604020202020204" pitchFamily="34" charset="0"/>
              </a:rPr>
              <a:t>- Avoid contact with triggers that cause breathlessness, such as dust, cigarette smoke, dust mites, grass pollen, animal fur. </a:t>
            </a:r>
            <a:br>
              <a:rPr lang="en-US" sz="2000" b="0" i="0" kern="1200" dirty="0">
                <a:solidFill>
                  <a:schemeClr val="bg1"/>
                </a:solidFill>
                <a:effectLst/>
                <a:latin typeface="Arial" panose="020B0604020202020204" pitchFamily="34" charset="0"/>
                <a:cs typeface="Arial" panose="020B0604020202020204" pitchFamily="34" charset="0"/>
              </a:rPr>
            </a:br>
            <a:r>
              <a:rPr lang="en-US" sz="2000" b="0" i="0" kern="1200" dirty="0">
                <a:solidFill>
                  <a:schemeClr val="bg1"/>
                </a:solidFill>
                <a:effectLst/>
                <a:latin typeface="Arial" panose="020B0604020202020204" pitchFamily="34" charset="0"/>
                <a:cs typeface="Arial" panose="020B0604020202020204" pitchFamily="34" charset="0"/>
              </a:rPr>
              <a:t>- Avoid too cold or too hot weather. </a:t>
            </a:r>
            <a:br>
              <a:rPr lang="en-US" sz="2000" b="0" i="0" kern="1200" dirty="0">
                <a:solidFill>
                  <a:schemeClr val="bg1"/>
                </a:solidFill>
                <a:effectLst/>
                <a:latin typeface="Arial" panose="020B0604020202020204" pitchFamily="34" charset="0"/>
                <a:cs typeface="Arial" panose="020B0604020202020204" pitchFamily="34" charset="0"/>
              </a:rPr>
            </a:br>
            <a:r>
              <a:rPr lang="en-US" sz="2000" b="0" i="0" kern="1200" dirty="0">
                <a:solidFill>
                  <a:schemeClr val="bg1"/>
                </a:solidFill>
                <a:effectLst/>
                <a:latin typeface="Arial" panose="020B0604020202020204" pitchFamily="34" charset="0"/>
                <a:cs typeface="Arial" panose="020B0604020202020204" pitchFamily="34" charset="0"/>
              </a:rPr>
              <a:t>- Eat nutritious fruits and vegetables and drink warm water. </a:t>
            </a:r>
            <a:br>
              <a:rPr lang="en-US" sz="2000" b="0" i="0" kern="1200" dirty="0">
                <a:solidFill>
                  <a:schemeClr val="bg1"/>
                </a:solidFill>
                <a:effectLst/>
                <a:latin typeface="Arial" panose="020B0604020202020204" pitchFamily="34" charset="0"/>
                <a:cs typeface="Arial" panose="020B0604020202020204" pitchFamily="34" charset="0"/>
              </a:rPr>
            </a:br>
            <a:r>
              <a:rPr lang="en-US" sz="2000" b="0" i="0" kern="1200" dirty="0">
                <a:solidFill>
                  <a:schemeClr val="bg1"/>
                </a:solidFill>
                <a:effectLst/>
                <a:latin typeface="Arial" panose="020B0604020202020204" pitchFamily="34" charset="0"/>
                <a:cs typeface="Arial" panose="020B0604020202020204" pitchFamily="34" charset="0"/>
              </a:rPr>
              <a:t>- Avoid smoking </a:t>
            </a:r>
            <a:br>
              <a:rPr lang="en-US" sz="2000" b="0" i="0" kern="1200" dirty="0">
                <a:solidFill>
                  <a:schemeClr val="bg1"/>
                </a:solidFill>
                <a:effectLst/>
                <a:latin typeface="Arial" panose="020B0604020202020204" pitchFamily="34" charset="0"/>
                <a:cs typeface="Arial" panose="020B0604020202020204" pitchFamily="34" charset="0"/>
              </a:rPr>
            </a:br>
            <a:r>
              <a:rPr lang="en-US" sz="2000" b="0" i="0" kern="1200" dirty="0">
                <a:solidFill>
                  <a:schemeClr val="bg1"/>
                </a:solidFill>
                <a:effectLst/>
                <a:latin typeface="Arial" panose="020B0604020202020204" pitchFamily="34" charset="0"/>
                <a:cs typeface="Arial" panose="020B0604020202020204" pitchFamily="34" charset="0"/>
              </a:rPr>
              <a:t>- Avoid drinking alcohol</a:t>
            </a:r>
            <a:br>
              <a:rPr lang="en-US" sz="2000" b="0" i="0" kern="1200" dirty="0">
                <a:solidFill>
                  <a:schemeClr val="bg1"/>
                </a:solidFill>
                <a:effectLst/>
                <a:latin typeface="Arial" panose="020B0604020202020204" pitchFamily="34" charset="0"/>
                <a:cs typeface="Arial" panose="020B0604020202020204" pitchFamily="34" charset="0"/>
              </a:rPr>
            </a:br>
            <a:endParaRPr lang="en-US" sz="3000" kern="1200" dirty="0">
              <a:solidFill>
                <a:schemeClr val="bg1"/>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1481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DC5B-32C0-E456-36EC-252918D0C6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19CF5B-A87D-4A82-5600-A5ECFDC8301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35BB5E4-0191-5DB2-CA4F-045A61AA0181}"/>
              </a:ext>
            </a:extLst>
          </p:cNvPr>
          <p:cNvSpPr/>
          <p:nvPr/>
        </p:nvSpPr>
        <p:spPr>
          <a:xfrm>
            <a:off x="-57665" y="-370703"/>
            <a:ext cx="12521514" cy="72987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329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438</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Rounded MT Bold</vt:lpstr>
      <vt:lpstr>Calibri</vt:lpstr>
      <vt:lpstr>Calibri Light</vt:lpstr>
      <vt:lpstr>Office Theme</vt:lpstr>
      <vt:lpstr>PowerPoint Presentation</vt:lpstr>
      <vt:lpstr>Respiration Disease .</vt:lpstr>
      <vt:lpstr>Asthma It is a disease in which the airways are narrowed. Due to chronic inflammation of the trachea. As a result, the trachea becomes more sensitive to various stimulants such as allergens and pollution.  Signs of asthma are wheeze, cough especially during exercise and at night.</vt:lpstr>
      <vt:lpstr>Causes and triggers of Asthma  Asthma is caused by swelling (inflammation) of the breathing tubes that carry air in and out of the lungs. This makes the tubes highly sensitive, so they temporarily narrow. It may happen randomly or after exposure to a trigger.    Common asthma triggers include:  allergies (to house dust mites, animal fur or pollen, for example) smoke, pollution and cold air and Infections like colds or flu.  Identifying and avoiding your asthma triggers can help you keep your symptoms under control.</vt:lpstr>
      <vt:lpstr>Symptoms  Asthma symptoms vary from person to person. You may have infrequent asthma attacks, have symptoms only at certain times — such as when exercising — or have symptoms all the time.    Asthma signs and symptoms include:  - Shortness of breath - Chest tightness or pain - Wheezing when exhaling, which is one of common in children - Trouble sleeping caused by shortness of breath, coughing or wheezing which can also be worsened by a respiratory virus, such as a cold or the flu.</vt:lpstr>
      <vt:lpstr>Treatments for asthma   Asthma is usually treated by using an inhaler, a small device that lets you breathe in medicines.    The main types are:   - reliever inhalers; used when needed to quickly relieve asthma symptoms for a short time   - preventer inhalers; used every day to prevent asthma symptoms happening  - Some people might also take tablets  </vt:lpstr>
      <vt:lpstr>Prevention   Asthma can be lethal, Even though there are ways to prevent getting it. These are ways to prevent asthma:    - Avoid contact with triggers that cause breathlessness, such as dust, cigarette smoke, dust mites, grass pollen, animal fur.  - Avoid too cold or too hot weather.  - Eat nutritious fruits and vegetables and drink warm water.  - Avoid smoking  - Avoid drinking alcohol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Respiration Disease</dc:title>
  <dc:creator>Piyawadee Yanwaree</dc:creator>
  <cp:lastModifiedBy>Dussadee Nanthawong</cp:lastModifiedBy>
  <cp:revision>5</cp:revision>
  <dcterms:created xsi:type="dcterms:W3CDTF">2022-06-24T12:05:23Z</dcterms:created>
  <dcterms:modified xsi:type="dcterms:W3CDTF">2022-06-27T15:06:31Z</dcterms:modified>
</cp:coreProperties>
</file>