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6" r:id="rId4"/>
    <p:sldId id="361" r:id="rId5"/>
    <p:sldId id="362" r:id="rId6"/>
    <p:sldId id="363" r:id="rId7"/>
    <p:sldId id="334" r:id="rId8"/>
    <p:sldId id="343" r:id="rId9"/>
    <p:sldId id="336" r:id="rId10"/>
    <p:sldId id="359" r:id="rId11"/>
    <p:sldId id="365" r:id="rId12"/>
    <p:sldId id="367" r:id="rId13"/>
    <p:sldId id="348" r:id="rId14"/>
    <p:sldId id="366" r:id="rId15"/>
    <p:sldId id="360" r:id="rId16"/>
    <p:sldId id="364" r:id="rId17"/>
    <p:sldId id="349" r:id="rId18"/>
    <p:sldId id="368" r:id="rId19"/>
    <p:sldId id="369" r:id="rId20"/>
    <p:sldId id="370" r:id="rId21"/>
    <p:sldId id="371" r:id="rId22"/>
    <p:sldId id="372" r:id="rId23"/>
    <p:sldId id="357" r:id="rId24"/>
    <p:sldId id="35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ABEA5B4-698B-4C5D-AE56-14ADAF7EE116}">
          <p14:sldIdLst>
            <p14:sldId id="256"/>
            <p14:sldId id="257"/>
            <p14:sldId id="266"/>
            <p14:sldId id="361"/>
            <p14:sldId id="362"/>
            <p14:sldId id="363"/>
            <p14:sldId id="334"/>
            <p14:sldId id="343"/>
            <p14:sldId id="336"/>
            <p14:sldId id="359"/>
            <p14:sldId id="365"/>
            <p14:sldId id="367"/>
            <p14:sldId id="348"/>
            <p14:sldId id="366"/>
            <p14:sldId id="360"/>
            <p14:sldId id="364"/>
            <p14:sldId id="349"/>
            <p14:sldId id="368"/>
            <p14:sldId id="369"/>
            <p14:sldId id="370"/>
            <p14:sldId id="371"/>
            <p14:sldId id="372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6809" autoAdjust="0"/>
  </p:normalViewPr>
  <p:slideViewPr>
    <p:cSldViewPr snapToGrid="0">
      <p:cViewPr varScale="1">
        <p:scale>
          <a:sx n="72" d="100"/>
          <a:sy n="72" d="100"/>
        </p:scale>
        <p:origin x="91" y="11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B72E7-4D4D-4F07-BF4E-1B2C5944A101}" type="doc">
      <dgm:prSet loTypeId="urn:microsoft.com/office/officeart/2005/8/layout/bList2" loCatId="list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DED20E-299D-4945-BA22-A77EB4BCF9CC}">
      <dgm:prSet/>
      <dgm:spPr/>
      <dgm:t>
        <a:bodyPr/>
        <a:lstStyle/>
        <a:p>
          <a:r>
            <a:rPr lang="es-CL" dirty="0"/>
            <a:t>Lógica.</a:t>
          </a:r>
          <a:endParaRPr lang="en-US" dirty="0"/>
        </a:p>
      </dgm:t>
    </dgm:pt>
    <dgm:pt modelId="{170DB991-3933-46EF-AFAF-78C98B241B24}" type="parTrans" cxnId="{9CB8A6D3-91FD-4E2F-AEEE-0492DDB120DD}">
      <dgm:prSet/>
      <dgm:spPr/>
      <dgm:t>
        <a:bodyPr/>
        <a:lstStyle/>
        <a:p>
          <a:pPr algn="ctr"/>
          <a:endParaRPr lang="en-US"/>
        </a:p>
      </dgm:t>
    </dgm:pt>
    <dgm:pt modelId="{932B21FB-932A-4836-A27F-D80B0E3094E6}" type="sibTrans" cxnId="{9CB8A6D3-91FD-4E2F-AEEE-0492DDB120DD}">
      <dgm:prSet/>
      <dgm:spPr/>
      <dgm:t>
        <a:bodyPr/>
        <a:lstStyle/>
        <a:p>
          <a:endParaRPr lang="en-US"/>
        </a:p>
      </dgm:t>
    </dgm:pt>
    <dgm:pt modelId="{670C6AA7-0824-46EB-B8BA-059AD1EECA24}">
      <dgm:prSet/>
      <dgm:spPr/>
      <dgm:t>
        <a:bodyPr/>
        <a:lstStyle/>
        <a:p>
          <a:r>
            <a:rPr lang="es-CL" noProof="0" dirty="0"/>
            <a:t>Arquitectura</a:t>
          </a:r>
          <a:r>
            <a:rPr lang="es-CL" dirty="0"/>
            <a:t>.</a:t>
          </a:r>
          <a:endParaRPr lang="en-US" dirty="0"/>
        </a:p>
      </dgm:t>
    </dgm:pt>
    <dgm:pt modelId="{FAEEF2B5-2DD5-4DD6-A752-92210268C1E9}" type="sibTrans" cxnId="{7B248B33-8D52-48B8-B92E-F672F4D1A301}">
      <dgm:prSet/>
      <dgm:spPr/>
      <dgm:t>
        <a:bodyPr/>
        <a:lstStyle/>
        <a:p>
          <a:endParaRPr lang="en-US"/>
        </a:p>
      </dgm:t>
    </dgm:pt>
    <dgm:pt modelId="{24D2DE49-F4BD-4380-B3E9-04E89B65B880}" type="parTrans" cxnId="{7B248B33-8D52-48B8-B92E-F672F4D1A301}">
      <dgm:prSet/>
      <dgm:spPr/>
      <dgm:t>
        <a:bodyPr/>
        <a:lstStyle/>
        <a:p>
          <a:pPr algn="ctr"/>
          <a:endParaRPr lang="en-US"/>
        </a:p>
      </dgm:t>
    </dgm:pt>
    <dgm:pt modelId="{335C8203-1554-460D-B4C7-9B16A53EDF68}">
      <dgm:prSet/>
      <dgm:spPr/>
      <dgm:t>
        <a:bodyPr/>
        <a:lstStyle/>
        <a:p>
          <a:r>
            <a:rPr lang="es-CL" noProof="0" dirty="0"/>
            <a:t>Diagramas</a:t>
          </a:r>
          <a:r>
            <a:rPr lang="en-US" dirty="0"/>
            <a:t> de </a:t>
          </a:r>
          <a:r>
            <a:rPr lang="es-CL" noProof="0" dirty="0"/>
            <a:t>caso</a:t>
          </a:r>
          <a:r>
            <a:rPr lang="en-US" dirty="0"/>
            <a:t> de </a:t>
          </a:r>
          <a:r>
            <a:rPr lang="en-US" dirty="0" err="1"/>
            <a:t>uso</a:t>
          </a:r>
          <a:endParaRPr lang="en-US" dirty="0"/>
        </a:p>
      </dgm:t>
    </dgm:pt>
    <dgm:pt modelId="{7CB119F5-9663-4E35-9E47-8AE89D8AB6EB}" type="parTrans" cxnId="{C47E7E24-1589-45F3-A072-D326A9687643}">
      <dgm:prSet/>
      <dgm:spPr/>
      <dgm:t>
        <a:bodyPr/>
        <a:lstStyle/>
        <a:p>
          <a:endParaRPr lang="es-CL"/>
        </a:p>
      </dgm:t>
    </dgm:pt>
    <dgm:pt modelId="{D38ACE68-7973-41ED-A3FD-893ACB87B25B}" type="sibTrans" cxnId="{C47E7E24-1589-45F3-A072-D326A9687643}">
      <dgm:prSet/>
      <dgm:spPr/>
      <dgm:t>
        <a:bodyPr/>
        <a:lstStyle/>
        <a:p>
          <a:endParaRPr lang="es-CL"/>
        </a:p>
      </dgm:t>
    </dgm:pt>
    <dgm:pt modelId="{FE8BCC90-99DA-43AB-B19C-B00FA6EDA6D9}">
      <dgm:prSet/>
      <dgm:spPr/>
      <dgm:t>
        <a:bodyPr/>
        <a:lstStyle/>
        <a:p>
          <a:r>
            <a:rPr lang="en-US" dirty="0"/>
            <a:t>Casos de </a:t>
          </a:r>
          <a:r>
            <a:rPr lang="es-CL" noProof="0" dirty="0"/>
            <a:t>usos</a:t>
          </a:r>
          <a:r>
            <a:rPr lang="en-US" dirty="0"/>
            <a:t> </a:t>
          </a:r>
          <a:r>
            <a:rPr lang="es-CL" noProof="0" dirty="0"/>
            <a:t>textuales</a:t>
          </a:r>
        </a:p>
      </dgm:t>
    </dgm:pt>
    <dgm:pt modelId="{934E51DA-CA8B-402C-8DFC-DC04D2925ED9}" type="parTrans" cxnId="{29F76E99-082D-4752-81FF-DE17E8E3D6E0}">
      <dgm:prSet/>
      <dgm:spPr/>
      <dgm:t>
        <a:bodyPr/>
        <a:lstStyle/>
        <a:p>
          <a:endParaRPr lang="es-CL"/>
        </a:p>
      </dgm:t>
    </dgm:pt>
    <dgm:pt modelId="{B894A176-636D-4355-BBB9-1FEACB8C37B8}" type="sibTrans" cxnId="{29F76E99-082D-4752-81FF-DE17E8E3D6E0}">
      <dgm:prSet/>
      <dgm:spPr/>
      <dgm:t>
        <a:bodyPr/>
        <a:lstStyle/>
        <a:p>
          <a:endParaRPr lang="es-CL"/>
        </a:p>
      </dgm:t>
    </dgm:pt>
    <dgm:pt modelId="{1F8581A9-725F-413E-B935-CAB8EC943D02}">
      <dgm:prSet/>
      <dgm:spPr/>
      <dgm:t>
        <a:bodyPr/>
        <a:lstStyle/>
        <a:p>
          <a:r>
            <a:rPr lang="es-CL" dirty="0"/>
            <a:t>Diagrama de </a:t>
          </a:r>
          <a:r>
            <a:rPr lang="es-CL" noProof="0" dirty="0"/>
            <a:t>secuencia</a:t>
          </a:r>
        </a:p>
      </dgm:t>
    </dgm:pt>
    <dgm:pt modelId="{DBE91D2E-5287-4696-A127-5F2D9EC0D191}" type="parTrans" cxnId="{29B52BE8-F028-4FA6-81CD-3A9F44ACB34B}">
      <dgm:prSet/>
      <dgm:spPr/>
      <dgm:t>
        <a:bodyPr/>
        <a:lstStyle/>
        <a:p>
          <a:endParaRPr lang="es-CL"/>
        </a:p>
      </dgm:t>
    </dgm:pt>
    <dgm:pt modelId="{7F17C0D9-E7C5-49AB-94D0-C58693C6F943}" type="sibTrans" cxnId="{29B52BE8-F028-4FA6-81CD-3A9F44ACB34B}">
      <dgm:prSet/>
      <dgm:spPr/>
      <dgm:t>
        <a:bodyPr/>
        <a:lstStyle/>
        <a:p>
          <a:endParaRPr lang="es-CL"/>
        </a:p>
      </dgm:t>
    </dgm:pt>
    <dgm:pt modelId="{D0F156B0-C5CD-4DEA-9624-4A13BB16BBAA}" type="pres">
      <dgm:prSet presAssocID="{901B72E7-4D4D-4F07-BF4E-1B2C5944A101}" presName="diagram" presStyleCnt="0">
        <dgm:presLayoutVars>
          <dgm:dir/>
          <dgm:animLvl val="lvl"/>
          <dgm:resizeHandles val="exact"/>
        </dgm:presLayoutVars>
      </dgm:prSet>
      <dgm:spPr/>
    </dgm:pt>
    <dgm:pt modelId="{740A7FF0-C49B-4CE3-A4D1-56968D494624}" type="pres">
      <dgm:prSet presAssocID="{670C6AA7-0824-46EB-B8BA-059AD1EECA24}" presName="compNode" presStyleCnt="0"/>
      <dgm:spPr/>
    </dgm:pt>
    <dgm:pt modelId="{495A252A-6C3F-439D-8556-D26BFB8F14E3}" type="pres">
      <dgm:prSet presAssocID="{670C6AA7-0824-46EB-B8BA-059AD1EECA24}" presName="childRect" presStyleLbl="bgAcc1" presStyleIdx="0" presStyleCnt="1">
        <dgm:presLayoutVars>
          <dgm:bulletEnabled val="1"/>
        </dgm:presLayoutVars>
      </dgm:prSet>
      <dgm:spPr/>
    </dgm:pt>
    <dgm:pt modelId="{1A839C7C-5200-47C5-B5D7-C94145ADCD37}" type="pres">
      <dgm:prSet presAssocID="{670C6AA7-0824-46EB-B8BA-059AD1EECA2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EAEBE7A-07D2-4921-8A44-25D6A522A950}" type="pres">
      <dgm:prSet presAssocID="{670C6AA7-0824-46EB-B8BA-059AD1EECA24}" presName="parentRect" presStyleLbl="alignNode1" presStyleIdx="0" presStyleCnt="1"/>
      <dgm:spPr/>
    </dgm:pt>
    <dgm:pt modelId="{14B2F8A7-A8DF-46AC-85F6-E0C9E6986F71}" type="pres">
      <dgm:prSet presAssocID="{670C6AA7-0824-46EB-B8BA-059AD1EECA24}" presName="adorn" presStyleLbl="fgAccFollow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</dgm:ptLst>
  <dgm:cxnLst>
    <dgm:cxn modelId="{21C39B16-ECB0-4FA2-BCEE-928BD783B1E9}" type="presOf" srcId="{1F8581A9-725F-413E-B935-CAB8EC943D02}" destId="{495A252A-6C3F-439D-8556-D26BFB8F14E3}" srcOrd="0" destOrd="2" presId="urn:microsoft.com/office/officeart/2005/8/layout/bList2"/>
    <dgm:cxn modelId="{C47E7E24-1589-45F3-A072-D326A9687643}" srcId="{670C6AA7-0824-46EB-B8BA-059AD1EECA24}" destId="{335C8203-1554-460D-B4C7-9B16A53EDF68}" srcOrd="0" destOrd="0" parTransId="{7CB119F5-9663-4E35-9E47-8AE89D8AB6EB}" sibTransId="{D38ACE68-7973-41ED-A3FD-893ACB87B25B}"/>
    <dgm:cxn modelId="{7B248B33-8D52-48B8-B92E-F672F4D1A301}" srcId="{901B72E7-4D4D-4F07-BF4E-1B2C5944A101}" destId="{670C6AA7-0824-46EB-B8BA-059AD1EECA24}" srcOrd="0" destOrd="0" parTransId="{24D2DE49-F4BD-4380-B3E9-04E89B65B880}" sibTransId="{FAEEF2B5-2DD5-4DD6-A752-92210268C1E9}"/>
    <dgm:cxn modelId="{34950537-A83A-4F29-8E4A-4D647F1997A4}" type="presOf" srcId="{335C8203-1554-460D-B4C7-9B16A53EDF68}" destId="{495A252A-6C3F-439D-8556-D26BFB8F14E3}" srcOrd="0" destOrd="0" presId="urn:microsoft.com/office/officeart/2005/8/layout/bList2"/>
    <dgm:cxn modelId="{44CF7A80-9139-4AD6-B45D-CF3B8C50303B}" type="presOf" srcId="{FE8BCC90-99DA-43AB-B19C-B00FA6EDA6D9}" destId="{495A252A-6C3F-439D-8556-D26BFB8F14E3}" srcOrd="0" destOrd="1" presId="urn:microsoft.com/office/officeart/2005/8/layout/bList2"/>
    <dgm:cxn modelId="{29F76E99-082D-4752-81FF-DE17E8E3D6E0}" srcId="{670C6AA7-0824-46EB-B8BA-059AD1EECA24}" destId="{FE8BCC90-99DA-43AB-B19C-B00FA6EDA6D9}" srcOrd="1" destOrd="0" parTransId="{934E51DA-CA8B-402C-8DFC-DC04D2925ED9}" sibTransId="{B894A176-636D-4355-BBB9-1FEACB8C37B8}"/>
    <dgm:cxn modelId="{3467999C-82BF-4A96-895C-142E66F68CF9}" type="presOf" srcId="{75DED20E-299D-4945-BA22-A77EB4BCF9CC}" destId="{495A252A-6C3F-439D-8556-D26BFB8F14E3}" srcOrd="0" destOrd="3" presId="urn:microsoft.com/office/officeart/2005/8/layout/bList2"/>
    <dgm:cxn modelId="{9CB8A6D3-91FD-4E2F-AEEE-0492DDB120DD}" srcId="{670C6AA7-0824-46EB-B8BA-059AD1EECA24}" destId="{75DED20E-299D-4945-BA22-A77EB4BCF9CC}" srcOrd="3" destOrd="0" parTransId="{170DB991-3933-46EF-AFAF-78C98B241B24}" sibTransId="{932B21FB-932A-4836-A27F-D80B0E3094E6}"/>
    <dgm:cxn modelId="{29B52BE8-F028-4FA6-81CD-3A9F44ACB34B}" srcId="{670C6AA7-0824-46EB-B8BA-059AD1EECA24}" destId="{1F8581A9-725F-413E-B935-CAB8EC943D02}" srcOrd="2" destOrd="0" parTransId="{DBE91D2E-5287-4696-A127-5F2D9EC0D191}" sibTransId="{7F17C0D9-E7C5-49AB-94D0-C58693C6F943}"/>
    <dgm:cxn modelId="{64C832EF-FA9E-4C64-8C98-4865C731E650}" type="presOf" srcId="{901B72E7-4D4D-4F07-BF4E-1B2C5944A101}" destId="{D0F156B0-C5CD-4DEA-9624-4A13BB16BBAA}" srcOrd="0" destOrd="0" presId="urn:microsoft.com/office/officeart/2005/8/layout/bList2"/>
    <dgm:cxn modelId="{FEA189EF-F9EA-4A4F-8138-4374EB316010}" type="presOf" srcId="{670C6AA7-0824-46EB-B8BA-059AD1EECA24}" destId="{9EAEBE7A-07D2-4921-8A44-25D6A522A950}" srcOrd="1" destOrd="0" presId="urn:microsoft.com/office/officeart/2005/8/layout/bList2"/>
    <dgm:cxn modelId="{F09089F3-9BE1-4F2A-BA5D-883B0825DA47}" type="presOf" srcId="{670C6AA7-0824-46EB-B8BA-059AD1EECA24}" destId="{1A839C7C-5200-47C5-B5D7-C94145ADCD37}" srcOrd="0" destOrd="0" presId="urn:microsoft.com/office/officeart/2005/8/layout/bList2"/>
    <dgm:cxn modelId="{0505D1CB-DFD4-4EB1-BE9A-9BA697A639B9}" type="presParOf" srcId="{D0F156B0-C5CD-4DEA-9624-4A13BB16BBAA}" destId="{740A7FF0-C49B-4CE3-A4D1-56968D494624}" srcOrd="0" destOrd="0" presId="urn:microsoft.com/office/officeart/2005/8/layout/bList2"/>
    <dgm:cxn modelId="{0C4E6CC3-85C8-43D0-A3C9-F6F67615B5BD}" type="presParOf" srcId="{740A7FF0-C49B-4CE3-A4D1-56968D494624}" destId="{495A252A-6C3F-439D-8556-D26BFB8F14E3}" srcOrd="0" destOrd="0" presId="urn:microsoft.com/office/officeart/2005/8/layout/bList2"/>
    <dgm:cxn modelId="{283CA8A6-0F1B-4DE4-8828-481D67D64039}" type="presParOf" srcId="{740A7FF0-C49B-4CE3-A4D1-56968D494624}" destId="{1A839C7C-5200-47C5-B5D7-C94145ADCD37}" srcOrd="1" destOrd="0" presId="urn:microsoft.com/office/officeart/2005/8/layout/bList2"/>
    <dgm:cxn modelId="{D0C03441-6799-49B2-BC78-5741D31FCA87}" type="presParOf" srcId="{740A7FF0-C49B-4CE3-A4D1-56968D494624}" destId="{9EAEBE7A-07D2-4921-8A44-25D6A522A950}" srcOrd="2" destOrd="0" presId="urn:microsoft.com/office/officeart/2005/8/layout/bList2"/>
    <dgm:cxn modelId="{9F622C55-47E5-4E16-80E6-631E93DF140E}" type="presParOf" srcId="{740A7FF0-C49B-4CE3-A4D1-56968D494624}" destId="{14B2F8A7-A8DF-46AC-85F6-E0C9E6986F7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A252A-6C3F-439D-8556-D26BFB8F14E3}">
      <dsp:nvSpPr>
        <dsp:cNvPr id="0" name=""/>
        <dsp:cNvSpPr/>
      </dsp:nvSpPr>
      <dsp:spPr>
        <a:xfrm>
          <a:off x="953" y="110310"/>
          <a:ext cx="4190040" cy="312777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02870" rIns="34290" bIns="3429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700" kern="1200" noProof="0" dirty="0"/>
            <a:t>Diagramas</a:t>
          </a:r>
          <a:r>
            <a:rPr lang="en-US" sz="2700" kern="1200" dirty="0"/>
            <a:t> de </a:t>
          </a:r>
          <a:r>
            <a:rPr lang="es-CL" sz="2700" kern="1200" noProof="0" dirty="0"/>
            <a:t>caso</a:t>
          </a:r>
          <a:r>
            <a:rPr lang="en-US" sz="2700" kern="1200" dirty="0"/>
            <a:t> de </a:t>
          </a:r>
          <a:r>
            <a:rPr lang="en-US" sz="2700" kern="1200" dirty="0" err="1"/>
            <a:t>uso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Casos de </a:t>
          </a:r>
          <a:r>
            <a:rPr lang="es-CL" sz="2700" kern="1200" noProof="0" dirty="0"/>
            <a:t>usos</a:t>
          </a:r>
          <a:r>
            <a:rPr lang="en-US" sz="2700" kern="1200" dirty="0"/>
            <a:t> </a:t>
          </a:r>
          <a:r>
            <a:rPr lang="es-CL" sz="2700" kern="1200" noProof="0" dirty="0"/>
            <a:t>textuales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700" kern="1200" dirty="0"/>
            <a:t>Diagrama de </a:t>
          </a:r>
          <a:r>
            <a:rPr lang="es-CL" sz="2700" kern="1200" noProof="0" dirty="0"/>
            <a:t>secuencia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700" kern="1200" dirty="0"/>
            <a:t>Lógica.</a:t>
          </a:r>
          <a:endParaRPr lang="en-US" sz="2700" kern="1200" dirty="0"/>
        </a:p>
      </dsp:txBody>
      <dsp:txXfrm>
        <a:off x="74241" y="183598"/>
        <a:ext cx="4043464" cy="3054488"/>
      </dsp:txXfrm>
    </dsp:sp>
    <dsp:sp modelId="{9EAEBE7A-07D2-4921-8A44-25D6A522A950}">
      <dsp:nvSpPr>
        <dsp:cNvPr id="0" name=""/>
        <dsp:cNvSpPr/>
      </dsp:nvSpPr>
      <dsp:spPr>
        <a:xfrm>
          <a:off x="953" y="3238087"/>
          <a:ext cx="4190040" cy="1344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0" rIns="431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400" kern="1200" noProof="0" dirty="0"/>
            <a:t>Arquitectura</a:t>
          </a:r>
          <a:r>
            <a:rPr lang="es-CL" sz="3400" kern="1200" dirty="0"/>
            <a:t>.</a:t>
          </a:r>
          <a:endParaRPr lang="en-US" sz="3400" kern="1200" dirty="0"/>
        </a:p>
      </dsp:txBody>
      <dsp:txXfrm>
        <a:off x="953" y="3238087"/>
        <a:ext cx="2950732" cy="1344943"/>
      </dsp:txXfrm>
    </dsp:sp>
    <dsp:sp modelId="{14B2F8A7-A8DF-46AC-85F6-E0C9E6986F71}">
      <dsp:nvSpPr>
        <dsp:cNvPr id="0" name=""/>
        <dsp:cNvSpPr/>
      </dsp:nvSpPr>
      <dsp:spPr>
        <a:xfrm>
          <a:off x="3074028" y="3455760"/>
          <a:ext cx="1466514" cy="14665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16DABE-85CE-4CF1-AF3A-7C6DEB74E5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36E3E1-1493-4022-8E44-06D8FBF52A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442CE-16E6-4FAD-ADDE-307909474A30}" type="datetimeFigureOut">
              <a:rPr lang="es-CL" smtClean="0"/>
              <a:t>07-08-2021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70AA36-306D-4C1D-BA1A-C4E70ADF08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0F8266-D653-4599-8464-0477E55824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56386-D988-44B7-ACCD-99F42CC59E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6518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38D37-8278-4B9F-B5F5-9FB58D5B68B9}" type="datetimeFigureOut">
              <a:rPr lang="es-CL" smtClean="0"/>
              <a:t>07-08-2021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9C0B8-4589-4F75-A125-A52649EE3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15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2814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CL" dirty="0"/>
              <a:t>Codificación de la aplicación utilizando </a:t>
            </a:r>
            <a:r>
              <a:rPr lang="es-CL" dirty="0" err="1"/>
              <a:t>views</a:t>
            </a:r>
            <a:endParaRPr lang="es-CL" dirty="0"/>
          </a:p>
          <a:p>
            <a:pPr marL="228600" indent="-228600">
              <a:buAutoNum type="arabicPeriod"/>
            </a:pPr>
            <a:r>
              <a:rPr lang="es-CL" dirty="0"/>
              <a:t>Se aplica </a:t>
            </a:r>
            <a:r>
              <a:rPr lang="es-CL" dirty="0" err="1"/>
              <a:t>listener</a:t>
            </a:r>
            <a:r>
              <a:rPr lang="es-CL" dirty="0"/>
              <a:t> por ejemplo para las </a:t>
            </a:r>
            <a:r>
              <a:rPr lang="es-CL" dirty="0" err="1"/>
              <a:t>cards</a:t>
            </a:r>
            <a:r>
              <a:rPr lang="es-CL" dirty="0"/>
              <a:t> en el menú principal o el </a:t>
            </a:r>
            <a:r>
              <a:rPr lang="es-CL" dirty="0" err="1"/>
              <a:t>login</a:t>
            </a:r>
            <a:r>
              <a:rPr lang="es-CL" dirty="0"/>
              <a:t>, entre otros</a:t>
            </a:r>
          </a:p>
          <a:p>
            <a:pPr marL="228600" indent="-228600">
              <a:buAutoNum type="arabicPeriod"/>
            </a:pPr>
            <a:r>
              <a:rPr lang="es-CL" dirty="0"/>
              <a:t>Integración de archivos </a:t>
            </a:r>
            <a:r>
              <a:rPr lang="es-CL" dirty="0" err="1"/>
              <a:t>asssets</a:t>
            </a:r>
            <a:r>
              <a:rPr lang="es-CL" dirty="0"/>
              <a:t> externos (los iconos de material </a:t>
            </a:r>
            <a:r>
              <a:rPr lang="es-CL" dirty="0" err="1"/>
              <a:t>desing</a:t>
            </a:r>
            <a:r>
              <a:rPr lang="es-CL" dirty="0"/>
              <a:t> son los mismo que están incorporados en Android </a:t>
            </a:r>
            <a:r>
              <a:rPr lang="es-CL" dirty="0" err="1"/>
              <a:t>studio</a:t>
            </a:r>
            <a:r>
              <a:rPr lang="es-CL" dirty="0"/>
              <a:t>). Los iconos utilizados en las </a:t>
            </a:r>
            <a:r>
              <a:rPr lang="es-CL" dirty="0" err="1"/>
              <a:t>card</a:t>
            </a:r>
            <a:r>
              <a:rPr lang="es-CL" dirty="0"/>
              <a:t> de los </a:t>
            </a:r>
            <a:r>
              <a:rPr lang="es-CL" dirty="0" err="1"/>
              <a:t>recyclerView</a:t>
            </a:r>
            <a:r>
              <a:rPr lang="es-CL" dirty="0"/>
              <a:t> son externos (</a:t>
            </a:r>
            <a:r>
              <a:rPr lang="es-CL" dirty="0" err="1"/>
              <a:t>ic_student</a:t>
            </a:r>
            <a:r>
              <a:rPr lang="es-CL" dirty="0"/>
              <a:t>, </a:t>
            </a:r>
            <a:r>
              <a:rPr lang="es-CL" dirty="0" err="1"/>
              <a:t>ic_cursos</a:t>
            </a:r>
            <a:r>
              <a:rPr lang="es-CL" dirty="0"/>
              <a:t> entre otros)</a:t>
            </a:r>
          </a:p>
          <a:p>
            <a:pPr marL="228600" indent="-228600">
              <a:buAutoNum type="arabicPeriod"/>
            </a:pPr>
            <a:r>
              <a:rPr lang="es-CL" dirty="0"/>
              <a:t>Componentes adicionales: animaciones para el </a:t>
            </a:r>
            <a:r>
              <a:rPr lang="es-CL" dirty="0" err="1"/>
              <a:t>splash</a:t>
            </a:r>
            <a:r>
              <a:rPr lang="es-CL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951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30025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4081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9650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715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3162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272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2872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4908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742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75097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20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3616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3077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374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991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130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4041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09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711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4742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050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494-BA6C-4D5A-802E-5EEB7953FD9C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3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07-08-2021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8232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58779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74058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542376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07-08-2021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80635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07-08-2021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541850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3B4A-CE29-449E-B185-511B65D17175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25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D53B-D8E4-4CC4-BE8A-B74D02419D41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007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97FF-26A8-49A1-8704-6F7C01C9D2D6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68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3DED-9991-47A0-A67A-13407F92BFFD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63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231-38FF-412E-A52D-3D96F3BDC044}" type="datetime1">
              <a:rPr lang="es-CL" smtClean="0"/>
              <a:t>07-08-2021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23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3644-DD1F-4488-AA63-5F4BEDBA16E0}" type="datetime1">
              <a:rPr lang="es-CL" smtClean="0"/>
              <a:t>07-08-2021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3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06BE-83AD-4DA1-BC2D-1FE9BC0A6F73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181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4ACB-7887-495C-8989-9CF54F5837F9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52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FC81-55F9-413E-B1A0-7675D12272FE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18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60F-66B2-49D3-889C-0B190AE102DF}" type="datetime1">
              <a:rPr lang="es-CL" smtClean="0"/>
              <a:t>07-08-2021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48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7D4413-66F4-4715-A043-710546DAE7B3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060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  <p:sldLayoutId id="2147484194" r:id="rId12"/>
    <p:sldLayoutId id="2147484195" r:id="rId13"/>
    <p:sldLayoutId id="2147484196" r:id="rId14"/>
    <p:sldLayoutId id="2147484197" r:id="rId15"/>
    <p:sldLayoutId id="2147484198" r:id="rId16"/>
    <p:sldLayoutId id="2147484199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4.PNG"/><Relationship Id="rId5" Type="http://schemas.openxmlformats.org/officeDocument/2006/relationships/image" Target="../media/image3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7.png"/><Relationship Id="rId4" Type="http://schemas.openxmlformats.org/officeDocument/2006/relationships/image" Target="../media/image2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app.emaze.com/@AOOFRRWOQ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6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image" Target="../media/image44.png"/><Relationship Id="rId5" Type="http://schemas.openxmlformats.org/officeDocument/2006/relationships/image" Target="../media/image2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oleObject" Target="file:///D:\Repositorios\Curso-de-Desarrollo-de-aplicaciones-moviles-Android-Trainee\M&#211;DULO%203%20DESARROLLO%20DE%20APLICACIONES%20M&#211;VILES%20ANDROID%20JAVA\Presentacion\Caso%20de%20uso%20textual.xlsx!Visualizar%20notas!F2C2:F27C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E15D272-2871-47D8-8AFE-4745BE6A66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62" r="1" b="15762"/>
          <a:stretch/>
        </p:blipFill>
        <p:spPr>
          <a:xfrm>
            <a:off x="1147482" y="485125"/>
            <a:ext cx="6095999" cy="50202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C254181-AE83-43BE-AB2C-57FB28B563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481" b="4333"/>
          <a:stretch/>
        </p:blipFill>
        <p:spPr>
          <a:xfrm rot="2410721">
            <a:off x="7494673" y="1406638"/>
            <a:ext cx="3940097" cy="29623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6261C1-F54F-4AD2-9620-F1F8484AD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834" y="5505366"/>
            <a:ext cx="6095999" cy="868026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CL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BEBE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Proyecto Acuclass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E60FFE-DF81-4A4A-836B-63F2C85D7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2244" y="6221138"/>
            <a:ext cx="4101338" cy="487924"/>
          </a:xfrm>
        </p:spPr>
        <p:txBody>
          <a:bodyPr>
            <a:normAutofit/>
          </a:bodyPr>
          <a:lstStyle/>
          <a:p>
            <a:r>
              <a:rPr lang="es-CL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Yorch Sepúlveda Manríquez</a:t>
            </a:r>
          </a:p>
          <a:p>
            <a:endParaRPr lang="es-CL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9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62" y="2345558"/>
            <a:ext cx="4226108" cy="16705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CL" sz="5000" b="1" i="0" kern="1200" dirty="0">
                <a:solidFill>
                  <a:srgbClr val="EBEBEB"/>
                </a:solidFill>
              </a:rPr>
              <a:t>Creación de la app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9" name="Imagen 1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B8DE43B-766E-4C3E-89B1-D4437855A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987" y="496363"/>
            <a:ext cx="2396626" cy="37631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D3E73DE4-0F6E-4BA0-B176-4199909FA7DF}"/>
              </a:ext>
            </a:extLst>
          </p:cNvPr>
          <p:cNvSpPr txBox="1">
            <a:spLocks/>
          </p:cNvSpPr>
          <p:nvPr/>
        </p:nvSpPr>
        <p:spPr>
          <a:xfrm>
            <a:off x="52763" y="4417855"/>
            <a:ext cx="1042919" cy="462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L" sz="2400" b="1" dirty="0" err="1">
                <a:solidFill>
                  <a:schemeClr val="accent4">
                    <a:lumMod val="75000"/>
                  </a:schemeClr>
                </a:solidFill>
              </a:rPr>
              <a:t>Views</a:t>
            </a:r>
            <a:endParaRPr lang="es-CL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Imagen 9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F3489EE-42CC-4FA8-ACE7-E87F20CB1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9977" y="136931"/>
            <a:ext cx="4212443" cy="11754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14076D8F-F112-4694-B2F0-242701465767}"/>
              </a:ext>
            </a:extLst>
          </p:cNvPr>
          <p:cNvSpPr txBox="1">
            <a:spLocks/>
          </p:cNvSpPr>
          <p:nvPr/>
        </p:nvSpPr>
        <p:spPr>
          <a:xfrm>
            <a:off x="2641598" y="1441878"/>
            <a:ext cx="1495676" cy="462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L" sz="2400" b="1" dirty="0" err="1">
                <a:solidFill>
                  <a:schemeClr val="accent4">
                    <a:lumMod val="75000"/>
                  </a:schemeClr>
                </a:solidFill>
              </a:rPr>
              <a:t>Listeners</a:t>
            </a:r>
            <a:endParaRPr lang="es-CL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Imagen 11" descr="Imagen que contiene Tabla&#10;&#10;Descripción generada automáticamente">
            <a:extLst>
              <a:ext uri="{FF2B5EF4-FFF2-40B4-BE49-F238E27FC236}">
                <a16:creationId xmlns:a16="http://schemas.microsoft.com/office/drawing/2014/main" id="{EE360B0B-DE78-4650-BAB6-18C825FDEC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2565" y="1137791"/>
            <a:ext cx="2295252" cy="41883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ítulo 1">
            <a:extLst>
              <a:ext uri="{FF2B5EF4-FFF2-40B4-BE49-F238E27FC236}">
                <a16:creationId xmlns:a16="http://schemas.microsoft.com/office/drawing/2014/main" id="{9499F10E-8C91-4CB3-879F-255C2C40D1EF}"/>
              </a:ext>
            </a:extLst>
          </p:cNvPr>
          <p:cNvSpPr txBox="1">
            <a:spLocks/>
          </p:cNvSpPr>
          <p:nvPr/>
        </p:nvSpPr>
        <p:spPr>
          <a:xfrm>
            <a:off x="5009348" y="5413100"/>
            <a:ext cx="2691999" cy="462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L" sz="2400" b="1" dirty="0" err="1">
                <a:solidFill>
                  <a:schemeClr val="accent4">
                    <a:lumMod val="75000"/>
                  </a:schemeClr>
                </a:solidFill>
              </a:rPr>
              <a:t>Assets</a:t>
            </a:r>
            <a:r>
              <a:rPr lang="es-CL" sz="2400" b="1" dirty="0">
                <a:solidFill>
                  <a:schemeClr val="accent4">
                    <a:lumMod val="75000"/>
                  </a:schemeClr>
                </a:solidFill>
              </a:rPr>
              <a:t> externos</a:t>
            </a:r>
          </a:p>
        </p:txBody>
      </p:sp>
      <p:pic>
        <p:nvPicPr>
          <p:cNvPr id="15" name="Imagen 1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F852A06-6F63-4F9D-8F7D-AC97030FD2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9594" y="4152900"/>
            <a:ext cx="2743200" cy="1943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Título 1">
            <a:extLst>
              <a:ext uri="{FF2B5EF4-FFF2-40B4-BE49-F238E27FC236}">
                <a16:creationId xmlns:a16="http://schemas.microsoft.com/office/drawing/2014/main" id="{81D6FAC5-1DC9-4B01-9DF9-455603394FB7}"/>
              </a:ext>
            </a:extLst>
          </p:cNvPr>
          <p:cNvSpPr txBox="1">
            <a:spLocks/>
          </p:cNvSpPr>
          <p:nvPr/>
        </p:nvSpPr>
        <p:spPr>
          <a:xfrm>
            <a:off x="1382863" y="6432868"/>
            <a:ext cx="3896029" cy="462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L" sz="2400" b="1" dirty="0">
                <a:solidFill>
                  <a:schemeClr val="accent4">
                    <a:lumMod val="75000"/>
                  </a:schemeClr>
                </a:solidFill>
              </a:rPr>
              <a:t>Componentes adicionales</a:t>
            </a:r>
          </a:p>
        </p:txBody>
      </p:sp>
    </p:spTree>
    <p:extLst>
      <p:ext uri="{BB962C8B-B14F-4D97-AF65-F5344CB8AC3E}">
        <p14:creationId xmlns:p14="http://schemas.microsoft.com/office/powerpoint/2010/main" val="413539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9" grpId="0"/>
      <p:bldP spid="31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0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7" name="Picture 10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8" name="Oval 10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0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0" name="Picture 11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1" name="Rectangle 11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353628-B513-4813-9465-534EC2C6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109" y="2002219"/>
            <a:ext cx="4802191" cy="19993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b="1" dirty="0"/>
              <a:t>Control de </a:t>
            </a:r>
            <a:r>
              <a:rPr lang="es-CL" sz="7200" b="1" dirty="0"/>
              <a:t>versiones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6C1AB13-6B39-4106-B4D1-B74CD3DE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004" y="4054658"/>
            <a:ext cx="4802191" cy="493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None/>
            </a:pPr>
            <a:r>
              <a:rPr lang="es-CL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Git, Android </a:t>
            </a:r>
            <a:r>
              <a:rPr lang="es-CL" cap="al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studio</a:t>
            </a:r>
            <a:r>
              <a:rPr lang="es-CL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y </a:t>
            </a:r>
            <a:r>
              <a:rPr lang="es-CL" cap="al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github</a:t>
            </a:r>
            <a:endParaRPr lang="es-CL" cap="al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EA4675-B760-480E-8495-252D8EFF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6DD7E4C-ECDE-4AC4-8FCC-612CAD92C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86" y="3202172"/>
            <a:ext cx="2438400" cy="2438400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51730DE-F1C9-4454-8819-276016C956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3" y="2549316"/>
            <a:ext cx="3936544" cy="3936544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70D0B454-5DCD-4E0B-A068-355139298A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06" y="-209564"/>
            <a:ext cx="3907586" cy="43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8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8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0" name="Picture 8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1" name="Oval 8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" name="Picture 8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" name="Picture 8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" name="Rectangle 9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95" y="3746794"/>
            <a:ext cx="4397828" cy="20357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60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Repositorio en GITHUB</a:t>
            </a:r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DD710285-D27E-4EE3-AC2E-6F7D8A7D56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610" y="1244370"/>
            <a:ext cx="6378553" cy="41301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5" name="Imagen 44" descr="Icono&#10;&#10;Descripción generada automáticamente">
            <a:extLst>
              <a:ext uri="{FF2B5EF4-FFF2-40B4-BE49-F238E27FC236}">
                <a16:creationId xmlns:a16="http://schemas.microsoft.com/office/drawing/2014/main" id="{A1C4662E-8DE0-4F9F-909B-D99F72CF0A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827298"/>
            <a:ext cx="3936544" cy="39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20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Imagen 1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2F5421D9-255D-4207-A0AB-17A0C87A83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458" y="1255313"/>
            <a:ext cx="11027026" cy="3225405"/>
          </a:xfrm>
          <a:prstGeom prst="rect">
            <a:avLst/>
          </a:prstGeom>
          <a:effectLst/>
        </p:spPr>
      </p:pic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Branchs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GITHUB</a:t>
            </a:r>
          </a:p>
        </p:txBody>
      </p:sp>
    </p:spTree>
    <p:extLst>
      <p:ext uri="{BB962C8B-B14F-4D97-AF65-F5344CB8AC3E}">
        <p14:creationId xmlns:p14="http://schemas.microsoft.com/office/powerpoint/2010/main" val="3117503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79" y="839303"/>
            <a:ext cx="4165580" cy="2365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CL" sz="4900" b="1" dirty="0"/>
              <a:t>Branch</a:t>
            </a:r>
            <a:br>
              <a:rPr lang="es-CL" sz="4900" b="1" dirty="0"/>
            </a:br>
            <a:r>
              <a:rPr lang="es-CL" sz="4900" b="1" dirty="0"/>
              <a:t>en Android Estudio</a:t>
            </a:r>
            <a:endParaRPr lang="es-CL" sz="3300" b="1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3AED948-8952-42C1-B7CB-68A3219C8B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604370">
            <a:off x="5829947" y="931894"/>
            <a:ext cx="2466975" cy="5524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559B19F-0120-45D9-9505-FC3DF0BEC8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169873">
            <a:off x="7598909" y="1059099"/>
            <a:ext cx="3178137" cy="52613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3E5CA419-1F11-49D5-9B10-ACC6512939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45" y="3528672"/>
            <a:ext cx="1729128" cy="1729128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EDD41D5A-4194-4C68-85D4-35D6DEFD38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0" y="2982345"/>
            <a:ext cx="2703542" cy="30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9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36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40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0" name="Picture 42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1" name="Picture 44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46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48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6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4960265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Pull Request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F48A49-4116-4CD5-87DD-29F8E7F00BC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41" t="2313" r="11833" b="-2313"/>
          <a:stretch/>
        </p:blipFill>
        <p:spPr>
          <a:xfrm rot="1417809">
            <a:off x="983970" y="719604"/>
            <a:ext cx="3898814" cy="54187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A797AF0-81A7-4541-9ADC-A1AAC8DB9A8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0" t="26667" r="16826" b="13566"/>
          <a:stretch/>
        </p:blipFill>
        <p:spPr>
          <a:xfrm rot="1370987">
            <a:off x="6465669" y="1660165"/>
            <a:ext cx="4983858" cy="26160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848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36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40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0" name="Picture 42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1" name="Picture 44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46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48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6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4960265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View Pull Request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1" name="Imagen 10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AEA8EFCF-5CFC-4525-BE0E-0A78176C8CA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" t="-78" r="48327" b="10308"/>
          <a:stretch/>
        </p:blipFill>
        <p:spPr>
          <a:xfrm rot="20512116">
            <a:off x="872496" y="367853"/>
            <a:ext cx="3513670" cy="47056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797AF0-81A7-4541-9ADC-A1AAC8DB9A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6216"/>
          <a:stretch/>
        </p:blipFill>
        <p:spPr>
          <a:xfrm rot="1071788">
            <a:off x="3173699" y="1169505"/>
            <a:ext cx="3270200" cy="17165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7FC586A-4EF7-41E2-A8E0-6ADD6E6B52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6728">
            <a:off x="5635940" y="352310"/>
            <a:ext cx="4639316" cy="41845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4093B4B-ECC6-445D-80EE-BFCAE28CBF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8627">
            <a:off x="7911794" y="1883840"/>
            <a:ext cx="4213834" cy="18372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951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2A14E7B-82B7-4D38-AA48-7CEEAA69AE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19" y="1306736"/>
            <a:ext cx="11103839" cy="30257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289" y="49479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CL" sz="2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Visualización de cambios implementados en GIT desde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4161520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0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7" name="Picture 10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8" name="Oval 10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0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0" name="Picture 11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1" name="Rectangle 11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353628-B513-4813-9465-534EC2C6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982" y="2521464"/>
            <a:ext cx="3091962" cy="9677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ES" sz="7200" b="1" dirty="0"/>
              <a:t>Test</a:t>
            </a:r>
            <a:endParaRPr lang="es-CL" sz="7200" b="1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EA4675-B760-480E-8495-252D8EFF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 dirty="0"/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70D0B454-5DCD-4E0B-A068-355139298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53" y="698039"/>
            <a:ext cx="3907586" cy="4388615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CDECB0A6-126E-4482-848F-4DCBEB473C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80" y="3281431"/>
            <a:ext cx="5319764" cy="2659882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C4598EA-C1F7-450E-B52C-5AC1854987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1" b="24744"/>
          <a:stretch/>
        </p:blipFill>
        <p:spPr>
          <a:xfrm>
            <a:off x="3407696" y="3376123"/>
            <a:ext cx="2791534" cy="140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6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FC0B1BD-03A3-436D-8CCB-21FE93E6F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06" y="185786"/>
            <a:ext cx="10664823" cy="6486427"/>
          </a:xfrm>
          <a:prstGeom prst="rect">
            <a:avLst/>
          </a:prstGeom>
          <a:effectLst/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1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0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7" name="Picture 10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8" name="Oval 10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0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0" name="Picture 11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1" name="Rectangle 11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353628-B513-4813-9465-534EC2C6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1454964"/>
            <a:ext cx="480219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/>
              <a:t>Proyecto</a:t>
            </a:r>
            <a:r>
              <a:rPr lang="en-US" sz="7200" dirty="0"/>
              <a:t>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6C1AB13-6B39-4106-B4D1-B74CD3DE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4763803"/>
            <a:ext cx="4802191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s-CL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Contexto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65CDA-A221-49FA-B242-F07FBD8ECFE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r="1" b="6039"/>
          <a:stretch/>
        </p:blipFill>
        <p:spPr>
          <a:xfrm>
            <a:off x="-1" y="10"/>
            <a:ext cx="6094407" cy="6857990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EA4675-B760-480E-8495-252D8EFF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0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70D0B454-5DCD-4E0B-A068-355139298A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" b="1"/>
          <a:stretch/>
        </p:blipFill>
        <p:spPr>
          <a:xfrm>
            <a:off x="-3048" y="-12564"/>
            <a:ext cx="6099048" cy="6867134"/>
          </a:xfrm>
          <a:prstGeom prst="rect">
            <a:avLst/>
          </a:pr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F388CE5-4AEE-4985-8375-9EC2B0F67ED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" r="2" b="2"/>
          <a:stretch/>
        </p:blipFill>
        <p:spPr>
          <a:xfrm>
            <a:off x="6096098" y="5154"/>
            <a:ext cx="6099028" cy="6867134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EA4675-B760-480E-8495-252D8EFF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0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A20071D-1127-4B8E-A6B4-37BA83BD0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23825"/>
            <a:ext cx="10363200" cy="661035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5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2F7D365-9AF9-486B-83B6-059B9539BF7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74" y="222350"/>
            <a:ext cx="3316137" cy="3044558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308B77B-5091-45AB-A2D9-8F6C16AA719B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4" y="207262"/>
            <a:ext cx="3082919" cy="30596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ED13519-5EEF-40D0-85FF-63C738A6B09F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241" y="193495"/>
            <a:ext cx="3381819" cy="307341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BA1CD25-5B04-4A88-9CA0-AC0B967F3026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27" y="3429635"/>
            <a:ext cx="3115326" cy="319913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C7920AD-235C-4E96-82C7-A23722707F46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240" y="3465513"/>
            <a:ext cx="3381819" cy="269017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194124F-78DE-4F25-8F58-F31E6A016C7A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74" y="3489258"/>
            <a:ext cx="3348737" cy="72312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34F2FC9-A676-46A5-A90C-F62A14034AC1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241" y="6384925"/>
            <a:ext cx="7135495" cy="243840"/>
          </a:xfrm>
          <a:prstGeom prst="rect">
            <a:avLst/>
          </a:prstGeom>
        </p:spPr>
      </p:pic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33732F9-2583-4489-ADDD-D1B12623B48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21724" y="5334000"/>
            <a:ext cx="3350012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56FE45-16DD-4E7E-9D14-165A048B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194" y="2892347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4800" b="1" dirty="0">
                <a:solidFill>
                  <a:srgbClr val="EBEBEB"/>
                </a:solidFill>
              </a:rPr>
              <a:t>Gracias por su atención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Pusheen con palomitas">
            <a:extLst>
              <a:ext uri="{FF2B5EF4-FFF2-40B4-BE49-F238E27FC236}">
                <a16:creationId xmlns:a16="http://schemas.microsoft.com/office/drawing/2014/main" id="{1E847255-179E-4072-AE53-2E4180F12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F87E00-E939-4F85-869F-C0C9A1D6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8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27468B-BCF6-4B60-88A8-AC8269CD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501" y="2669685"/>
            <a:ext cx="4397828" cy="19094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51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Metodología</a:t>
            </a:r>
            <a:r>
              <a:rPr lang="en-US" sz="51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CL" sz="51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trabajo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456687D-D8EA-4326-993A-894123EA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9" name="Marcador de contenido 2">
            <a:extLst>
              <a:ext uri="{FF2B5EF4-FFF2-40B4-BE49-F238E27FC236}">
                <a16:creationId xmlns:a16="http://schemas.microsoft.com/office/drawing/2014/main" id="{E5A49B68-7842-4B07-BD04-DEF857885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864833"/>
              </p:ext>
            </p:extLst>
          </p:nvPr>
        </p:nvGraphicFramePr>
        <p:xfrm>
          <a:off x="6664973" y="1271233"/>
          <a:ext cx="4541496" cy="503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811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0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5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5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CL" sz="5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casos de uso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73ED69-855F-473B-8DCA-D7305A31E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" r="1477"/>
          <a:stretch/>
        </p:blipFill>
        <p:spPr>
          <a:xfrm>
            <a:off x="207818" y="155864"/>
            <a:ext cx="7387937" cy="62234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01704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0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5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Caso de uso textual</a:t>
            </a:r>
            <a:endParaRPr lang="es-CL" sz="5000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A8611E57-A905-4190-B023-A6556AAECF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146968"/>
              </p:ext>
            </p:extLst>
          </p:nvPr>
        </p:nvGraphicFramePr>
        <p:xfrm>
          <a:off x="1276328" y="74978"/>
          <a:ext cx="4037012" cy="670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5616117" imgH="9334657" progId="Excel.Sheet.12">
                  <p:link updateAutomatic="1"/>
                </p:oleObj>
              </mc:Choice>
              <mc:Fallback>
                <p:oleObj name="Worksheet" r:id="rId7" imgW="5616117" imgH="933465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6328" y="74978"/>
                        <a:ext cx="4037012" cy="6708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046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0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2098964"/>
            <a:ext cx="3352375" cy="22934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ES" sz="5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 de secuencia</a:t>
            </a:r>
            <a:endParaRPr lang="es-CL" sz="5000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Imagen 3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DD1F556-C400-4602-9DB2-B598ED1AFE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" r="3097" b="4204"/>
          <a:stretch/>
        </p:blipFill>
        <p:spPr>
          <a:xfrm>
            <a:off x="-41194" y="460664"/>
            <a:ext cx="7623100" cy="601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0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2739816"/>
            <a:ext cx="3352375" cy="16525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L" sz="5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5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CL" sz="5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clases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73ED69-855F-473B-8DCA-D7305A31E5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8" t="-2019" r="26168" b="2998"/>
          <a:stretch/>
        </p:blipFill>
        <p:spPr>
          <a:xfrm>
            <a:off x="180001" y="0"/>
            <a:ext cx="7103679" cy="65641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1353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21F9909-2553-4B46-916D-460B9E69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CL" sz="4200" b="1" dirty="0"/>
              <a:t>Arquitectura lógica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B2BF29-9220-44F4-A84E-06EEF2AE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10160A-F77D-4069-A369-6A4ABAEA0BD6}"/>
              </a:ext>
            </a:extLst>
          </p:cNvPr>
          <p:cNvSpPr txBox="1">
            <a:spLocks/>
          </p:cNvSpPr>
          <p:nvPr/>
        </p:nvSpPr>
        <p:spPr>
          <a:xfrm>
            <a:off x="105064" y="2052918"/>
            <a:ext cx="4940039" cy="4701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CL" sz="1800" b="1" dirty="0">
                <a:latin typeface="+mj-lt"/>
                <a:ea typeface="+mj-ea"/>
                <a:cs typeface="+mj-cs"/>
              </a:rPr>
              <a:t>Patrón de diseño: </a:t>
            </a:r>
            <a:r>
              <a:rPr lang="es-CL" sz="1800" dirty="0">
                <a:latin typeface="+mj-lt"/>
                <a:ea typeface="+mj-ea"/>
                <a:cs typeface="+mj-cs"/>
              </a:rPr>
              <a:t>MVVM</a:t>
            </a:r>
          </a:p>
          <a:p>
            <a:pPr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CL" sz="1800" b="1" dirty="0">
                <a:latin typeface="+mj-lt"/>
                <a:ea typeface="+mj-ea"/>
                <a:cs typeface="+mj-cs"/>
              </a:rPr>
              <a:t>Ventajas:</a:t>
            </a:r>
          </a:p>
          <a:p>
            <a:pPr lvl="1"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CL" sz="1600" dirty="0">
                <a:latin typeface="+mj-lt"/>
                <a:ea typeface="+mj-ea"/>
                <a:cs typeface="+mj-cs"/>
              </a:rPr>
              <a:t>La lógica de negocio está desacoplada de la interfaz de usuario</a:t>
            </a:r>
          </a:p>
          <a:p>
            <a:pPr lvl="1"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CL" sz="1600" dirty="0">
                <a:latin typeface="+mj-lt"/>
                <a:ea typeface="+mj-ea"/>
                <a:cs typeface="+mj-cs"/>
              </a:rPr>
              <a:t>Es más fácil de mantener y probar. Puedes hacer pruebas unitarias para el modelo y para vista-modelo, sin necesidad de hacer referencia a la vista</a:t>
            </a:r>
          </a:p>
          <a:p>
            <a:pPr lvl="1"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CL" sz="1600" dirty="0">
                <a:latin typeface="+mj-lt"/>
                <a:ea typeface="+mj-ea"/>
                <a:cs typeface="+mj-cs"/>
              </a:rPr>
              <a:t>Los componentes pueden ser reutilizados</a:t>
            </a:r>
          </a:p>
          <a:p>
            <a:pPr lvl="1"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CL" sz="1600" dirty="0">
                <a:latin typeface="+mj-lt"/>
                <a:ea typeface="+mj-ea"/>
                <a:cs typeface="+mj-cs"/>
              </a:rPr>
              <a:t>El mantenimiento de los sistemas es simplificado.</a:t>
            </a:r>
          </a:p>
          <a:p>
            <a:pPr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CL" sz="1800" b="1" dirty="0">
                <a:latin typeface="+mj-lt"/>
                <a:ea typeface="+mj-ea"/>
                <a:cs typeface="+mj-cs"/>
              </a:rPr>
              <a:t>Diseño contempla rol: </a:t>
            </a:r>
            <a:r>
              <a:rPr lang="es-CL" sz="1800" dirty="0">
                <a:latin typeface="+mj-lt"/>
                <a:ea typeface="+mj-ea"/>
                <a:cs typeface="+mj-cs"/>
              </a:rPr>
              <a:t>Apoderado</a:t>
            </a:r>
          </a:p>
        </p:txBody>
      </p:sp>
      <p:pic>
        <p:nvPicPr>
          <p:cNvPr id="6" name="Marcador de contenido 5" descr="Icono&#10;&#10;Descripción generada automáticamente">
            <a:extLst>
              <a:ext uri="{FF2B5EF4-FFF2-40B4-BE49-F238E27FC236}">
                <a16:creationId xmlns:a16="http://schemas.microsoft.com/office/drawing/2014/main" id="{3FB80A52-977C-4610-BCE2-8AA9BCA6B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877255" y="2026913"/>
            <a:ext cx="2475285" cy="43617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DFA029F0-02E8-4FFE-B39D-2690D990B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8488">
            <a:off x="6921794" y="1411993"/>
            <a:ext cx="3410943" cy="17941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197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800EADD-8F2D-4C1D-AFCB-5D6B97E24A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86" y="1155787"/>
            <a:ext cx="10170306" cy="3813865"/>
          </a:xfrm>
          <a:prstGeom prst="rect">
            <a:avLst/>
          </a:prstGeom>
          <a:effectLst/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5026468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1236322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3204</TotalTime>
  <Words>274</Words>
  <Application>Microsoft Office PowerPoint</Application>
  <PresentationFormat>Panorámica</PresentationFormat>
  <Paragraphs>86</Paragraphs>
  <Slides>24</Slides>
  <Notes>22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D:\Repositorios\Curso-de-Desarrollo-de-aplicaciones-moviles-Android-Trainee\MÓDULO 3 DESARROLLO DE APLICACIONES MÓVILES ANDROID JAVA\Presentacion\Caso de uso textual.xlsx!Visualizar notas!F2C2:F27C3</vt:lpstr>
      <vt:lpstr>Proyecto Acuclass</vt:lpstr>
      <vt:lpstr>Proyecto </vt:lpstr>
      <vt:lpstr>Metodología de trabajo</vt:lpstr>
      <vt:lpstr>Diagrama de casos de uso</vt:lpstr>
      <vt:lpstr>Caso de uso textual</vt:lpstr>
      <vt:lpstr>Diagrama de secuencia</vt:lpstr>
      <vt:lpstr>Diagrama de clases</vt:lpstr>
      <vt:lpstr>Arquitectura lógica</vt:lpstr>
      <vt:lpstr>Mockup</vt:lpstr>
      <vt:lpstr>Creación de la app</vt:lpstr>
      <vt:lpstr>Control de versiones</vt:lpstr>
      <vt:lpstr>Repositorio en GITHUB</vt:lpstr>
      <vt:lpstr>Branchs en GITHUB</vt:lpstr>
      <vt:lpstr>Branch en Android Estudio</vt:lpstr>
      <vt:lpstr>Pull Request</vt:lpstr>
      <vt:lpstr>View Pull Request</vt:lpstr>
      <vt:lpstr>Visualización de cambios implementados en GIT desde Android Studio</vt:lpstr>
      <vt:lpstr>Test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fondos para actividades estudiantiles conducidas por CCAA o la Fedeut Curicó en acuerdo a la RU N° 2083 de 2017</dc:title>
  <dc:creator>Yorch Wilian Sepúlveda Manriquez</dc:creator>
  <cp:lastModifiedBy>Yorch Wilian Sepúlveda Manriquez</cp:lastModifiedBy>
  <cp:revision>51</cp:revision>
  <dcterms:created xsi:type="dcterms:W3CDTF">2019-07-17T20:39:21Z</dcterms:created>
  <dcterms:modified xsi:type="dcterms:W3CDTF">2021-08-07T11:56:10Z</dcterms:modified>
</cp:coreProperties>
</file>