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80" r:id="rId4"/>
    <p:sldId id="278" r:id="rId5"/>
    <p:sldId id="282" r:id="rId6"/>
    <p:sldId id="283" r:id="rId7"/>
    <p:sldId id="284" r:id="rId8"/>
    <p:sldId id="276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C299B-C82D-4F77-BF10-8ADAD8830857}" v="2" dt="2019-11-26T13:06:28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/>
    <p:restoredTop sz="94717"/>
  </p:normalViewPr>
  <p:slideViewPr>
    <p:cSldViewPr snapToGrid="0" snapToObjects="1">
      <p:cViewPr varScale="1">
        <p:scale>
          <a:sx n="86" d="100"/>
          <a:sy n="8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918D7-A41F-4628-A2FD-E9D0E39BE527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E7859-70A5-4EC6-BA0A-7BF651CE59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493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780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9760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37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23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5252A-B29D-3644-A833-D21B310DB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37B388-3EC6-1E4A-BD60-E75484FA2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D10C7E-78AE-014A-B457-0C3AD14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C0EE2-F0A1-9A44-8316-40CBB89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CB8E62-9CEB-AF4A-8C46-D1059648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088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45579-5B96-FC4B-8579-13222AE2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448423-4F36-8E49-98BA-9B5175FD5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56D3E-38A3-A74A-8D0F-0B725C26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032BE-3146-DA4B-8626-B901EFB2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B0F939-BA5C-6A4D-9F4E-9AC26386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030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CBD6D4-37FA-1341-A62F-2C1EDCB37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E33828-1274-544C-8136-B650D92AF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02AC86-8128-3B4B-98A3-0E1DF5F3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BBBD8-BA5B-4349-8BFE-474185A5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0F1856-179D-5141-86CE-C79EEB11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97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EB19E-1C7D-C645-A89D-2A94513B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43ECA-8BE0-B240-84E8-736686E1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7353D-B297-0C42-982A-2A98AFC4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0AC32-D30D-1240-B8FB-91B24467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98C0C3-7EF5-7F48-AD38-37BA5AFE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48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44BD0-E22F-3742-8A51-A724E0FA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79A572-E1CB-4F41-A2FA-3D3BF084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8FFB7-A7C9-E647-BB5F-8EE3FF13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96A11-1074-B046-A27E-3B3BD09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C453F2-A0BE-464A-9784-BB374163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73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7EBE4-9D84-844D-AB04-5F8382E7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118F4-1D3A-F748-842D-F3128FC35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5B7747-A499-9B45-B490-1D0E60282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773505-47BC-8344-9DC0-AA480F6F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C186E8-0467-5D49-A657-B147507C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520C63-ED6C-FF4A-814B-3C92A0BA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135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76674-2673-3F48-9436-0C1E20C8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5B21C2-CF09-BB43-A756-7ABCAC95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0EAECF-3703-C842-9FE5-282DC7F0C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E82F4F-0ACC-B84E-A2DF-88D846BDA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96F084-647B-B54D-8BB3-475FDF830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13464F-F160-7C46-8F74-5A12D25C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9ECA16-955F-0F4D-B0D7-D4194C6D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5AAE45-5B60-5E48-96BE-28D5AD81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928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2900A-6341-AE43-9929-A20DBF8E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9A3DDB-A8BE-7D4F-B602-D97524AF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46AF76-7EE7-A44B-B429-B288B2B0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0AC9D9-15B3-9D4E-B0C4-435270E6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869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2EBE6-ACA9-7544-AB4E-97F33C7E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AA1969-D910-1C4E-B770-FDCB4C86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E5977-BEB0-8347-9F04-A0768493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48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B465E-E21C-D640-B311-690F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2D75B-041A-3B45-911C-62552B4B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E83A74-E63D-2B48-B094-189B58CA2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042BEF-57C8-904F-B5A4-92F9CC05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64358-1322-6846-A428-1AE6A701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31895C-2617-9C46-837B-EED56C9B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924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2B20-7B20-B247-B59F-01BBA3F6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04F42D-2C18-024C-9C82-1914472AB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DBD3FA-FCEC-A54D-BF70-7F5BD7D33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CF377E-B6DB-0E44-80BF-842A0CF5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7559F-AFD5-9C41-90D6-07632069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752F43-750B-5C4D-8364-8BF1CE67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755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2D9D2F-CD94-6E48-8EF4-C370C333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A50BF9-2EE1-854C-8C48-11FE280C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E7D51F-D972-5749-9034-5BAD4B371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5DCD52-56DB-0141-8DA0-D72484F8B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F49986-10E7-2D4B-A905-9A9646BA4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25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6190C-A087-994D-87D4-87BF6E1F5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572" y="1903614"/>
            <a:ext cx="8229600" cy="1280160"/>
          </a:xfrm>
        </p:spPr>
        <p:txBody>
          <a:bodyPr>
            <a:normAutofit/>
          </a:bodyPr>
          <a:lstStyle/>
          <a:p>
            <a:pPr algn="l"/>
            <a:r>
              <a:rPr lang="es-CL" sz="4400" dirty="0">
                <a:solidFill>
                  <a:schemeClr val="accent1"/>
                </a:solidFill>
              </a:rPr>
              <a:t>Proyecto: automatización planta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AF7717-6BB2-0046-A7F6-1D32A8411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572" y="3311093"/>
            <a:ext cx="8229600" cy="1655762"/>
          </a:xfrm>
        </p:spPr>
        <p:txBody>
          <a:bodyPr>
            <a:normAutofit/>
          </a:bodyPr>
          <a:lstStyle/>
          <a:p>
            <a:pPr algn="l"/>
            <a:r>
              <a:rPr lang="es-C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VIAWINE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9A68C39-B84E-4E0C-A09E-2D8DD4B8B28B}"/>
              </a:ext>
            </a:extLst>
          </p:cNvPr>
          <p:cNvSpPr txBox="1">
            <a:spLocks/>
          </p:cNvSpPr>
          <p:nvPr/>
        </p:nvSpPr>
        <p:spPr>
          <a:xfrm>
            <a:off x="706860" y="5916168"/>
            <a:ext cx="1652292" cy="822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000" dirty="0">
                <a:solidFill>
                  <a:schemeClr val="bg1"/>
                </a:solidFill>
                <a:latin typeface="+mj-lt"/>
              </a:rPr>
              <a:t>César Medina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latin typeface="+mj-lt"/>
              </a:rPr>
              <a:t>Control de Gestión y BI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latin typeface="+mj-lt"/>
              </a:rPr>
              <a:t>cmedina@tibox.cl</a:t>
            </a:r>
          </a:p>
        </p:txBody>
      </p:sp>
    </p:spTree>
    <p:extLst>
      <p:ext uri="{BB962C8B-B14F-4D97-AF65-F5344CB8AC3E}">
        <p14:creationId xmlns:p14="http://schemas.microsoft.com/office/powerpoint/2010/main" val="342090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de planificación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B522AC-D5E5-43D4-A362-FF16AA98B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49" y="1553592"/>
            <a:ext cx="5804551" cy="50121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88CB0-A0BE-4FD0-8834-239815C52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3593"/>
            <a:ext cx="5827475" cy="5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4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de problemas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1E56B8-BCF9-4E72-B0E2-268E1913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4" y="1473694"/>
            <a:ext cx="5808955" cy="50067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DA5C09-62FB-47DD-8BFA-A8C1A5739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444905"/>
            <a:ext cx="5886765" cy="51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6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de proceso de pedido actual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AAD250-1D17-4547-B844-1261FA724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1120"/>
            <a:ext cx="5638800" cy="4876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FDEEB73-B804-47B9-87E4-37CBE3DD8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72" y="1431120"/>
            <a:ext cx="566711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4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493FE-76D6-B24A-B63D-3811FC58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524"/>
            <a:ext cx="10515600" cy="826164"/>
          </a:xfrm>
        </p:spPr>
        <p:txBody>
          <a:bodyPr>
            <a:normAutofit/>
          </a:bodyPr>
          <a:lstStyle/>
          <a:p>
            <a:r>
              <a:rPr lang="es-CL" sz="2400" b="1" dirty="0"/>
              <a:t>Entregando Inteligencia de Negocios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3F411D-955F-4123-AFD3-696E90BC5541}"/>
              </a:ext>
            </a:extLst>
          </p:cNvPr>
          <p:cNvSpPr/>
          <p:nvPr/>
        </p:nvSpPr>
        <p:spPr>
          <a:xfrm>
            <a:off x="838200" y="1551290"/>
            <a:ext cx="3055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Esquema</a:t>
            </a:r>
            <a:r>
              <a:rPr lang="en-US" dirty="0"/>
              <a:t> global de la </a:t>
            </a:r>
            <a:r>
              <a:rPr lang="es-CL" dirty="0"/>
              <a:t>solución</a:t>
            </a:r>
          </a:p>
        </p:txBody>
      </p:sp>
      <p:pic>
        <p:nvPicPr>
          <p:cNvPr id="4" name="Imagen 3" descr="Imagen que contiene mapa&#10;&#10;Descripción generada automáticamente">
            <a:extLst>
              <a:ext uri="{FF2B5EF4-FFF2-40B4-BE49-F238E27FC236}">
                <a16:creationId xmlns:a16="http://schemas.microsoft.com/office/drawing/2014/main" id="{776AC6E1-EE3E-493A-94DC-E9553DCEB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" t="8016" r="1907" b="15389"/>
          <a:stretch/>
        </p:blipFill>
        <p:spPr>
          <a:xfrm>
            <a:off x="1803646" y="1920622"/>
            <a:ext cx="8584708" cy="39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1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E772-1621-4357-BFF1-B7D98568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CL" dirty="0"/>
              <a:t>Descripción de la solución (Infraestructura)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77CFF-3BBC-4210-8291-7B4C67879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s-CL" dirty="0"/>
              <a:t>Para la solución de infraestructura el proyecto se divide en 3 partes asociadas a las áreas de instalación en la planta.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9698416-BDCE-4BA1-B9B1-F5FEDE366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22596"/>
              </p:ext>
            </p:extLst>
          </p:nvPr>
        </p:nvGraphicFramePr>
        <p:xfrm>
          <a:off x="1650754" y="2877516"/>
          <a:ext cx="8890491" cy="24638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3497">
                  <a:extLst>
                    <a:ext uri="{9D8B030D-6E8A-4147-A177-3AD203B41FA5}">
                      <a16:colId xmlns:a16="http://schemas.microsoft.com/office/drawing/2014/main" val="118891302"/>
                    </a:ext>
                  </a:extLst>
                </a:gridCol>
                <a:gridCol w="2963497">
                  <a:extLst>
                    <a:ext uri="{9D8B030D-6E8A-4147-A177-3AD203B41FA5}">
                      <a16:colId xmlns:a16="http://schemas.microsoft.com/office/drawing/2014/main" val="648609312"/>
                    </a:ext>
                  </a:extLst>
                </a:gridCol>
                <a:gridCol w="2963497">
                  <a:extLst>
                    <a:ext uri="{9D8B030D-6E8A-4147-A177-3AD203B41FA5}">
                      <a16:colId xmlns:a16="http://schemas.microsoft.com/office/drawing/2014/main" val="3764953707"/>
                    </a:ext>
                  </a:extLst>
                </a:gridCol>
              </a:tblGrid>
              <a:tr h="45218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Área de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Área de Etiquetado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Área de Embalaje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26432"/>
                  </a:ext>
                </a:extLst>
              </a:tr>
              <a:tr h="138462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dirty="0"/>
                        <a:t>Microprocesador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dirty="0"/>
                        <a:t>Acondicionamiento de señales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dirty="0"/>
                        <a:t>Conexión y distribución de alimentación eléctrica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dirty="0"/>
                        <a:t>HMI (Human Machine Interface)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dirty="0"/>
                        <a:t>Sensores fotoeléctricos para detección de botellas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dirty="0"/>
                        <a:t>Reflectores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dirty="0"/>
                        <a:t>Sensor Inductivo para detección de cajas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dirty="0"/>
                        <a:t>Pantalla LCDI2C para interfaz de conteo de cajas.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2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36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E772-1621-4357-BFF1-B7D98568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CL" dirty="0"/>
              <a:t>Descripción de la solución (Infraestructura)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77CFF-3BBC-4210-8291-7B4C6787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4666" cy="4351338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s-CL" dirty="0"/>
              <a:t>Área de control:</a:t>
            </a:r>
          </a:p>
          <a:p>
            <a:pPr marL="457200" lvl="1" indent="0" algn="just">
              <a:buNone/>
            </a:pPr>
            <a:endParaRPr lang="es-CL" dirty="0"/>
          </a:p>
          <a:p>
            <a:pPr marL="457200" lvl="1" indent="0" algn="just">
              <a:buNone/>
            </a:pPr>
            <a:r>
              <a:rPr lang="es-CL" dirty="0"/>
              <a:t>Para procesar la lectura de las señales de los sensores se instala una SBC (</a:t>
            </a:r>
            <a:r>
              <a:rPr lang="es-CL" i="1" dirty="0"/>
              <a:t>single </a:t>
            </a:r>
            <a:r>
              <a:rPr lang="es-CL" i="1" dirty="0" err="1"/>
              <a:t>board</a:t>
            </a:r>
            <a:r>
              <a:rPr lang="es-CL" i="1" dirty="0"/>
              <a:t> </a:t>
            </a:r>
            <a:r>
              <a:rPr lang="es-CL" i="1" dirty="0" err="1"/>
              <a:t>computer</a:t>
            </a:r>
            <a:r>
              <a:rPr lang="es-CL" dirty="0"/>
              <a:t>).  El SBC consiste en una Raspberry Pi 3 B+, el cual representa el núcleo del proyecto, este se encarga de procesar la información entregada por el microcontrolador y validarla con la planificación de producción diaria obtenida desde una base de datos local. Además, el SBC se encarga de retransmitir la información obtenida y la planificación a una HMI.</a:t>
            </a:r>
          </a:p>
        </p:txBody>
      </p:sp>
      <p:pic>
        <p:nvPicPr>
          <p:cNvPr id="1028" name="Picture 4" descr="Resultado de imagen para raspberry pi 3">
            <a:extLst>
              <a:ext uri="{FF2B5EF4-FFF2-40B4-BE49-F238E27FC236}">
                <a16:creationId xmlns:a16="http://schemas.microsoft.com/office/drawing/2014/main" id="{7F32DCF0-AC40-49E4-A3B1-45F702DB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522" y="3889230"/>
            <a:ext cx="2730068" cy="190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aja metalica electrica">
            <a:extLst>
              <a:ext uri="{FF2B5EF4-FFF2-40B4-BE49-F238E27FC236}">
                <a16:creationId xmlns:a16="http://schemas.microsoft.com/office/drawing/2014/main" id="{BE0757E1-121A-48A3-93F7-37596C0C0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993" y="18256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34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E772-1621-4357-BFF1-B7D98568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CL" dirty="0"/>
              <a:t>Descripción de la solución (Infraestructura)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77CFF-3BBC-4210-8291-7B4C6787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199" y="1690688"/>
            <a:ext cx="8359066" cy="4351338"/>
          </a:xfrm>
        </p:spPr>
        <p:txBody>
          <a:bodyPr>
            <a:normAutofit lnSpcReduction="10000"/>
          </a:bodyPr>
          <a:lstStyle/>
          <a:p>
            <a:pPr marL="457200" lvl="1" indent="0" algn="just">
              <a:buNone/>
            </a:pPr>
            <a:r>
              <a:rPr lang="es-CL" dirty="0"/>
              <a:t>HMI (Human Machine Interface):</a:t>
            </a:r>
          </a:p>
          <a:p>
            <a:pPr marL="457200" lvl="1" indent="0" algn="just">
              <a:buNone/>
            </a:pPr>
            <a:endParaRPr lang="es-CL" dirty="0"/>
          </a:p>
          <a:p>
            <a:pPr marL="457200" lvl="1" indent="0" algn="just">
              <a:buNone/>
            </a:pPr>
            <a:r>
              <a:rPr lang="es-CL" dirty="0"/>
              <a:t>Esta HMI cuenta con las opciones de selección para el proceso que se llevará a cabo en el momento, esto queda a criterio del encargado de producción en la línea de etiquetado para iniciar, finalizar o pausar un pedido planificado. </a:t>
            </a:r>
          </a:p>
          <a:p>
            <a:pPr marL="457200" lvl="1" indent="0" algn="just">
              <a:buNone/>
            </a:pPr>
            <a:r>
              <a:rPr lang="es-CL" dirty="0"/>
              <a:t>La acción de pausar el pedido de producción conlleva a un selector de causas,  la cual despliega las opciones de detención más comunes, desde la falta de botellas para etiquetar, estancamiento o rotura de botellas, hasta un accidente laboral, dando la opción de retomar o postergar el pedido posteriormente con la finalidad de asociar una causa a la detención o tiempos muertos de producción.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1FA3DE-95A7-4DAF-A254-71FF45B9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25" y="2700339"/>
            <a:ext cx="3777775" cy="212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4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E772-1621-4357-BFF1-B7D98568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CL" dirty="0"/>
              <a:t>Descripción de la solución (Infraestructura)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77CFF-3BBC-4210-8291-7B4C6787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3990" cy="4351338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s-CL" dirty="0"/>
              <a:t>Área de Etiquetado:</a:t>
            </a:r>
          </a:p>
          <a:p>
            <a:pPr marL="457200" lvl="1" indent="0" algn="just">
              <a:buNone/>
            </a:pPr>
            <a:endParaRPr lang="es-CL" dirty="0"/>
          </a:p>
          <a:p>
            <a:pPr marL="457200" lvl="1" indent="0" algn="just">
              <a:buNone/>
            </a:pPr>
            <a:r>
              <a:rPr lang="es-CL" dirty="0"/>
              <a:t>Para realizar la adquisición de datos se realiza la instalación de sensores fotoeléctricos con sus respectivos reflectores ubicados en la entrada y salida de la línea de etiquetado de vinos con la finalidad de registrar el paso de las botellas etiquetadas.</a:t>
            </a:r>
          </a:p>
          <a:p>
            <a:pPr marL="457200" lvl="1" indent="0" algn="just">
              <a:buNone/>
            </a:pPr>
            <a:endParaRPr lang="es-CL" dirty="0"/>
          </a:p>
        </p:txBody>
      </p:sp>
      <p:pic>
        <p:nvPicPr>
          <p:cNvPr id="2052" name="Picture 4" descr="Resultado de imagen para contador de botellas sensores fotoelectricos">
            <a:extLst>
              <a:ext uri="{FF2B5EF4-FFF2-40B4-BE49-F238E27FC236}">
                <a16:creationId xmlns:a16="http://schemas.microsoft.com/office/drawing/2014/main" id="{7AFB0690-5FE2-4544-B489-085B91629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8" r="21070" b="37929"/>
          <a:stretch/>
        </p:blipFill>
        <p:spPr bwMode="auto">
          <a:xfrm>
            <a:off x="7760563" y="1949912"/>
            <a:ext cx="4137945" cy="330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2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E772-1621-4357-BFF1-B7D98568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CL" dirty="0"/>
              <a:t>Descripción de la solución (Infraestructura)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77CFF-3BBC-4210-8291-7B4C6787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4281" cy="4351338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s-CL" dirty="0"/>
              <a:t>Área de Embalaje:</a:t>
            </a:r>
          </a:p>
          <a:p>
            <a:pPr marL="457200" lvl="1" indent="0" algn="just">
              <a:buNone/>
            </a:pPr>
            <a:endParaRPr lang="es-CL" dirty="0"/>
          </a:p>
          <a:p>
            <a:pPr marL="457200" lvl="1" indent="0" algn="just">
              <a:buNone/>
            </a:pPr>
            <a:r>
              <a:rPr lang="es-CL" dirty="0"/>
              <a:t>Se instalará un sensor inductivo en área de empaque de botellas de vino para conteo de cajas finalizadas.</a:t>
            </a:r>
          </a:p>
          <a:p>
            <a:pPr marL="457200" lvl="1" indent="0" algn="just">
              <a:buNone/>
            </a:pPr>
            <a:r>
              <a:rPr lang="es-CL" dirty="0"/>
              <a:t>Adicionalmente se instalará una pantalla LCDI2C que mostrará el conteo de botellas y cajas finalizadas.</a:t>
            </a:r>
          </a:p>
          <a:p>
            <a:pPr marL="457200" lvl="1" indent="0" algn="just">
              <a:buNone/>
            </a:pPr>
            <a:endParaRPr lang="es-CL" dirty="0"/>
          </a:p>
        </p:txBody>
      </p:sp>
      <p:pic>
        <p:nvPicPr>
          <p:cNvPr id="3076" name="Picture 4" descr="Resultado de imagen para pantalla lcd arduino">
            <a:extLst>
              <a:ext uri="{FF2B5EF4-FFF2-40B4-BE49-F238E27FC236}">
                <a16:creationId xmlns:a16="http://schemas.microsoft.com/office/drawing/2014/main" id="{C3E0464E-5939-4CDA-AC1B-CA7B73CC6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" t="19826" r="2078" b="18194"/>
          <a:stretch/>
        </p:blipFill>
        <p:spPr bwMode="auto">
          <a:xfrm>
            <a:off x="8175866" y="3138002"/>
            <a:ext cx="3767559" cy="25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sensor inductivo">
            <a:extLst>
              <a:ext uri="{FF2B5EF4-FFF2-40B4-BE49-F238E27FC236}">
                <a16:creationId xmlns:a16="http://schemas.microsoft.com/office/drawing/2014/main" id="{708DD5F8-C724-443A-9E55-FA173A12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142" y="1625842"/>
            <a:ext cx="2095817" cy="180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3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E772-1621-4357-BFF1-B7D98568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CL" dirty="0"/>
              <a:t>Descripción de la solución (Software)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77CFF-3BBC-4210-8291-7B4C67879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 algn="just">
              <a:buNone/>
            </a:pPr>
            <a:r>
              <a:rPr lang="es-CL" dirty="0"/>
              <a:t>Para guardar los registros capturados por los sensores que se observan en el </a:t>
            </a:r>
            <a:r>
              <a:rPr lang="es-CL" dirty="0">
                <a:hlinkClick r:id="rId2" action="ppaction://hlinksldjump"/>
              </a:rPr>
              <a:t>Esquema Global</a:t>
            </a:r>
            <a:r>
              <a:rPr lang="es-CL" dirty="0"/>
              <a:t>, se realiza una Base de datos creada en SQL Server. Posteriormente se implementa una página web realizada en el Framework ASP.NET la cual ayuda a: visualizar los datos obtenidos por los sensores, dar prioridad a las ordenes a realizar en el día, identificar problemas que suceden en el proceso de producción y visualizar problemas según la orden.</a:t>
            </a:r>
          </a:p>
          <a:p>
            <a:pPr marL="457200" lvl="1" indent="0" algn="just">
              <a:buNone/>
            </a:pPr>
            <a:r>
              <a:rPr lang="es-CL" dirty="0"/>
              <a:t>Por otra parte se tiene la base de datos del SAP para obtener los datos de los pedidos.</a:t>
            </a:r>
          </a:p>
          <a:p>
            <a:pPr marL="457200" lvl="1" indent="0" algn="just">
              <a:buNone/>
            </a:pPr>
            <a:r>
              <a:rPr lang="es-CL" dirty="0"/>
              <a:t>Cabe destacar que tanto la página web como la base de datos en la que se registran los datos de los sensores y la base de datos del SAP se encuentra en un servidor local.</a:t>
            </a:r>
          </a:p>
          <a:p>
            <a:pPr marL="457200" lvl="1" indent="0" algn="just">
              <a:buNone/>
            </a:pPr>
            <a:r>
              <a:rPr lang="es-CL" dirty="0"/>
              <a:t>En las siguientes diapositivas se muestra una propuesta de lo que sería la página web.</a:t>
            </a:r>
          </a:p>
        </p:txBody>
      </p:sp>
    </p:spTree>
    <p:extLst>
      <p:ext uri="{BB962C8B-B14F-4D97-AF65-F5344CB8AC3E}">
        <p14:creationId xmlns:p14="http://schemas.microsoft.com/office/powerpoint/2010/main" val="132868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principal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FA2F1F-8427-4BAA-9F7A-EDFC5F1D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AEA24E6-9C94-4101-9F72-EE01F8FC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1" y="1589100"/>
            <a:ext cx="5799770" cy="49874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F15BD8-E137-4C61-874C-4B08C61C8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80222"/>
            <a:ext cx="5829258" cy="5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26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596</Words>
  <Application>Microsoft Office PowerPoint</Application>
  <PresentationFormat>Panorámica</PresentationFormat>
  <Paragraphs>51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Proyecto: automatización planta</vt:lpstr>
      <vt:lpstr>Entregando Inteligencia de Negocios</vt:lpstr>
      <vt:lpstr>Descripción de la solución (Infraestructura)</vt:lpstr>
      <vt:lpstr>Descripción de la solución (Infraestructura)</vt:lpstr>
      <vt:lpstr>Descripción de la solución (Infraestructura)</vt:lpstr>
      <vt:lpstr>Descripción de la solución (Infraestructura)</vt:lpstr>
      <vt:lpstr>Descripción de la solución (Infraestructura)</vt:lpstr>
      <vt:lpstr>Descripción de la solución (Software)</vt:lpstr>
      <vt:lpstr>Página principal</vt:lpstr>
      <vt:lpstr>Página de planificación</vt:lpstr>
      <vt:lpstr>Página de problemas</vt:lpstr>
      <vt:lpstr>Página de proceso de pedido actual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Wladimick Diaz</dc:creator>
  <cp:lastModifiedBy>Yorch Sepúlveda Manriquez</cp:lastModifiedBy>
  <cp:revision>29</cp:revision>
  <dcterms:created xsi:type="dcterms:W3CDTF">2018-09-11T21:18:08Z</dcterms:created>
  <dcterms:modified xsi:type="dcterms:W3CDTF">2020-01-20T18:18:44Z</dcterms:modified>
</cp:coreProperties>
</file>