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8"/>
  </p:notesMasterIdLst>
  <p:handoutMasterIdLst>
    <p:handoutMasterId r:id="rId59"/>
  </p:handoutMasterIdLst>
  <p:sldIdLst>
    <p:sldId id="890" r:id="rId2"/>
    <p:sldId id="891" r:id="rId3"/>
    <p:sldId id="892" r:id="rId4"/>
    <p:sldId id="893" r:id="rId5"/>
    <p:sldId id="894" r:id="rId6"/>
    <p:sldId id="897" r:id="rId7"/>
    <p:sldId id="941" r:id="rId8"/>
    <p:sldId id="899" r:id="rId9"/>
    <p:sldId id="900" r:id="rId10"/>
    <p:sldId id="901" r:id="rId11"/>
    <p:sldId id="902" r:id="rId12"/>
    <p:sldId id="903" r:id="rId13"/>
    <p:sldId id="904" r:id="rId14"/>
    <p:sldId id="905" r:id="rId15"/>
    <p:sldId id="906" r:id="rId16"/>
    <p:sldId id="895" r:id="rId17"/>
    <p:sldId id="896" r:id="rId18"/>
    <p:sldId id="907" r:id="rId19"/>
    <p:sldId id="908" r:id="rId20"/>
    <p:sldId id="909" r:id="rId21"/>
    <p:sldId id="911" r:id="rId22"/>
    <p:sldId id="912" r:id="rId23"/>
    <p:sldId id="913" r:id="rId24"/>
    <p:sldId id="914" r:id="rId25"/>
    <p:sldId id="918" r:id="rId26"/>
    <p:sldId id="919" r:id="rId27"/>
    <p:sldId id="920" r:id="rId28"/>
    <p:sldId id="921" r:id="rId29"/>
    <p:sldId id="922" r:id="rId30"/>
    <p:sldId id="923" r:id="rId31"/>
    <p:sldId id="924" r:id="rId32"/>
    <p:sldId id="925" r:id="rId33"/>
    <p:sldId id="926" r:id="rId34"/>
    <p:sldId id="927" r:id="rId35"/>
    <p:sldId id="928" r:id="rId36"/>
    <p:sldId id="929" r:id="rId37"/>
    <p:sldId id="930" r:id="rId38"/>
    <p:sldId id="931" r:id="rId39"/>
    <p:sldId id="932" r:id="rId40"/>
    <p:sldId id="933" r:id="rId41"/>
    <p:sldId id="942" r:id="rId42"/>
    <p:sldId id="943" r:id="rId43"/>
    <p:sldId id="944" r:id="rId44"/>
    <p:sldId id="934" r:id="rId45"/>
    <p:sldId id="935" r:id="rId46"/>
    <p:sldId id="936" r:id="rId47"/>
    <p:sldId id="937" r:id="rId48"/>
    <p:sldId id="938" r:id="rId49"/>
    <p:sldId id="939" r:id="rId50"/>
    <p:sldId id="940" r:id="rId51"/>
    <p:sldId id="884" r:id="rId52"/>
    <p:sldId id="885" r:id="rId53"/>
    <p:sldId id="948" r:id="rId54"/>
    <p:sldId id="946" r:id="rId55"/>
    <p:sldId id="888" r:id="rId56"/>
    <p:sldId id="88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890"/>
            <p14:sldId id="891"/>
            <p14:sldId id="892"/>
          </p14:sldIdLst>
        </p14:section>
        <p14:section name="Joins" id="{BC4A3995-4CED-4320-A673-95328C9C809D}">
          <p14:sldIdLst>
            <p14:sldId id="893"/>
            <p14:sldId id="894"/>
            <p14:sldId id="897"/>
            <p14:sldId id="941"/>
            <p14:sldId id="899"/>
            <p14:sldId id="900"/>
            <p14:sldId id="901"/>
            <p14:sldId id="902"/>
            <p14:sldId id="903"/>
            <p14:sldId id="904"/>
            <p14:sldId id="905"/>
            <p14:sldId id="906"/>
            <p14:sldId id="895"/>
            <p14:sldId id="896"/>
            <p14:sldId id="907"/>
            <p14:sldId id="908"/>
            <p14:sldId id="909"/>
            <p14:sldId id="911"/>
            <p14:sldId id="912"/>
            <p14:sldId id="913"/>
            <p14:sldId id="914"/>
            <p14:sldId id="918"/>
            <p14:sldId id="919"/>
            <p14:sldId id="920"/>
            <p14:sldId id="921"/>
            <p14:sldId id="922"/>
            <p14:sldId id="923"/>
            <p14:sldId id="924"/>
            <p14:sldId id="925"/>
          </p14:sldIdLst>
        </p14:section>
        <p14:section name="Subqueries" id="{70B8B5BA-C876-4FFD-961F-A3D14C2D318C}">
          <p14:sldIdLst>
            <p14:sldId id="926"/>
            <p14:sldId id="927"/>
            <p14:sldId id="928"/>
            <p14:sldId id="929"/>
            <p14:sldId id="930"/>
          </p14:sldIdLst>
        </p14:section>
        <p14:section name="Common Table Expressions" id="{6D0DEF3F-3051-44F4-9061-7DCDEB0E6F1F}">
          <p14:sldIdLst>
            <p14:sldId id="931"/>
            <p14:sldId id="932"/>
            <p14:sldId id="933"/>
            <p14:sldId id="942"/>
            <p14:sldId id="943"/>
            <p14:sldId id="944"/>
          </p14:sldIdLst>
        </p14:section>
        <p14:section name="Indexes" id="{F403A9B5-FD59-48E4-86D3-8C0E3BA06B2C}">
          <p14:sldIdLst>
            <p14:sldId id="934"/>
            <p14:sldId id="935"/>
            <p14:sldId id="936"/>
            <p14:sldId id="937"/>
            <p14:sldId id="938"/>
            <p14:sldId id="939"/>
          </p14:sldIdLst>
        </p14:section>
        <p14:section name="Demo" id="{A7E4F32D-4C82-4FF1-A5AB-1C4C559572D7}">
          <p14:sldIdLst>
            <p14:sldId id="940"/>
          </p14:sldIdLst>
        </p14:section>
        <p14:section name="Conclusion" id="{10E03AB1-9AA8-4E86-9A64-D741901E50A2}">
          <p14:sldIdLst>
            <p14:sldId id="884"/>
            <p14:sldId id="885"/>
            <p14:sldId id="948"/>
            <p14:sldId id="946"/>
            <p14:sldId id="888"/>
            <p14:sldId id="889"/>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5DD"/>
    <a:srgbClr val="E0E3E9"/>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140" autoAdjust="0"/>
  </p:normalViewPr>
  <p:slideViewPr>
    <p:cSldViewPr snapToGrid="0" showGuides="1">
      <p:cViewPr varScale="1">
        <p:scale>
          <a:sx n="82" d="100"/>
          <a:sy n="82" d="100"/>
        </p:scale>
        <p:origin x="691" y="77"/>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3.10.2019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8291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5145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02154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06862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38347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3076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5463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036759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25</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95500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9205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27</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49265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386443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28</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39188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29</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7794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30</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41972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31</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29359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7746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33</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90573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3128790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1825338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36</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83567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28580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006711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38</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41</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3093830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45</a:t>
            </a:fld>
            <a:endParaRPr lang="en-US" dirty="0"/>
          </a:p>
        </p:txBody>
      </p:sp>
    </p:spTree>
    <p:extLst>
      <p:ext uri="{BB962C8B-B14F-4D97-AF65-F5344CB8AC3E}">
        <p14:creationId xmlns:p14="http://schemas.microsoft.com/office/powerpoint/2010/main" val="2232700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48</a:t>
            </a:fld>
            <a:endParaRPr lang="en-US" dirty="0"/>
          </a:p>
        </p:txBody>
      </p:sp>
    </p:spTree>
    <p:extLst>
      <p:ext uri="{BB962C8B-B14F-4D97-AF65-F5344CB8AC3E}">
        <p14:creationId xmlns:p14="http://schemas.microsoft.com/office/powerpoint/2010/main" val="3790005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49</a:t>
            </a:fld>
            <a:endParaRPr lang="en-US" dirty="0"/>
          </a:p>
        </p:txBody>
      </p:sp>
    </p:spTree>
    <p:extLst>
      <p:ext uri="{BB962C8B-B14F-4D97-AF65-F5344CB8AC3E}">
        <p14:creationId xmlns:p14="http://schemas.microsoft.com/office/powerpoint/2010/main" val="1888814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642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449101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89898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164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1866684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55</a:t>
            </a:fld>
            <a:endParaRPr lang="en-US" dirty="0"/>
          </a:p>
        </p:txBody>
      </p:sp>
    </p:spTree>
    <p:extLst>
      <p:ext uri="{BB962C8B-B14F-4D97-AF65-F5344CB8AC3E}">
        <p14:creationId xmlns:p14="http://schemas.microsoft.com/office/powerpoint/2010/main" val="1498696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138862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6</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3229430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Tree>
    <p:extLst>
      <p:ext uri="{BB962C8B-B14F-4D97-AF65-F5344CB8AC3E}">
        <p14:creationId xmlns:p14="http://schemas.microsoft.com/office/powerpoint/2010/main" val="373461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07742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93625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0561557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10/3/2019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10/3/2019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10/3/2019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10/3/2019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4DB27244-AB57-426A-8A7C-7A464C5E76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21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10/3/2019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10/3/2019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10/3/2019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10/3/2019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10/3/2019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10/3/2019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 id="2147483800" r:id="rId20"/>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Cartesian_product"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7" Type="http://schemas.microsoft.com/office/2007/relationships/hdphoto" Target="../media/hdphoto2.wdp"/><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9.png"/><Relationship Id="rId5" Type="http://schemas.microsoft.com/office/2007/relationships/hdphoto" Target="../media/hdphoto1.wdp"/><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hyperlink" Target="http://www.xs-software.com/" TargetMode="External"/><Relationship Id="rId18" Type="http://schemas.openxmlformats.org/officeDocument/2006/relationships/image" Target="../media/image73.png"/><Relationship Id="rId26" Type="http://schemas.openxmlformats.org/officeDocument/2006/relationships/image" Target="../media/image7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7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8.xml"/><Relationship Id="rId16" Type="http://schemas.openxmlformats.org/officeDocument/2006/relationships/image" Target="../media/image72.png"/><Relationship Id="rId20" Type="http://schemas.openxmlformats.org/officeDocument/2006/relationships/image" Target="../media/image74.png"/><Relationship Id="rId1" Type="http://schemas.openxmlformats.org/officeDocument/2006/relationships/slideLayout" Target="../slideLayouts/slideLayout6.xml"/><Relationship Id="rId6" Type="http://schemas.openxmlformats.org/officeDocument/2006/relationships/image" Target="../media/image67.png"/><Relationship Id="rId11" Type="http://schemas.openxmlformats.org/officeDocument/2006/relationships/hyperlink" Target="http://www.telenor.bg/" TargetMode="External"/><Relationship Id="rId24" Type="http://schemas.openxmlformats.org/officeDocument/2006/relationships/image" Target="../media/image7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69.png"/><Relationship Id="rId19" Type="http://schemas.openxmlformats.org/officeDocument/2006/relationships/hyperlink" Target="http://smartit.bg/" TargetMode="External"/><Relationship Id="rId4" Type="http://schemas.openxmlformats.org/officeDocument/2006/relationships/image" Target="../media/image66.png"/><Relationship Id="rId9" Type="http://schemas.openxmlformats.org/officeDocument/2006/relationships/hyperlink" Target="https://www.softwaregroup.com/" TargetMode="External"/><Relationship Id="rId14" Type="http://schemas.openxmlformats.org/officeDocument/2006/relationships/image" Target="../media/image71.png"/><Relationship Id="rId22" Type="http://schemas.openxmlformats.org/officeDocument/2006/relationships/image" Target="../media/image75.png"/></Relationships>
</file>

<file path=ppt/slides/_rels/slide54.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8.jpeg"/><Relationship Id="rId7" Type="http://schemas.openxmlformats.org/officeDocument/2006/relationships/image" Target="../media/image80.jpe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9.png"/><Relationship Id="rId4" Type="http://schemas.openxmlformats.org/officeDocument/2006/relationships/hyperlink" Target="https://www.onebitsoftware.net/" TargetMode="External"/><Relationship Id="rId9" Type="http://schemas.openxmlformats.org/officeDocument/2006/relationships/image" Target="../media/image81.gif"/></Relationships>
</file>

<file path=ppt/slides/_rels/slide5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84.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83.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jpe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Joins, Subqueries, CTEs and Indices</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a:t>SoftUni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pic>
        <p:nvPicPr>
          <p:cNvPr id="15" name="Picture 14">
            <a:extLst>
              <a:ext uri="{FF2B5EF4-FFF2-40B4-BE49-F238E27FC236}">
                <a16:creationId xmlns:a16="http://schemas.microsoft.com/office/drawing/2014/main" id="{33657C5D-2539-4FBB-A65D-400B7DD392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019" y="2496258"/>
            <a:ext cx="2212117" cy="551743"/>
          </a:xfrm>
          <a:prstGeom prst="rect">
            <a:avLst/>
          </a:prstGeom>
        </p:spPr>
      </p:pic>
      <p:pic>
        <p:nvPicPr>
          <p:cNvPr id="1028" name="Picture 4" descr="Ð ÐµÐ·ÑÐ»ÑÐ°Ñ Ñ Ð¸Ð·Ð¾Ð±ÑÐ°Ð¶ÐµÐ½Ð¸Ðµ Ð·Ð° joins png">
            <a:extLst>
              <a:ext uri="{FF2B5EF4-FFF2-40B4-BE49-F238E27FC236}">
                <a16:creationId xmlns:a16="http://schemas.microsoft.com/office/drawing/2014/main" id="{0426237B-589C-4F15-B61B-B0B183FB7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7" y="1068480"/>
            <a:ext cx="74009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836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Left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10</a:t>
            </a:fld>
            <a:endParaRPr lang="en-US" dirty="0"/>
          </a:p>
        </p:txBody>
      </p:sp>
      <p:graphicFrame>
        <p:nvGraphicFramePr>
          <p:cNvPr id="2" name="Table 1"/>
          <p:cNvGraphicFramePr>
            <a:graphicFrameLocks noGrp="1"/>
          </p:cNvGraphicFramePr>
          <p:nvPr>
            <p:extLst/>
          </p:nvPr>
        </p:nvGraphicFramePr>
        <p:xfrm>
          <a:off x="718456" y="182500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57446" y="246742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03995" y="12804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769576" y="180367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881259" y="1232052"/>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57446" y="3000828"/>
            <a:ext cx="714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2268" y="273921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729722261"/>
              </p:ext>
            </p:extLst>
          </p:nvPr>
        </p:nvGraphicFramePr>
        <p:xfrm>
          <a:off x="1641689" y="4452750"/>
          <a:ext cx="8763348" cy="13716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1324" y="3929530"/>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37137719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6700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LEFT OUTER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11</a:t>
            </a:fld>
            <a:endParaRPr lang="en-US" dirty="0"/>
          </a:p>
        </p:txBody>
      </p:sp>
      <p:sp>
        <p:nvSpPr>
          <p:cNvPr id="8" name="AutoShape 7"/>
          <p:cNvSpPr>
            <a:spLocks noChangeArrowheads="1"/>
          </p:cNvSpPr>
          <p:nvPr/>
        </p:nvSpPr>
        <p:spPr bwMode="auto">
          <a:xfrm>
            <a:off x="8370734" y="2579917"/>
            <a:ext cx="2932706" cy="558487"/>
          </a:xfrm>
          <a:prstGeom prst="wedgeRoundRectCallout">
            <a:avLst>
              <a:gd name="adj1" fmla="val -65271"/>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9" name="AutoShape 7"/>
          <p:cNvSpPr>
            <a:spLocks noChangeArrowheads="1"/>
          </p:cNvSpPr>
          <p:nvPr/>
        </p:nvSpPr>
        <p:spPr bwMode="auto">
          <a:xfrm>
            <a:off x="4681784" y="4544830"/>
            <a:ext cx="2590800" cy="595005"/>
          </a:xfrm>
          <a:prstGeom prst="wedgeRoundRectCallout">
            <a:avLst>
              <a:gd name="adj1" fmla="val 876"/>
              <a:gd name="adj2" fmla="val -934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40013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Right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12</a:t>
            </a:fld>
            <a:endParaRPr lang="en-US" dirty="0"/>
          </a:p>
        </p:txBody>
      </p:sp>
      <p:graphicFrame>
        <p:nvGraphicFramePr>
          <p:cNvPr id="2" name="Table 1"/>
          <p:cNvGraphicFramePr>
            <a:graphicFrameLocks noGrp="1"/>
          </p:cNvGraphicFramePr>
          <p:nvPr>
            <p:extLst/>
          </p:nvPr>
        </p:nvGraphicFramePr>
        <p:xfrm>
          <a:off x="761998" y="1795979"/>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438400"/>
            <a:ext cx="1593285"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774649"/>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3663" y="2895600"/>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2200"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568628"/>
          <a:ext cx="8763348" cy="18288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2201"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3663" y="3404314"/>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2200"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2639866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RIGHT OUTER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13</a:t>
            </a:fld>
            <a:endParaRPr lang="en-US" dirty="0"/>
          </a:p>
        </p:txBody>
      </p:sp>
      <p:sp>
        <p:nvSpPr>
          <p:cNvPr id="8" name="AutoShape 7"/>
          <p:cNvSpPr>
            <a:spLocks noChangeArrowheads="1"/>
          </p:cNvSpPr>
          <p:nvPr/>
        </p:nvSpPr>
        <p:spPr bwMode="auto">
          <a:xfrm>
            <a:off x="9064116" y="26449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5371" y="4437744"/>
            <a:ext cx="2514600"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7037149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Full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14</a:t>
            </a:fld>
            <a:endParaRPr lang="en-US" dirty="0"/>
          </a:p>
        </p:txBody>
      </p:sp>
      <p:graphicFrame>
        <p:nvGraphicFramePr>
          <p:cNvPr id="2" name="Table 1"/>
          <p:cNvGraphicFramePr>
            <a:graphicFrameLocks noGrp="1"/>
          </p:cNvGraphicFramePr>
          <p:nvPr>
            <p:extLst/>
          </p:nvPr>
        </p:nvGraphicFramePr>
        <p:xfrm>
          <a:off x="761998" y="1607295"/>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220688"/>
            <a:ext cx="1593285" cy="0"/>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91775"/>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571451"/>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72396"/>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20636" y="2677888"/>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241627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115508"/>
          <a:ext cx="8763348" cy="22860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45883218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7171" y="359228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20636" y="3186602"/>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8800" y="2924992"/>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7964" y="2677888"/>
            <a:ext cx="66083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15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d.DepartmentID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15</a:t>
            </a:fld>
            <a:endParaRPr lang="en-US" dirty="0"/>
          </a:p>
        </p:txBody>
      </p:sp>
      <p:sp>
        <p:nvSpPr>
          <p:cNvPr id="8" name="AutoShape 7"/>
          <p:cNvSpPr>
            <a:spLocks noChangeArrowheads="1"/>
          </p:cNvSpPr>
          <p:nvPr/>
        </p:nvSpPr>
        <p:spPr bwMode="auto">
          <a:xfrm>
            <a:off x="8520994" y="294549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16" name="AutoShape 7"/>
          <p:cNvSpPr>
            <a:spLocks noChangeArrowheads="1"/>
          </p:cNvSpPr>
          <p:nvPr/>
        </p:nvSpPr>
        <p:spPr bwMode="auto">
          <a:xfrm>
            <a:off x="3657600" y="4495800"/>
            <a:ext cx="2401888"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10050668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0"/>
          </p:nvPr>
        </p:nvSpPr>
        <p:spPr/>
        <p:txBody>
          <a:bodyPr/>
          <a:lstStyle/>
          <a:p>
            <a:r>
              <a:rPr lang="en-US" dirty="0"/>
              <a:t>This will produce a </a:t>
            </a:r>
            <a:r>
              <a:rPr lang="en-US" b="1" dirty="0">
                <a:solidFill>
                  <a:schemeClr val="bg1"/>
                </a:solidFill>
                <a:hlinkClick r:id="rId2"/>
              </a:rPr>
              <a:t>Cartesian product</a:t>
            </a:r>
            <a:r>
              <a:rPr lang="en-US" dirty="0"/>
              <a:t>:</a:t>
            </a:r>
          </a:p>
          <a:p>
            <a:endParaRPr lang="en-US" dirty="0"/>
          </a:p>
          <a:p>
            <a:endParaRPr lang="en-US" dirty="0"/>
          </a:p>
          <a:p>
            <a:r>
              <a:rPr lang="en-US" dirty="0"/>
              <a:t>The result:</a:t>
            </a:r>
          </a:p>
        </p:txBody>
      </p:sp>
      <p:sp>
        <p:nvSpPr>
          <p:cNvPr id="523266" name="Rectangle 2"/>
          <p:cNvSpPr>
            <a:spLocks noGrp="1" noChangeArrowheads="1"/>
          </p:cNvSpPr>
          <p:nvPr>
            <p:ph type="title"/>
          </p:nvPr>
        </p:nvSpPr>
        <p:spPr/>
        <p:txBody>
          <a:bodyPr/>
          <a:lstStyle/>
          <a:p>
            <a:r>
              <a:rPr lang="en-US"/>
              <a:t>Cartesian Product (1)</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
        <p:nvSpPr>
          <p:cNvPr id="523268" name="Rectangle 4"/>
          <p:cNvSpPr>
            <a:spLocks noChangeArrowheads="1"/>
          </p:cNvSpPr>
          <p:nvPr/>
        </p:nvSpPr>
        <p:spPr bwMode="auto">
          <a:xfrm>
            <a:off x="3218542" y="1905000"/>
            <a:ext cx="5983514"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LastName, Name AS DepartmentName</a:t>
            </a:r>
          </a:p>
          <a:p>
            <a:pPr>
              <a:lnSpc>
                <a:spcPct val="105000"/>
              </a:lnSpc>
            </a:pPr>
            <a:r>
              <a:rPr lang="en-US" sz="2800" b="1" noProof="1">
                <a:latin typeface="Consolas" pitchFamily="49" charset="0"/>
                <a:cs typeface="Consolas" pitchFamily="49" charset="0"/>
              </a:rPr>
              <a:t>FROM </a:t>
            </a:r>
            <a:r>
              <a:rPr lang="en-US" sz="2800" b="1" noProof="1">
                <a:solidFill>
                  <a:schemeClr val="bg1"/>
                </a:solidFill>
                <a:latin typeface="Consolas" pitchFamily="49" charset="0"/>
                <a:cs typeface="Consolas" pitchFamily="49" charset="0"/>
              </a:rPr>
              <a:t>Employees</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Departments</a:t>
            </a:r>
          </a:p>
        </p:txBody>
      </p:sp>
      <p:graphicFrame>
        <p:nvGraphicFramePr>
          <p:cNvPr id="7" name="Table 15"/>
          <p:cNvGraphicFramePr>
            <a:graphicFrameLocks noGrp="1"/>
          </p:cNvGraphicFramePr>
          <p:nvPr>
            <p:extLst/>
          </p:nvPr>
        </p:nvGraphicFramePr>
        <p:xfrm>
          <a:off x="3911599" y="3760715"/>
          <a:ext cx="4722815" cy="27432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LastName</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a:t>
                      </a:r>
                      <a:endParaRPr lang="bg-BG" i="0" dirty="0">
                        <a:solidFill>
                          <a:schemeClr val="tx1"/>
                        </a:solidFill>
                        <a:effectLst/>
                      </a:endParaRPr>
                    </a:p>
                  </a:txBody>
                  <a:tcPr/>
                </a:tc>
                <a:tc>
                  <a:txBody>
                    <a:bodyPr/>
                    <a:lstStyle/>
                    <a:p>
                      <a:r>
                        <a:rPr lang="en-US" dirty="0">
                          <a:effectLst/>
                        </a:rPr>
                        <a:t>…</a:t>
                      </a:r>
                      <a:endParaRPr lang="bg-BG" i="0" dirty="0">
                        <a:solidFill>
                          <a:schemeClr val="tx1"/>
                        </a:solidFill>
                        <a:effectLst/>
                      </a:endParaRPr>
                    </a:p>
                  </a:txBody>
                  <a:tcPr/>
                </a:tc>
                <a:extLst>
                  <a:ext uri="{0D108BD9-81ED-4DB2-BD59-A6C34878D82A}">
                    <a16:rowId xmlns:a16="http://schemas.microsoft.com/office/drawing/2014/main" val="3967662590"/>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1386933680"/>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371426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idx="10"/>
          </p:nvPr>
        </p:nvSpPr>
        <p:spPr/>
        <p:txBody>
          <a:bodyPr/>
          <a:lstStyle/>
          <a:p>
            <a:r>
              <a:rPr lang="en-US" dirty="0"/>
              <a:t>A </a:t>
            </a:r>
            <a:r>
              <a:rPr lang="en-US" b="1" dirty="0">
                <a:solidFill>
                  <a:schemeClr val="bg1"/>
                </a:solidFill>
              </a:rPr>
              <a:t>Cartesian product </a:t>
            </a:r>
            <a:r>
              <a:rPr lang="en-US" dirty="0"/>
              <a:t>is formed when:</a:t>
            </a:r>
          </a:p>
          <a:p>
            <a:pPr lvl="1"/>
            <a:r>
              <a:rPr lang="en-US" dirty="0"/>
              <a:t>A </a:t>
            </a:r>
            <a:r>
              <a:rPr lang="en-US" b="1" dirty="0">
                <a:solidFill>
                  <a:schemeClr val="bg1"/>
                </a:solidFill>
              </a:rPr>
              <a:t>join</a:t>
            </a:r>
            <a:r>
              <a:rPr lang="en-US" dirty="0"/>
              <a:t> condition </a:t>
            </a:r>
            <a:r>
              <a:rPr lang="en-US" b="1" dirty="0">
                <a:solidFill>
                  <a:schemeClr val="bg1"/>
                </a:solidFill>
              </a:rPr>
              <a:t>is omitted</a:t>
            </a:r>
          </a:p>
          <a:p>
            <a:pPr lvl="1"/>
            <a:r>
              <a:rPr lang="en-US" dirty="0"/>
              <a:t>A </a:t>
            </a:r>
            <a:r>
              <a:rPr lang="en-US" b="1" dirty="0">
                <a:solidFill>
                  <a:schemeClr val="bg1"/>
                </a:solidFill>
              </a:rPr>
              <a:t>join</a:t>
            </a:r>
            <a:r>
              <a:rPr lang="en-US" dirty="0"/>
              <a:t> condition </a:t>
            </a:r>
            <a:r>
              <a:rPr lang="en-US" b="1" dirty="0">
                <a:solidFill>
                  <a:schemeClr val="bg1"/>
                </a:solidFill>
              </a:rPr>
              <a:t>is invalid</a:t>
            </a:r>
          </a:p>
          <a:p>
            <a:pPr lvl="1">
              <a:buClr>
                <a:schemeClr val="tx1"/>
              </a:buClr>
            </a:pPr>
            <a:r>
              <a:rPr lang="en-US" b="1" dirty="0">
                <a:solidFill>
                  <a:schemeClr val="bg1"/>
                </a:solidFill>
              </a:rPr>
              <a:t>All rows </a:t>
            </a:r>
            <a:r>
              <a:rPr lang="en-US" dirty="0"/>
              <a:t>in the </a:t>
            </a:r>
            <a:r>
              <a:rPr lang="en-US" b="1" dirty="0">
                <a:solidFill>
                  <a:schemeClr val="bg1"/>
                </a:solidFill>
              </a:rPr>
              <a:t>first table</a:t>
            </a:r>
            <a:r>
              <a:rPr lang="en-US" dirty="0"/>
              <a:t> are </a:t>
            </a:r>
            <a:r>
              <a:rPr lang="en-US" b="1" dirty="0">
                <a:solidFill>
                  <a:schemeClr val="bg1"/>
                </a:solidFill>
              </a:rPr>
              <a:t>joined to all rows </a:t>
            </a:r>
            <a:r>
              <a:rPr lang="en-US" dirty="0"/>
              <a:t>in the </a:t>
            </a:r>
            <a:r>
              <a:rPr lang="en-US" b="1" dirty="0">
                <a:solidFill>
                  <a:schemeClr val="bg1"/>
                </a:solidFill>
              </a:rPr>
              <a:t>second </a:t>
            </a:r>
            <a:br>
              <a:rPr lang="en-US" b="1" dirty="0">
                <a:solidFill>
                  <a:schemeClr val="bg1"/>
                </a:solidFill>
              </a:rPr>
            </a:br>
            <a:r>
              <a:rPr lang="en-US" b="1" dirty="0">
                <a:solidFill>
                  <a:schemeClr val="bg1"/>
                </a:solidFill>
              </a:rPr>
              <a:t>table</a:t>
            </a:r>
          </a:p>
          <a:p>
            <a:pPr>
              <a:buClr>
                <a:schemeClr val="tx1"/>
              </a:buClr>
            </a:pPr>
            <a:r>
              <a:rPr lang="en-US" b="1" dirty="0">
                <a:solidFill>
                  <a:schemeClr val="bg1"/>
                </a:solidFill>
              </a:rPr>
              <a:t>To avoid </a:t>
            </a:r>
            <a:r>
              <a:rPr lang="en-US" dirty="0"/>
              <a:t>a Cartesian product, always </a:t>
            </a:r>
            <a:r>
              <a:rPr lang="en-US" b="1" dirty="0">
                <a:solidFill>
                  <a:schemeClr val="bg1"/>
                </a:solidFill>
              </a:rPr>
              <a:t>include</a:t>
            </a:r>
            <a:r>
              <a:rPr lang="en-US" dirty="0"/>
              <a:t> a valid </a:t>
            </a:r>
            <a:r>
              <a:rPr lang="en-US" b="1" dirty="0">
                <a:solidFill>
                  <a:schemeClr val="bg1"/>
                </a:solidFill>
              </a:rPr>
              <a:t>join </a:t>
            </a:r>
            <a:br>
              <a:rPr lang="en-US" b="1" dirty="0">
                <a:solidFill>
                  <a:schemeClr val="bg1"/>
                </a:solidFill>
              </a:rPr>
            </a:br>
            <a:r>
              <a:rPr lang="en-US" b="1" dirty="0">
                <a:solidFill>
                  <a:schemeClr val="bg1"/>
                </a:solidFill>
              </a:rPr>
              <a:t>condition</a:t>
            </a:r>
          </a:p>
        </p:txBody>
      </p:sp>
      <p:sp>
        <p:nvSpPr>
          <p:cNvPr id="524290" name="Rectangle 2"/>
          <p:cNvSpPr>
            <a:spLocks noGrp="1" noChangeArrowheads="1"/>
          </p:cNvSpPr>
          <p:nvPr>
            <p:ph type="title"/>
          </p:nvPr>
        </p:nvSpPr>
        <p:spPr/>
        <p:txBody>
          <a:bodyPr/>
          <a:lstStyle/>
          <a:p>
            <a:r>
              <a:rPr lang="en-US"/>
              <a:t>Cartesian Product (2)</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525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2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Cross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18</a:t>
            </a:fld>
            <a:endParaRPr lang="en-US" dirty="0"/>
          </a:p>
        </p:txBody>
      </p:sp>
      <p:graphicFrame>
        <p:nvGraphicFramePr>
          <p:cNvPr id="2" name="Table 1"/>
          <p:cNvGraphicFramePr>
            <a:graphicFrameLocks noGrp="1"/>
          </p:cNvGraphicFramePr>
          <p:nvPr>
            <p:extLst/>
          </p:nvPr>
        </p:nvGraphicFramePr>
        <p:xfrm>
          <a:off x="761998" y="1720206"/>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7963" y="2152651"/>
            <a:ext cx="1593286"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740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613023"/>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strike="noStrike" noProof="1">
                          <a:solidFill>
                            <a:schemeClr val="tx1"/>
                          </a:solidFill>
                          <a:effectLst/>
                        </a:rPr>
                        <a:t>DepartmentID</a:t>
                      </a:r>
                      <a:endParaRPr lang="en-US" i="0" strike="noStrike" noProof="1">
                        <a:solidFill>
                          <a:schemeClr val="tx1"/>
                        </a:solidFill>
                        <a:effectLst/>
                      </a:endParaRPr>
                    </a:p>
                  </a:txBody>
                  <a:tcPr>
                    <a:solidFill>
                      <a:srgbClr val="D1D5DD"/>
                    </a:solidFill>
                  </a:tcPr>
                </a:tc>
                <a:tc>
                  <a:txBody>
                    <a:bodyPr/>
                    <a:lstStyle/>
                    <a:p>
                      <a:r>
                        <a:rPr lang="en-US" strike="noStrike" noProof="1">
                          <a:solidFill>
                            <a:schemeClr val="tx1"/>
                          </a:solidFill>
                          <a:effectLst/>
                        </a:rPr>
                        <a:t>DepartmentName</a:t>
                      </a:r>
                      <a:endParaRPr lang="en-US" i="0" strike="noStrike"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strike="noStrike" dirty="0">
                          <a:effectLst/>
                        </a:rPr>
                        <a:t>3</a:t>
                      </a:r>
                      <a:endParaRPr lang="bg-BG" i="0" strike="noStrike" dirty="0">
                        <a:solidFill>
                          <a:schemeClr val="tx1"/>
                        </a:solidFill>
                        <a:effectLst/>
                      </a:endParaRPr>
                    </a:p>
                  </a:txBody>
                  <a:tcPr/>
                </a:tc>
                <a:tc>
                  <a:txBody>
                    <a:bodyPr/>
                    <a:lstStyle/>
                    <a:p>
                      <a:r>
                        <a:rPr lang="en-US" strike="noStrike" dirty="0">
                          <a:effectLst/>
                        </a:rPr>
                        <a:t>Sales</a:t>
                      </a:r>
                      <a:endParaRPr lang="bg-BG" i="0" strike="noStrike"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strike="noStrike" dirty="0">
                          <a:effectLst/>
                        </a:rPr>
                        <a:t>4</a:t>
                      </a:r>
                      <a:endParaRPr lang="bg-BG" i="0" strike="noStrike" dirty="0">
                        <a:solidFill>
                          <a:schemeClr val="tx1"/>
                        </a:solidFill>
                        <a:effectLst/>
                      </a:endParaRPr>
                    </a:p>
                  </a:txBody>
                  <a:tcPr/>
                </a:tc>
                <a:tc>
                  <a:txBody>
                    <a:bodyPr/>
                    <a:lstStyle/>
                    <a:p>
                      <a:r>
                        <a:rPr lang="en-US" strike="noStrike" dirty="0">
                          <a:effectLst/>
                        </a:rPr>
                        <a:t>Marketing</a:t>
                      </a:r>
                      <a:endParaRPr lang="bg-BG" i="0" strike="noStrike"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strike="noStrike" dirty="0">
                          <a:effectLst/>
                        </a:rPr>
                        <a:t>5</a:t>
                      </a:r>
                      <a:endParaRPr lang="bg-BG" i="0" strike="noStrike" dirty="0">
                        <a:solidFill>
                          <a:schemeClr val="tx1"/>
                        </a:solidFill>
                        <a:effectLst/>
                      </a:endParaRPr>
                    </a:p>
                  </a:txBody>
                  <a:tcPr/>
                </a:tc>
                <a:tc>
                  <a:txBody>
                    <a:bodyPr/>
                    <a:lstStyle/>
                    <a:p>
                      <a:r>
                        <a:rPr lang="en-GB" strike="noStrike" dirty="0">
                          <a:effectLst/>
                        </a:rPr>
                        <a:t>Purchasing</a:t>
                      </a:r>
                      <a:endParaRPr lang="bg-BG" i="0" strike="noStrike"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414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nvPr>
        </p:nvGraphicFramePr>
        <p:xfrm>
          <a:off x="1905000" y="3581400"/>
          <a:ext cx="8530862" cy="3108322"/>
        </p:xfrm>
        <a:graphic>
          <a:graphicData uri="http://schemas.openxmlformats.org/drawingml/2006/table">
            <a:tbl>
              <a:tblPr firstRow="1" bandRow="1">
                <a:tableStyleId>{912C8C85-51F0-491E-9774-3900AFEF0FD7}</a:tableStyleId>
              </a:tblPr>
              <a:tblGrid>
                <a:gridCol w="1907751">
                  <a:extLst>
                    <a:ext uri="{9D8B030D-6E8A-4147-A177-3AD203B41FA5}">
                      <a16:colId xmlns:a16="http://schemas.microsoft.com/office/drawing/2014/main" val="187285565"/>
                    </a:ext>
                  </a:extLst>
                </a:gridCol>
                <a:gridCol w="2070737">
                  <a:extLst>
                    <a:ext uri="{9D8B030D-6E8A-4147-A177-3AD203B41FA5}">
                      <a16:colId xmlns:a16="http://schemas.microsoft.com/office/drawing/2014/main" val="184855798"/>
                    </a:ext>
                  </a:extLst>
                </a:gridCol>
                <a:gridCol w="2070737">
                  <a:extLst>
                    <a:ext uri="{9D8B030D-6E8A-4147-A177-3AD203B41FA5}">
                      <a16:colId xmlns:a16="http://schemas.microsoft.com/office/drawing/2014/main" val="1774347793"/>
                    </a:ext>
                  </a:extLst>
                </a:gridCol>
                <a:gridCol w="2481637">
                  <a:extLst>
                    <a:ext uri="{9D8B030D-6E8A-4147-A177-3AD203B41FA5}">
                      <a16:colId xmlns:a16="http://schemas.microsoft.com/office/drawing/2014/main" val="1719306019"/>
                    </a:ext>
                  </a:extLst>
                </a:gridCol>
              </a:tblGrid>
              <a:tr h="444046">
                <a:tc>
                  <a:txBody>
                    <a:bodyPr/>
                    <a:lstStyle/>
                    <a:p>
                      <a:r>
                        <a:rPr lang="en-US" sz="2400" noProof="1">
                          <a:solidFill>
                            <a:schemeClr val="tx1"/>
                          </a:solidFill>
                          <a:effectLst/>
                        </a:rPr>
                        <a:t>EmployeeID</a:t>
                      </a:r>
                    </a:p>
                  </a:txBody>
                  <a:tcPr marL="78285" marR="78285" marT="39143" marB="39143">
                    <a:solidFill>
                      <a:srgbClr val="D1D5DD"/>
                    </a:solidFill>
                  </a:tcPr>
                </a:tc>
                <a:tc>
                  <a:txBody>
                    <a:bodyPr/>
                    <a:lstStyle/>
                    <a:p>
                      <a:r>
                        <a:rPr lang="en-US" sz="2400" noProof="1">
                          <a:solidFill>
                            <a:schemeClr val="tx1"/>
                          </a:solidFill>
                          <a:effectLst/>
                        </a:rPr>
                        <a:t>DepartmentID</a:t>
                      </a:r>
                    </a:p>
                  </a:txBody>
                  <a:tcPr marL="78285" marR="78285" marT="39143" marB="39143">
                    <a:solidFill>
                      <a:srgbClr val="D1D5DD"/>
                    </a:solidFill>
                  </a:tcPr>
                </a:tc>
                <a:tc>
                  <a:txBody>
                    <a:bodyPr/>
                    <a:lstStyle/>
                    <a:p>
                      <a:r>
                        <a:rPr lang="en-US" sz="2400" noProof="1">
                          <a:solidFill>
                            <a:schemeClr val="tx1"/>
                          </a:solidFill>
                          <a:effectLst/>
                        </a:rPr>
                        <a:t>DepartmentID</a:t>
                      </a:r>
                      <a:endParaRPr lang="en-US" sz="2400" i="0" noProof="1">
                        <a:solidFill>
                          <a:schemeClr val="tx1"/>
                        </a:solidFill>
                        <a:effectLst/>
                      </a:endParaRPr>
                    </a:p>
                  </a:txBody>
                  <a:tcPr marL="78285" marR="78285" marT="39143" marB="39143">
                    <a:solidFill>
                      <a:srgbClr val="D1D5DD"/>
                    </a:solidFill>
                  </a:tcPr>
                </a:tc>
                <a:tc>
                  <a:txBody>
                    <a:bodyPr/>
                    <a:lstStyle/>
                    <a:p>
                      <a:r>
                        <a:rPr lang="en-US" sz="2400" noProof="1">
                          <a:solidFill>
                            <a:schemeClr val="tx1"/>
                          </a:solidFill>
                          <a:effectLst/>
                        </a:rPr>
                        <a:t>DepartmentName</a:t>
                      </a:r>
                      <a:endParaRPr lang="en-US" sz="2400" i="0" noProof="1">
                        <a:solidFill>
                          <a:schemeClr val="tx1"/>
                        </a:solidFill>
                        <a:effectLst/>
                      </a:endParaRPr>
                    </a:p>
                  </a:txBody>
                  <a:tcPr marL="78285" marR="78285" marT="39143" marB="39143">
                    <a:solidFill>
                      <a:srgbClr val="D1D5DD"/>
                    </a:solidFill>
                  </a:tcPr>
                </a:tc>
                <a:extLst>
                  <a:ext uri="{0D108BD9-81ED-4DB2-BD59-A6C34878D82A}">
                    <a16:rowId xmlns:a16="http://schemas.microsoft.com/office/drawing/2014/main" val="1704253151"/>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72343253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45883218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103787398"/>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856432737"/>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19539950"/>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22110989"/>
                  </a:ext>
                </a:extLst>
              </a:tr>
            </a:tbl>
          </a:graphicData>
        </a:graphic>
      </p:graphicFrame>
      <p:sp>
        <p:nvSpPr>
          <p:cNvPr id="15" name="TextBox 14"/>
          <p:cNvSpPr txBox="1"/>
          <p:nvPr/>
        </p:nvSpPr>
        <p:spPr>
          <a:xfrm>
            <a:off x="5270209"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7963" y="2152651"/>
            <a:ext cx="1593286" cy="3810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1905" y="2152651"/>
            <a:ext cx="1609344" cy="8382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2858" y="2152650"/>
            <a:ext cx="1834418" cy="419102"/>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2859" y="2571752"/>
            <a:ext cx="1838781" cy="190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6801" y="2571752"/>
            <a:ext cx="1854839" cy="4762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3068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9200" y="2667000"/>
            <a:ext cx="9674224" cy="12029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a:t>
            </a:r>
            <a:r>
              <a:rPr lang="en-US" sz="3200" b="1" dirty="0">
                <a:solidFill>
                  <a:schemeClr val="bg1"/>
                </a:solidFill>
                <a:latin typeface="Consolas" panose="020B0609020204030204" pitchFamily="49" charset="0"/>
              </a:rPr>
              <a:t>e</a:t>
            </a:r>
          </a:p>
          <a:p>
            <a:pPr marL="0" lvl="2"/>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a:t>
            </a:r>
            <a:r>
              <a:rPr lang="en-US" sz="3200" b="1" dirty="0">
                <a:solidFill>
                  <a:schemeClr val="bg1"/>
                </a:solidFill>
                <a:latin typeface="Consolas" panose="020B0609020204030204" pitchFamily="49" charset="0"/>
              </a:rPr>
              <a:t>d</a:t>
            </a:r>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19</a:t>
            </a:fld>
            <a:endParaRPr lang="en-US" dirty="0"/>
          </a:p>
        </p:txBody>
      </p:sp>
      <p:sp>
        <p:nvSpPr>
          <p:cNvPr id="8" name="AutoShape 7"/>
          <p:cNvSpPr>
            <a:spLocks noChangeArrowheads="1"/>
          </p:cNvSpPr>
          <p:nvPr/>
        </p:nvSpPr>
        <p:spPr bwMode="auto">
          <a:xfrm>
            <a:off x="8423798" y="29562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9000" y="4038601"/>
            <a:ext cx="3048000" cy="585091"/>
          </a:xfrm>
          <a:prstGeom prst="wedgeRoundRectCallout">
            <a:avLst>
              <a:gd name="adj1" fmla="val 26263"/>
              <a:gd name="adj2" fmla="val -7616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No Join Conditions</a:t>
            </a:r>
          </a:p>
        </p:txBody>
      </p:sp>
    </p:spTree>
    <p:extLst>
      <p:ext uri="{BB962C8B-B14F-4D97-AF65-F5344CB8AC3E}">
        <p14:creationId xmlns:p14="http://schemas.microsoft.com/office/powerpoint/2010/main" val="2612228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type="body" sz="quarter" idx="13"/>
          </p:nvPr>
        </p:nvSpPr>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4197722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20</a:t>
            </a:fld>
            <a:endParaRPr lang="en-US" dirty="0"/>
          </a:p>
        </p:txBody>
      </p:sp>
      <p:grpSp>
        <p:nvGrpSpPr>
          <p:cNvPr id="32" name="Group 31"/>
          <p:cNvGrpSpPr/>
          <p:nvPr/>
        </p:nvGrpSpPr>
        <p:grpSpPr>
          <a:xfrm>
            <a:off x="2772228"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772228"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772228"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772228"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772228"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496628"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496628"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496628"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496628"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cxnSp>
        <p:nvCxnSpPr>
          <p:cNvPr id="42" name="Connector: Elbow 41"/>
          <p:cNvCxnSpPr>
            <a:cxnSpLocks/>
          </p:cNvCxnSpPr>
          <p:nvPr/>
        </p:nvCxnSpPr>
        <p:spPr>
          <a:xfrm rot="16200000" flipH="1">
            <a:off x="6772728" y="3282951"/>
            <a:ext cx="12700" cy="2590800"/>
          </a:xfrm>
          <a:prstGeom prst="bentConnector3">
            <a:avLst>
              <a:gd name="adj1" fmla="val 453803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000564" y="5237491"/>
            <a:ext cx="1557029" cy="584775"/>
          </a:xfrm>
          <a:prstGeom prst="rect">
            <a:avLst/>
          </a:prstGeom>
          <a:noFill/>
        </p:spPr>
        <p:txBody>
          <a:bodyPr wrap="none" rtlCol="0">
            <a:spAutoFit/>
          </a:bodyPr>
          <a:lstStyle/>
          <a:p>
            <a:pPr algn="ctr"/>
            <a:r>
              <a:rPr lang="en-US" sz="3200" dirty="0"/>
              <a:t>Relation</a:t>
            </a:r>
          </a:p>
        </p:txBody>
      </p:sp>
      <p:grpSp>
        <p:nvGrpSpPr>
          <p:cNvPr id="55" name="Group 54"/>
          <p:cNvGrpSpPr/>
          <p:nvPr/>
        </p:nvGrpSpPr>
        <p:grpSpPr>
          <a:xfrm>
            <a:off x="2772228"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496628"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61" name="Group 60"/>
          <p:cNvGrpSpPr/>
          <p:nvPr/>
        </p:nvGrpSpPr>
        <p:grpSpPr>
          <a:xfrm>
            <a:off x="7496628"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spTree>
    <p:extLst>
      <p:ext uri="{BB962C8B-B14F-4D97-AF65-F5344CB8AC3E}">
        <p14:creationId xmlns:p14="http://schemas.microsoft.com/office/powerpoint/2010/main" val="25170888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Join Overview (2)</a:t>
            </a:r>
          </a:p>
        </p:txBody>
      </p:sp>
      <p:sp>
        <p:nvSpPr>
          <p:cNvPr id="30" name="Content Placeholder 29"/>
          <p:cNvSpPr>
            <a:spLocks noGrp="1"/>
          </p:cNvSpPr>
          <p:nvPr>
            <p:ph idx="10"/>
          </p:nvPr>
        </p:nvSpPr>
        <p:spPr/>
        <p:txBody>
          <a:bodyPr/>
          <a:lstStyle/>
          <a:p>
            <a:r>
              <a:rPr lang="en-US"/>
              <a:t>Inner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21</a:t>
            </a:fld>
            <a:endParaRPr lang="en-US" dirty="0"/>
          </a:p>
        </p:txBody>
      </p:sp>
      <p:grpSp>
        <p:nvGrpSpPr>
          <p:cNvPr id="32" name="Group 31"/>
          <p:cNvGrpSpPr/>
          <p:nvPr/>
        </p:nvGrpSpPr>
        <p:grpSpPr>
          <a:xfrm>
            <a:off x="2539996"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39996"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7264396"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64396"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64396"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39996"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6" name="Group 35"/>
          <p:cNvGrpSpPr/>
          <p:nvPr/>
        </p:nvGrpSpPr>
        <p:grpSpPr>
          <a:xfrm>
            <a:off x="2539996"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9" name="Group 28"/>
          <p:cNvGrpSpPr/>
          <p:nvPr/>
        </p:nvGrpSpPr>
        <p:grpSpPr>
          <a:xfrm>
            <a:off x="6045196"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3945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(4)</a:t>
            </a:r>
          </a:p>
        </p:txBody>
      </p:sp>
      <p:sp>
        <p:nvSpPr>
          <p:cNvPr id="25" name="Content Placeholder 24"/>
          <p:cNvSpPr>
            <a:spLocks noGrp="1"/>
          </p:cNvSpPr>
          <p:nvPr>
            <p:ph idx="10"/>
          </p:nvPr>
        </p:nvSpPr>
        <p:spPr/>
        <p:txBody>
          <a:bodyPr/>
          <a:lstStyle/>
          <a:p>
            <a:r>
              <a:rPr lang="en-US" dirty="0"/>
              <a:t>Left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22</a:t>
            </a:fld>
            <a:endParaRPr lang="en-US" dirty="0"/>
          </a:p>
        </p:txBody>
      </p:sp>
      <p:grpSp>
        <p:nvGrpSpPr>
          <p:cNvPr id="32" name="Group 31"/>
          <p:cNvGrpSpPr/>
          <p:nvPr/>
        </p:nvGrpSpPr>
        <p:grpSpPr>
          <a:xfrm>
            <a:off x="2554513"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3"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3"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3"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3"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3"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3"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3"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3"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3"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15" name="Group 14"/>
          <p:cNvGrpSpPr/>
          <p:nvPr/>
        </p:nvGrpSpPr>
        <p:grpSpPr>
          <a:xfrm>
            <a:off x="7278913"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6059713"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2328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(5)</a:t>
            </a:r>
          </a:p>
        </p:txBody>
      </p:sp>
      <p:sp>
        <p:nvSpPr>
          <p:cNvPr id="25" name="Content Placeholder 24"/>
          <p:cNvSpPr>
            <a:spLocks noGrp="1"/>
          </p:cNvSpPr>
          <p:nvPr>
            <p:ph idx="10"/>
          </p:nvPr>
        </p:nvSpPr>
        <p:spPr/>
        <p:txBody>
          <a:bodyPr/>
          <a:lstStyle/>
          <a:p>
            <a:r>
              <a:rPr lang="en-US"/>
              <a:t>Right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23</a:t>
            </a:fld>
            <a:endParaRPr lang="en-US" dirty="0"/>
          </a:p>
        </p:txBody>
      </p:sp>
      <p:grpSp>
        <p:nvGrpSpPr>
          <p:cNvPr id="32" name="Group 31"/>
          <p:cNvGrpSpPr/>
          <p:nvPr/>
        </p:nvGrpSpPr>
        <p:grpSpPr>
          <a:xfrm>
            <a:off x="2569034"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69034"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 name="Group 2"/>
          <p:cNvGrpSpPr/>
          <p:nvPr/>
        </p:nvGrpSpPr>
        <p:grpSpPr>
          <a:xfrm>
            <a:off x="2569034"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grpSp>
        <p:nvGrpSpPr>
          <p:cNvPr id="37" name="Group 36"/>
          <p:cNvGrpSpPr/>
          <p:nvPr/>
        </p:nvGrpSpPr>
        <p:grpSpPr>
          <a:xfrm>
            <a:off x="7293434"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93434"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293434"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293434"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1" name="Group 50"/>
          <p:cNvGrpSpPr/>
          <p:nvPr/>
        </p:nvGrpSpPr>
        <p:grpSpPr>
          <a:xfrm>
            <a:off x="7293434"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5" name="Group 54"/>
          <p:cNvGrpSpPr/>
          <p:nvPr/>
        </p:nvGrpSpPr>
        <p:grpSpPr>
          <a:xfrm>
            <a:off x="2569034"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293434"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41" name="Group 40"/>
          <p:cNvGrpSpPr/>
          <p:nvPr/>
        </p:nvGrpSpPr>
        <p:grpSpPr>
          <a:xfrm>
            <a:off x="6074234"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69034" y="1828801"/>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4080271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(6)</a:t>
            </a:r>
          </a:p>
        </p:txBody>
      </p:sp>
      <p:sp>
        <p:nvSpPr>
          <p:cNvPr id="25" name="Content Placeholder 24"/>
          <p:cNvSpPr>
            <a:spLocks noGrp="1"/>
          </p:cNvSpPr>
          <p:nvPr>
            <p:ph idx="10"/>
          </p:nvPr>
        </p:nvSpPr>
        <p:spPr/>
        <p:txBody>
          <a:bodyPr/>
          <a:lstStyle/>
          <a:p>
            <a:r>
              <a:rPr lang="en-US"/>
              <a:t>Full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24</a:t>
            </a:fld>
            <a:endParaRPr lang="en-US" dirty="0"/>
          </a:p>
        </p:txBody>
      </p:sp>
      <p:grpSp>
        <p:nvGrpSpPr>
          <p:cNvPr id="32" name="Group 31"/>
          <p:cNvGrpSpPr/>
          <p:nvPr/>
        </p:nvGrpSpPr>
        <p:grpSpPr>
          <a:xfrm>
            <a:off x="25545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41" name="Group 40"/>
          <p:cNvGrpSpPr/>
          <p:nvPr/>
        </p:nvGrpSpPr>
        <p:grpSpPr>
          <a:xfrm>
            <a:off x="60597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2789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2554512" y="1828801"/>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1091645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0"/>
          </p:nvPr>
        </p:nvSpPr>
        <p:spPr/>
        <p:txBody>
          <a:bodyPr/>
          <a:lstStyle/>
          <a:p>
            <a:r>
              <a:rPr lang="en-US" dirty="0"/>
              <a:t>Display </a:t>
            </a:r>
            <a:r>
              <a:rPr lang="en-US" b="1" dirty="0">
                <a:solidFill>
                  <a:schemeClr val="bg1"/>
                </a:solidFill>
              </a:rPr>
              <a:t>address information </a:t>
            </a:r>
            <a:r>
              <a:rPr lang="en-US" dirty="0"/>
              <a:t>of all employees in "</a:t>
            </a:r>
            <a:r>
              <a:rPr lang="en-US" b="1" noProof="1">
                <a:solidFill>
                  <a:schemeClr val="bg1"/>
                </a:solidFill>
              </a:rPr>
              <a:t>SoftUni</a:t>
            </a:r>
            <a:r>
              <a:rPr lang="en-US" dirty="0"/>
              <a:t>" </a:t>
            </a:r>
            <a:br>
              <a:rPr lang="en-US" dirty="0"/>
            </a:br>
            <a:r>
              <a:rPr lang="en-US" b="1" dirty="0">
                <a:solidFill>
                  <a:schemeClr val="bg1"/>
                </a:solidFill>
              </a:rPr>
              <a:t>database</a:t>
            </a:r>
            <a:r>
              <a:rPr lang="en-US" dirty="0"/>
              <a:t>. Select </a:t>
            </a:r>
            <a:r>
              <a:rPr lang="en-US" b="1" dirty="0">
                <a:solidFill>
                  <a:schemeClr val="bg1"/>
                </a:solidFill>
              </a:rPr>
              <a:t>first 50 employees</a:t>
            </a:r>
            <a:endParaRPr lang="en-US" dirty="0"/>
          </a:p>
          <a:p>
            <a:pPr lvl="1"/>
            <a:r>
              <a:rPr lang="en-US" dirty="0"/>
              <a:t>The exact format of data is shown below</a:t>
            </a:r>
          </a:p>
          <a:p>
            <a:pPr lvl="1"/>
            <a:r>
              <a:rPr lang="en-US" dirty="0"/>
              <a:t>Order them by </a:t>
            </a:r>
            <a:r>
              <a:rPr lang="en-US" noProof="1"/>
              <a:t>FirstName, then by LastName</a:t>
            </a:r>
            <a:r>
              <a:rPr lang="bg-BG" noProof="1"/>
              <a:t> (</a:t>
            </a:r>
            <a:r>
              <a:rPr lang="en-US" noProof="1"/>
              <a:t>ascending</a:t>
            </a:r>
            <a:r>
              <a:rPr lang="bg-BG" noProof="1"/>
              <a:t>)</a:t>
            </a:r>
            <a:endParaRPr lang="en-US" dirty="0"/>
          </a:p>
          <a:p>
            <a:pPr lvl="2"/>
            <a:r>
              <a:rPr lang="en-US" dirty="0"/>
              <a:t>Hint: </a:t>
            </a:r>
            <a:r>
              <a:rPr lang="en-US" b="1" dirty="0">
                <a:solidFill>
                  <a:schemeClr val="bg1"/>
                </a:solidFill>
              </a:rPr>
              <a:t>Use three-way join</a:t>
            </a:r>
            <a:endParaRPr lang="en-US" dirty="0"/>
          </a:p>
          <a:p>
            <a:pPr lvl="1"/>
            <a:endParaRPr lang="en-US" dirty="0"/>
          </a:p>
        </p:txBody>
      </p:sp>
      <p:sp>
        <p:nvSpPr>
          <p:cNvPr id="540674" name="Rectangle 2"/>
          <p:cNvSpPr>
            <a:spLocks noGrp="1" noChangeArrowheads="1"/>
          </p:cNvSpPr>
          <p:nvPr>
            <p:ph type="title"/>
          </p:nvPr>
        </p:nvSpPr>
        <p:spPr/>
        <p:txBody>
          <a:bodyPr/>
          <a:lstStyle/>
          <a:p>
            <a:r>
              <a:rPr lang="en-US"/>
              <a:t>Problem: Addresses with Towns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25</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pic>
        <p:nvPicPr>
          <p:cNvPr id="3" name="Картина 2"/>
          <p:cNvPicPr>
            <a:picLocks noChangeAspect="1"/>
          </p:cNvPicPr>
          <p:nvPr/>
        </p:nvPicPr>
        <p:blipFill>
          <a:blip r:embed="rId3"/>
          <a:stretch>
            <a:fillRect/>
          </a:stretch>
        </p:blipFill>
        <p:spPr>
          <a:xfrm>
            <a:off x="990600" y="4358073"/>
            <a:ext cx="7411390" cy="1486189"/>
          </a:xfrm>
          <a:prstGeom prst="rect">
            <a:avLst/>
          </a:prstGeom>
        </p:spPr>
      </p:pic>
    </p:spTree>
    <p:extLst>
      <p:ext uri="{BB962C8B-B14F-4D97-AF65-F5344CB8AC3E}">
        <p14:creationId xmlns:p14="http://schemas.microsoft.com/office/powerpoint/2010/main" val="8437096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
        <p:nvSpPr>
          <p:cNvPr id="540676" name="Rectangle 4"/>
          <p:cNvSpPr>
            <a:spLocks noChangeArrowheads="1"/>
          </p:cNvSpPr>
          <p:nvPr/>
        </p:nvSpPr>
        <p:spPr bwMode="auto">
          <a:xfrm>
            <a:off x="722312" y="2133600"/>
            <a:ext cx="10747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TOP 50 </a:t>
            </a:r>
            <a:r>
              <a:rPr lang="en-US" sz="3200" b="1" noProof="1">
                <a:latin typeface="Consolas" pitchFamily="49" charset="0"/>
                <a:cs typeface="Consolas" pitchFamily="49" charset="0"/>
              </a:rPr>
              <a:t>e.FirstName, e.LastName,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Addresses </a:t>
            </a:r>
            <a:r>
              <a:rPr lang="en-US" sz="3200" b="1" noProof="1">
                <a:solidFill>
                  <a:schemeClr val="bg1"/>
                </a:solidFill>
                <a:latin typeface="Consolas" pitchFamily="49" charset="0"/>
                <a:cs typeface="Consolas" pitchFamily="49" charset="0"/>
              </a:rPr>
              <a:t>a</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AddressID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AddressID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Towns </a:t>
            </a:r>
            <a:r>
              <a:rPr lang="en-US" sz="3200" b="1" noProof="1">
                <a:solidFill>
                  <a:schemeClr val="bg1"/>
                </a:solidFill>
                <a:latin typeface="Consolas" pitchFamily="49" charset="0"/>
                <a:cs typeface="Consolas" pitchFamily="49" charset="0"/>
              </a:rPr>
              <a:t>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TownID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t.</a:t>
            </a:r>
            <a:r>
              <a:rPr lang="en-US" sz="3200" b="1" noProof="1">
                <a:solidFill>
                  <a:schemeClr val="bg1"/>
                </a:solidFill>
                <a:latin typeface="Consolas" pitchFamily="49" charset="0"/>
                <a:cs typeface="Consolas" pitchFamily="49" charset="0"/>
              </a:rPr>
              <a:t>TownID</a:t>
            </a:r>
            <a:endParaRPr lang="bg-BG" sz="3200" b="1" noProof="1">
              <a:solidFill>
                <a:schemeClr val="bg1"/>
              </a:solidFill>
              <a:latin typeface="Consolas" pitchFamily="49" charset="0"/>
              <a:cs typeface="Consolas" pitchFamily="49" charset="0"/>
            </a:endParaRP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e.FirstName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e.LastName</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0753966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0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067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0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0"/>
          </p:nvPr>
        </p:nvSpPr>
        <p:spPr/>
        <p:txBody>
          <a:bodyPr/>
          <a:lstStyle/>
          <a:p>
            <a:r>
              <a:rPr lang="en-US" dirty="0"/>
              <a:t>Find </a:t>
            </a:r>
            <a:r>
              <a:rPr lang="en-US" b="1" dirty="0">
                <a:solidFill>
                  <a:schemeClr val="bg1"/>
                </a:solidFill>
              </a:rPr>
              <a:t>all employees </a:t>
            </a:r>
            <a:r>
              <a:rPr lang="en-US" dirty="0"/>
              <a:t>that are in the "</a:t>
            </a:r>
            <a:r>
              <a:rPr lang="en-US" b="1" dirty="0">
                <a:solidFill>
                  <a:schemeClr val="bg1"/>
                </a:solidFill>
              </a:rPr>
              <a:t>Sales</a:t>
            </a:r>
            <a:r>
              <a:rPr lang="en-US" dirty="0"/>
              <a:t>" </a:t>
            </a:r>
            <a:r>
              <a:rPr lang="en-US" b="1" dirty="0">
                <a:solidFill>
                  <a:schemeClr val="bg1"/>
                </a:solidFill>
              </a:rPr>
              <a:t>department</a:t>
            </a:r>
            <a:r>
              <a:rPr lang="en-US" dirty="0"/>
              <a:t>. Use </a:t>
            </a:r>
            <a:br>
              <a:rPr lang="en-US" dirty="0"/>
            </a:br>
            <a:r>
              <a:rPr lang="en-US" dirty="0"/>
              <a:t>"</a:t>
            </a:r>
            <a:r>
              <a:rPr lang="en-US" b="1" noProof="1">
                <a:solidFill>
                  <a:schemeClr val="bg1"/>
                </a:solidFill>
              </a:rPr>
              <a:t>SoftUni</a:t>
            </a:r>
            <a:r>
              <a:rPr lang="en-US" dirty="0"/>
              <a:t>" </a:t>
            </a:r>
            <a:r>
              <a:rPr lang="en-US" b="1" dirty="0">
                <a:solidFill>
                  <a:schemeClr val="bg1"/>
                </a:solidFill>
              </a:rPr>
              <a:t>database</a:t>
            </a:r>
            <a:r>
              <a:rPr lang="en-US" dirty="0"/>
              <a:t>.</a:t>
            </a:r>
          </a:p>
          <a:p>
            <a:pPr lvl="1"/>
            <a:r>
              <a:rPr lang="en-US" dirty="0"/>
              <a:t>Follow the specified format: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Order them by </a:t>
            </a:r>
            <a:r>
              <a:rPr lang="en-US" b="1" noProof="1">
                <a:solidFill>
                  <a:schemeClr val="bg1"/>
                </a:solidFill>
              </a:rPr>
              <a:t>EmployeeID</a:t>
            </a:r>
            <a:endParaRPr lang="en-US" b="1" dirty="0">
              <a:solidFill>
                <a:schemeClr val="bg1"/>
              </a:solidFill>
            </a:endParaRPr>
          </a:p>
        </p:txBody>
      </p:sp>
      <p:sp>
        <p:nvSpPr>
          <p:cNvPr id="544770" name="Rectangle 2"/>
          <p:cNvSpPr>
            <a:spLocks noGrp="1" noChangeArrowheads="1"/>
          </p:cNvSpPr>
          <p:nvPr>
            <p:ph type="title"/>
          </p:nvPr>
        </p:nvSpPr>
        <p:spPr/>
        <p:txBody>
          <a:bodyPr/>
          <a:lstStyle/>
          <a:p>
            <a:r>
              <a:rPr lang="en-US"/>
              <a:t>Problem: Sales Employees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27</a:t>
            </a:fld>
            <a:endParaRPr lang="en-US" dirty="0"/>
          </a:p>
        </p:txBody>
      </p:sp>
      <p:pic>
        <p:nvPicPr>
          <p:cNvPr id="4" name="Картина 3"/>
          <p:cNvPicPr>
            <a:picLocks noChangeAspect="1"/>
          </p:cNvPicPr>
          <p:nvPr/>
        </p:nvPicPr>
        <p:blipFill>
          <a:blip r:embed="rId3"/>
          <a:stretch>
            <a:fillRect/>
          </a:stretch>
        </p:blipFill>
        <p:spPr>
          <a:xfrm>
            <a:off x="2438400" y="3051631"/>
            <a:ext cx="7315200" cy="2004447"/>
          </a:xfrm>
          <a:prstGeom prst="rect">
            <a:avLst/>
          </a:prstGeom>
        </p:spPr>
      </p:pic>
      <p:sp>
        <p:nvSpPr>
          <p:cNvPr id="11"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10274471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
        <p:nvSpPr>
          <p:cNvPr id="544772" name="Rectangle 4"/>
          <p:cNvSpPr>
            <a:spLocks noChangeArrowheads="1"/>
          </p:cNvSpPr>
          <p:nvPr/>
        </p:nvSpPr>
        <p:spPr bwMode="auto">
          <a:xfrm>
            <a:off x="921602" y="1732718"/>
            <a:ext cx="10348799"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a:t>
            </a:r>
            <a:r>
              <a:rPr lang="en-US" sz="3200" b="1" noProof="1">
                <a:latin typeface="Consolas" pitchFamily="49" charset="0"/>
                <a:cs typeface="Consolas" pitchFamily="49" charset="0"/>
              </a:rPr>
              <a:t> Departments </a:t>
            </a:r>
            <a:r>
              <a:rPr lang="en-US" sz="3200" b="1" noProof="1">
                <a:solidFill>
                  <a:schemeClr val="bg1"/>
                </a:solidFill>
                <a:latin typeface="Consolas" pitchFamily="49" charset="0"/>
                <a:cs typeface="Consolas" pitchFamily="49" charset="0"/>
              </a:rPr>
              <a:t>d</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 d.</a:t>
            </a:r>
            <a:r>
              <a:rPr lang="en-US" sz="32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WHERE </a:t>
            </a:r>
            <a:r>
              <a:rPr lang="en-US" sz="3200" b="1" noProof="1">
                <a:solidFill>
                  <a:schemeClr val="bg1"/>
                </a:solidFill>
                <a:latin typeface="Consolas" pitchFamily="49" charset="0"/>
                <a:cs typeface="Consolas" pitchFamily="49" charset="0"/>
              </a:rPr>
              <a:t>d.Name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e.EmployeeID</a:t>
            </a:r>
          </a:p>
        </p:txBody>
      </p:sp>
      <p:sp>
        <p:nvSpPr>
          <p:cNvPr id="13" name="AutoShape 7"/>
          <p:cNvSpPr>
            <a:spLocks noChangeArrowheads="1"/>
          </p:cNvSpPr>
          <p:nvPr/>
        </p:nvSpPr>
        <p:spPr bwMode="auto">
          <a:xfrm>
            <a:off x="7055379" y="2667001"/>
            <a:ext cx="3276600" cy="558485"/>
          </a:xfrm>
          <a:prstGeom prst="wedgeRoundRectCallout">
            <a:avLst>
              <a:gd name="adj1" fmla="val -42507"/>
              <a:gd name="adj2" fmla="val 8569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Departments Table</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8294674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77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477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47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4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0"/>
          </p:nvPr>
        </p:nvSpPr>
        <p:spPr/>
        <p:txBody>
          <a:bodyPr/>
          <a:lstStyle/>
          <a:p>
            <a:r>
              <a:rPr lang="en-US" dirty="0"/>
              <a:t>Show </a:t>
            </a:r>
            <a:r>
              <a:rPr lang="en-US" b="1" dirty="0">
                <a:solidFill>
                  <a:schemeClr val="bg1"/>
                </a:solidFill>
              </a:rPr>
              <a:t>all employees </a:t>
            </a:r>
            <a:r>
              <a:rPr lang="en-US" dirty="0"/>
              <a:t>that:</a:t>
            </a:r>
          </a:p>
          <a:p>
            <a:pPr lvl="1"/>
            <a:r>
              <a:rPr lang="en-US" dirty="0"/>
              <a:t>Are </a:t>
            </a:r>
            <a:r>
              <a:rPr lang="en-US" b="1" dirty="0">
                <a:solidFill>
                  <a:schemeClr val="bg1"/>
                </a:solidFill>
              </a:rPr>
              <a:t>hired after </a:t>
            </a:r>
            <a:r>
              <a:rPr lang="en-US" dirty="0"/>
              <a:t>1/1/1999</a:t>
            </a:r>
          </a:p>
          <a:p>
            <a:pPr lvl="1"/>
            <a:r>
              <a:rPr lang="en-US" dirty="0"/>
              <a:t>Are either </a:t>
            </a:r>
            <a:r>
              <a:rPr lang="en-US" b="1" dirty="0">
                <a:solidFill>
                  <a:schemeClr val="bg1"/>
                </a:solidFill>
              </a:rPr>
              <a:t>in</a:t>
            </a:r>
            <a:r>
              <a:rPr lang="en-US" dirty="0"/>
              <a:t> "</a:t>
            </a:r>
            <a:r>
              <a:rPr lang="en-US" b="1" dirty="0">
                <a:solidFill>
                  <a:schemeClr val="bg1"/>
                </a:solidFill>
              </a:rPr>
              <a:t>Sales</a:t>
            </a:r>
            <a:r>
              <a:rPr lang="en-US" dirty="0"/>
              <a:t>" or "</a:t>
            </a:r>
            <a:r>
              <a:rPr lang="en-US" b="1" dirty="0">
                <a:solidFill>
                  <a:schemeClr val="bg1"/>
                </a:solidFill>
              </a:rPr>
              <a:t>Finance</a:t>
            </a:r>
            <a:r>
              <a:rPr lang="en-US" dirty="0"/>
              <a:t>" department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Sorted by </a:t>
            </a:r>
            <a:r>
              <a:rPr lang="en-US" b="1" noProof="1">
                <a:solidFill>
                  <a:schemeClr val="bg1"/>
                </a:solidFill>
              </a:rPr>
              <a:t>HireDate</a:t>
            </a:r>
            <a:r>
              <a:rPr lang="en-US" dirty="0"/>
              <a:t> (</a:t>
            </a:r>
            <a:r>
              <a:rPr lang="en-US" b="1" dirty="0">
                <a:solidFill>
                  <a:schemeClr val="bg1"/>
                </a:solidFill>
              </a:rPr>
              <a:t>ascending</a:t>
            </a:r>
            <a:r>
              <a:rPr lang="en-US" dirty="0"/>
              <a:t>).</a:t>
            </a:r>
          </a:p>
        </p:txBody>
      </p:sp>
      <p:sp>
        <p:nvSpPr>
          <p:cNvPr id="1186818" name="Rectangle 2"/>
          <p:cNvSpPr>
            <a:spLocks noGrp="1" noChangeArrowheads="1"/>
          </p:cNvSpPr>
          <p:nvPr>
            <p:ph type="title"/>
          </p:nvPr>
        </p:nvSpPr>
        <p:spPr/>
        <p:txBody>
          <a:bodyPr/>
          <a:lstStyle/>
          <a:p>
            <a:r>
              <a:rPr lang="en-US"/>
              <a:t>Problem: Employees Hired After</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29</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pic>
        <p:nvPicPr>
          <p:cNvPr id="4" name="Картина 3"/>
          <p:cNvPicPr>
            <a:picLocks noChangeAspect="1"/>
          </p:cNvPicPr>
          <p:nvPr/>
        </p:nvPicPr>
        <p:blipFill>
          <a:blip r:embed="rId3"/>
          <a:stretch>
            <a:fillRect/>
          </a:stretch>
        </p:blipFill>
        <p:spPr>
          <a:xfrm>
            <a:off x="762001" y="3476658"/>
            <a:ext cx="7529023" cy="1623907"/>
          </a:xfrm>
          <a:prstGeom prst="rect">
            <a:avLst/>
          </a:prstGeom>
        </p:spPr>
      </p:pic>
    </p:spTree>
    <p:extLst>
      <p:ext uri="{BB962C8B-B14F-4D97-AF65-F5344CB8AC3E}">
        <p14:creationId xmlns:p14="http://schemas.microsoft.com/office/powerpoint/2010/main" val="10912495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41270108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30</a:t>
            </a:fld>
            <a:endParaRPr lang="en-US" dirty="0"/>
          </a:p>
        </p:txBody>
      </p:sp>
      <p:sp>
        <p:nvSpPr>
          <p:cNvPr id="1186820" name="Rectangle 4"/>
          <p:cNvSpPr>
            <a:spLocks noChangeArrowheads="1"/>
          </p:cNvSpPr>
          <p:nvPr/>
        </p:nvSpPr>
        <p:spPr bwMode="auto">
          <a:xfrm>
            <a:off x="1181101" y="1524001"/>
            <a:ext cx="9829798"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e.FirstName, e.LastName, e.HireDate,</a:t>
            </a:r>
            <a:br>
              <a:rPr lang="en-US" sz="3200" b="1" noProof="1">
                <a:latin typeface="Consolas" pitchFamily="49" charset="0"/>
                <a:cs typeface="Consolas" pitchFamily="49" charset="0"/>
              </a:rPr>
            </a:br>
            <a:r>
              <a:rPr lang="en-US" sz="3200" b="1" noProof="1">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 </a:t>
            </a:r>
            <a:r>
              <a:rPr lang="en-US" sz="3200" b="1" noProof="1">
                <a:latin typeface="Consolas" pitchFamily="49" charset="0"/>
                <a:cs typeface="Consolas" pitchFamily="49" charset="0"/>
              </a:rPr>
              <a:t>Departments </a:t>
            </a:r>
            <a:r>
              <a:rPr lang="en-US" sz="3200" b="1" noProof="1">
                <a:solidFill>
                  <a:schemeClr val="bg1"/>
                </a:solidFill>
                <a:latin typeface="Consolas" pitchFamily="49" charset="0"/>
                <a:cs typeface="Consolas" pitchFamily="49" charset="0"/>
              </a:rPr>
              <a:t>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d.DepartmentId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&gt;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1999</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d.</a:t>
            </a:r>
            <a:r>
              <a:rPr lang="en-US" sz="3200" b="1" noProof="1">
                <a:solidFill>
                  <a:schemeClr val="bg1"/>
                </a:solidFill>
                <a:latin typeface="Consolas" pitchFamily="49" charset="0"/>
                <a:cs typeface="Consolas" pitchFamily="49" charset="0"/>
              </a:rPr>
              <a: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Finance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ASC</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7904633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68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68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68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normAutofit lnSpcReduction="10000"/>
          </a:bodyPr>
          <a:lstStyle/>
          <a:p>
            <a:r>
              <a:rPr lang="en-US" dirty="0"/>
              <a:t>Display information about </a:t>
            </a:r>
            <a:r>
              <a:rPr lang="en-US" b="1" dirty="0">
                <a:solidFill>
                  <a:schemeClr val="bg1"/>
                </a:solidFill>
              </a:rPr>
              <a:t>employee's manager </a:t>
            </a:r>
            <a:r>
              <a:rPr lang="en-US" dirty="0"/>
              <a:t>and </a:t>
            </a:r>
            <a:br>
              <a:rPr lang="en-US" dirty="0"/>
            </a:br>
            <a:r>
              <a:rPr lang="en-US" b="1" dirty="0">
                <a:solidFill>
                  <a:schemeClr val="bg1"/>
                </a:solidFill>
              </a:rPr>
              <a:t>employee's department </a:t>
            </a:r>
            <a:r>
              <a:rPr lang="en-US" dirty="0"/>
              <a:t>.</a:t>
            </a:r>
          </a:p>
          <a:p>
            <a:pPr lvl="1"/>
            <a:r>
              <a:rPr lang="en-US" dirty="0"/>
              <a:t>Show only </a:t>
            </a:r>
            <a:r>
              <a:rPr lang="en-US" b="1" dirty="0">
                <a:solidFill>
                  <a:schemeClr val="bg1"/>
                </a:solidFill>
              </a:rPr>
              <a:t>the first 50 </a:t>
            </a:r>
            <a:r>
              <a:rPr lang="en-US" dirty="0"/>
              <a:t>employees.</a:t>
            </a:r>
          </a:p>
          <a:p>
            <a:pPr lvl="1"/>
            <a:r>
              <a:rPr lang="en-US" dirty="0"/>
              <a:t>The exact format is shown below:</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 by </a:t>
            </a:r>
            <a:r>
              <a:rPr lang="en-US" b="1" noProof="1">
                <a:solidFill>
                  <a:schemeClr val="bg1"/>
                </a:solidFill>
              </a:rPr>
              <a:t>EmployeeID</a:t>
            </a:r>
            <a:r>
              <a:rPr lang="en-US" noProof="1"/>
              <a:t> (</a:t>
            </a:r>
            <a:r>
              <a:rPr lang="en-US" b="1" noProof="1">
                <a:solidFill>
                  <a:schemeClr val="bg1"/>
                </a:solidFill>
              </a:rPr>
              <a:t>ascending</a:t>
            </a:r>
            <a:r>
              <a:rPr lang="en-US" noProof="1"/>
              <a:t>)</a:t>
            </a:r>
            <a:r>
              <a:rPr lang="en-US" dirty="0"/>
              <a:t>.</a:t>
            </a:r>
          </a:p>
          <a:p>
            <a:pPr lvl="1"/>
            <a:endParaRPr lang="en-US" dirty="0"/>
          </a:p>
        </p:txBody>
      </p:sp>
      <p:sp>
        <p:nvSpPr>
          <p:cNvPr id="1068034" name="Rectangle 2"/>
          <p:cNvSpPr>
            <a:spLocks noGrp="1" noChangeArrowheads="1"/>
          </p:cNvSpPr>
          <p:nvPr>
            <p:ph type="title"/>
          </p:nvPr>
        </p:nvSpPr>
        <p:spPr/>
        <p:txBody>
          <a:bodyPr/>
          <a:lstStyle/>
          <a:p>
            <a:r>
              <a:rPr lang="en-US"/>
              <a:t>Problem: Employee Summary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31</a:t>
            </a:fld>
            <a:endParaRPr lang="en-US" dirty="0"/>
          </a:p>
        </p:txBody>
      </p:sp>
      <p:pic>
        <p:nvPicPr>
          <p:cNvPr id="3" name="Картина 2"/>
          <p:cNvPicPr>
            <a:picLocks noChangeAspect="1"/>
          </p:cNvPicPr>
          <p:nvPr/>
        </p:nvPicPr>
        <p:blipFill>
          <a:blip r:embed="rId3"/>
          <a:stretch>
            <a:fillRect/>
          </a:stretch>
        </p:blipFill>
        <p:spPr>
          <a:xfrm>
            <a:off x="915227" y="3657601"/>
            <a:ext cx="6609551" cy="1757363"/>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549909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8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32</a:t>
            </a:fld>
            <a:endParaRPr lang="en-US" dirty="0"/>
          </a:p>
        </p:txBody>
      </p:sp>
      <p:sp>
        <p:nvSpPr>
          <p:cNvPr id="540676" name="Rectangle 4"/>
          <p:cNvSpPr>
            <a:spLocks noChangeArrowheads="1"/>
          </p:cNvSpPr>
          <p:nvPr/>
        </p:nvSpPr>
        <p:spPr bwMode="auto">
          <a:xfrm>
            <a:off x="914400" y="1328624"/>
            <a:ext cx="103632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TOP 50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e.EmployeeID,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e.FirstName + ' ' + e.LastName AS </a:t>
            </a:r>
            <a:r>
              <a:rPr lang="en-US" sz="2800" b="1" noProof="1">
                <a:solidFill>
                  <a:schemeClr val="bg1"/>
                </a:solidFill>
                <a:latin typeface="Consolas" pitchFamily="49" charset="0"/>
                <a:cs typeface="Consolas" pitchFamily="49" charset="0"/>
              </a:rPr>
              <a:t>EmployeeName</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m.FirstName + ' ' + m. LastName AS </a:t>
            </a:r>
            <a:r>
              <a:rPr lang="en-US" sz="2800" b="1" noProof="1">
                <a:solidFill>
                  <a:schemeClr val="bg1"/>
                </a:solidFill>
                <a:latin typeface="Consolas" pitchFamily="49" charset="0"/>
                <a:cs typeface="Consolas" pitchFamily="49" charset="0"/>
              </a:rPr>
              <a:t>ManagerName</a:t>
            </a:r>
            <a:r>
              <a:rPr lang="en-US" sz="2800" b="1" noProof="1">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d.Name AS </a:t>
            </a:r>
            <a:r>
              <a:rPr lang="en-US" sz="2800" b="1" noProof="1">
                <a:solidFill>
                  <a:schemeClr val="bg1"/>
                </a:solidFill>
                <a:latin typeface="Consolas" pitchFamily="49" charset="0"/>
                <a:cs typeface="Consolas" pitchFamily="49" charset="0"/>
              </a:rPr>
              <a:t>DepartmentName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FROM Employees AS </a:t>
            </a:r>
            <a:r>
              <a:rPr lang="en-US" sz="28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LEFT JOIN </a:t>
            </a:r>
            <a:r>
              <a:rPr lang="en-US" sz="2800" b="1" noProof="1">
                <a:latin typeface="Consolas" pitchFamily="49" charset="0"/>
                <a:cs typeface="Consolas" pitchFamily="49" charset="0"/>
              </a:rPr>
              <a:t>Employees AS </a:t>
            </a:r>
            <a:r>
              <a:rPr lang="en-US" sz="2800" b="1" noProof="1">
                <a:solidFill>
                  <a:schemeClr val="bg1"/>
                </a:solidFill>
                <a:latin typeface="Consolas" pitchFamily="49" charset="0"/>
                <a:cs typeface="Consolas" pitchFamily="49" charset="0"/>
              </a:rPr>
              <a:t>m</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ON</a:t>
            </a:r>
            <a:r>
              <a:rPr lang="en-US" sz="2800" b="1" noProof="1">
                <a:latin typeface="Consolas" pitchFamily="49" charset="0"/>
                <a:cs typeface="Consolas" pitchFamily="49" charset="0"/>
              </a:rPr>
              <a:t> m.</a:t>
            </a:r>
            <a:r>
              <a:rPr lang="en-US" sz="2800" b="1" noProof="1">
                <a:solidFill>
                  <a:schemeClr val="bg1"/>
                </a:solidFill>
                <a:latin typeface="Consolas" pitchFamily="49" charset="0"/>
                <a:cs typeface="Consolas" pitchFamily="49" charset="0"/>
              </a:rPr>
              <a:t>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ManagerID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LEFT JOIN </a:t>
            </a:r>
            <a:r>
              <a:rPr lang="en-US" sz="2800" b="1" noProof="1">
                <a:latin typeface="Consolas" pitchFamily="49" charset="0"/>
                <a:cs typeface="Consolas" pitchFamily="49" charset="0"/>
              </a:rPr>
              <a:t>Departments AS d ON d.</a:t>
            </a:r>
            <a:r>
              <a:rPr lang="en-US" sz="2800" b="1" noProof="1">
                <a:solidFill>
                  <a:schemeClr val="bg1"/>
                </a:solidFill>
                <a:latin typeface="Consolas" pitchFamily="49" charset="0"/>
                <a:cs typeface="Consolas" pitchFamily="49" charset="0"/>
              </a:rPr>
              <a:t>DepartmentID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a:t>
            </a:r>
            <a:br>
              <a:rPr lang="en-US" sz="2800" b="1" noProof="1">
                <a:latin typeface="Consolas" pitchFamily="49" charset="0"/>
                <a:cs typeface="Consolas" pitchFamily="49" charset="0"/>
              </a:rPr>
            </a:b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ORDER BY </a:t>
            </a:r>
            <a:r>
              <a:rPr lang="en-US" sz="2800" b="1" noProof="1">
                <a:solidFill>
                  <a:schemeClr val="bg1"/>
                </a:solidFill>
                <a:latin typeface="Consolas" pitchFamily="49" charset="0"/>
                <a:cs typeface="Consolas" pitchFamily="49" charset="0"/>
              </a:rPr>
              <a:t>e.EmployeeID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ASC</a:t>
            </a:r>
          </a:p>
        </p:txBody>
      </p:sp>
      <p:sp>
        <p:nvSpPr>
          <p:cNvPr id="11" name="AutoShape 7"/>
          <p:cNvSpPr>
            <a:spLocks noChangeArrowheads="1"/>
          </p:cNvSpPr>
          <p:nvPr/>
        </p:nvSpPr>
        <p:spPr bwMode="auto">
          <a:xfrm>
            <a:off x="9525000" y="3250311"/>
            <a:ext cx="1828800" cy="4822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Self-join</a:t>
            </a:r>
          </a:p>
        </p:txBody>
      </p:sp>
      <p:sp>
        <p:nvSpPr>
          <p:cNvPr id="13" name="AutoShape 7"/>
          <p:cNvSpPr>
            <a:spLocks noChangeArrowheads="1"/>
          </p:cNvSpPr>
          <p:nvPr/>
        </p:nvSpPr>
        <p:spPr bwMode="auto">
          <a:xfrm>
            <a:off x="5410200" y="1393372"/>
            <a:ext cx="3719286" cy="522515"/>
          </a:xfrm>
          <a:prstGeom prst="wedgeRoundRectCallout">
            <a:avLst>
              <a:gd name="adj1" fmla="val -43720"/>
              <a:gd name="adj2" fmla="val 1027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Cross Table Selection</a:t>
            </a:r>
          </a:p>
        </p:txBody>
      </p:sp>
      <p:sp>
        <p:nvSpPr>
          <p:cNvPr id="10" name="AutoShape 7"/>
          <p:cNvSpPr>
            <a:spLocks noChangeArrowheads="1"/>
          </p:cNvSpPr>
          <p:nvPr/>
        </p:nvSpPr>
        <p:spPr bwMode="auto">
          <a:xfrm>
            <a:off x="6572252" y="5459558"/>
            <a:ext cx="3124200" cy="484667"/>
          </a:xfrm>
          <a:prstGeom prst="wedgeRoundRectCallout">
            <a:avLst>
              <a:gd name="adj1" fmla="val -59679"/>
              <a:gd name="adj2" fmla="val -9543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Departments</a:t>
            </a:r>
          </a:p>
        </p:txBody>
      </p:sp>
      <p:sp>
        <p:nvSpPr>
          <p:cNvPr id="12"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28785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067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0676">
                                            <p:txEl>
                                              <p:pRg st="7" end="7"/>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067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067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067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0676">
                                            <p:txEl>
                                              <p:pRg st="4" end="4"/>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Subqueries</a:t>
            </a:r>
            <a:endParaRPr lang="bg-BG" dirty="0"/>
          </a:p>
        </p:txBody>
      </p:sp>
      <p:sp>
        <p:nvSpPr>
          <p:cNvPr id="4" name="Subtitle 3"/>
          <p:cNvSpPr>
            <a:spLocks noGrp="1"/>
          </p:cNvSpPr>
          <p:nvPr>
            <p:ph type="body" idx="11"/>
          </p:nvPr>
        </p:nvSpPr>
        <p:spPr/>
        <p:txBody>
          <a:bodyPr/>
          <a:lstStyle/>
          <a:p>
            <a:r>
              <a:rPr lang="en-US" dirty="0"/>
              <a:t>Query Manipulation on Multiple Levels</a:t>
            </a:r>
            <a:endParaRPr lang="bg-BG" dirty="0"/>
          </a:p>
        </p:txBody>
      </p:sp>
      <p:grpSp>
        <p:nvGrpSpPr>
          <p:cNvPr id="20" name="Group 19"/>
          <p:cNvGrpSpPr/>
          <p:nvPr/>
        </p:nvGrpSpPr>
        <p:grpSpPr>
          <a:xfrm>
            <a:off x="4498083" y="1379593"/>
            <a:ext cx="3282918" cy="2392426"/>
            <a:chOff x="4454541" y="1263350"/>
            <a:chExt cx="3282918" cy="239242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4541" y="1263350"/>
              <a:ext cx="3282918" cy="2392426"/>
            </a:xfrm>
            <a:prstGeom prst="rect">
              <a:avLst/>
            </a:prstGeom>
          </p:spPr>
        </p:pic>
        <p:pic>
          <p:nvPicPr>
            <p:cNvPr id="22" name="Picture 2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3000"/>
                      </a14:imgEffect>
                    </a14:imgLayer>
                  </a14:imgProps>
                </a:ext>
                <a:ext uri="{28A0092B-C50C-407E-A947-70E740481C1C}">
                  <a14:useLocalDpi xmlns:a14="http://schemas.microsoft.com/office/drawing/2010/main" val="0"/>
                </a:ext>
              </a:extLst>
            </a:blip>
            <a:stretch>
              <a:fillRect/>
            </a:stretch>
          </p:blipFill>
          <p:spPr>
            <a:xfrm>
              <a:off x="5119057" y="1720288"/>
              <a:ext cx="1953886" cy="1423894"/>
            </a:xfrm>
            <a:prstGeom prst="rect">
              <a:avLst/>
            </a:prstGeom>
          </p:spPr>
        </p:pic>
        <p:pic>
          <p:nvPicPr>
            <p:cNvPr id="23" name="Picture 2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37000"/>
                      </a14:imgEffect>
                    </a14:imgLayer>
                  </a14:imgProps>
                </a:ext>
                <a:ext uri="{28A0092B-C50C-407E-A947-70E740481C1C}">
                  <a14:useLocalDpi xmlns:a14="http://schemas.microsoft.com/office/drawing/2010/main" val="0"/>
                </a:ext>
              </a:extLst>
            </a:blip>
            <a:stretch>
              <a:fillRect/>
            </a:stretch>
          </p:blipFill>
          <p:spPr>
            <a:xfrm>
              <a:off x="5497665" y="2062592"/>
              <a:ext cx="1107748" cy="807271"/>
            </a:xfrm>
            <a:prstGeom prst="rect">
              <a:avLst/>
            </a:prstGeom>
          </p:spPr>
        </p:pic>
      </p:grpSp>
    </p:spTree>
    <p:extLst>
      <p:ext uri="{BB962C8B-B14F-4D97-AF65-F5344CB8AC3E}">
        <p14:creationId xmlns:p14="http://schemas.microsoft.com/office/powerpoint/2010/main" val="32225582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74334DD-7BAB-4A22-AE78-E4D6B4A60AD0}"/>
              </a:ext>
            </a:extLst>
          </p:cNvPr>
          <p:cNvSpPr>
            <a:spLocks noGrp="1"/>
          </p:cNvSpPr>
          <p:nvPr>
            <p:ph type="body" sz="quarter" idx="10"/>
          </p:nvPr>
        </p:nvSpPr>
        <p:spPr/>
        <p:txBody>
          <a:bodyPr/>
          <a:lstStyle/>
          <a:p>
            <a:r>
              <a:rPr lang="en-US"/>
              <a:t>Use a query’s result as data for another query</a:t>
            </a:r>
            <a:endParaRPr lang="en-US" dirty="0"/>
          </a:p>
        </p:txBody>
      </p:sp>
      <p:sp>
        <p:nvSpPr>
          <p:cNvPr id="465922" name="Rectangle 2"/>
          <p:cNvSpPr>
            <a:spLocks noGrp="1" noChangeArrowheads="1"/>
          </p:cNvSpPr>
          <p:nvPr>
            <p:ph type="title"/>
          </p:nvPr>
        </p:nvSpPr>
        <p:spPr/>
        <p:txBody>
          <a:bodyPr/>
          <a:lstStyle/>
          <a:p>
            <a:r>
              <a:rPr lang="en-US"/>
              <a:t>Subqueries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34</a:t>
            </a:fld>
            <a:endParaRPr lang="en-US" dirty="0"/>
          </a:p>
        </p:txBody>
      </p:sp>
      <p:graphicFrame>
        <p:nvGraphicFramePr>
          <p:cNvPr id="4" name="Table 3"/>
          <p:cNvGraphicFramePr>
            <a:graphicFrameLocks noGrp="1"/>
          </p:cNvGraphicFramePr>
          <p:nvPr>
            <p:extLst/>
          </p:nvPr>
        </p:nvGraphicFramePr>
        <p:xfrm>
          <a:off x="2235197" y="2946399"/>
          <a:ext cx="4191000" cy="1828800"/>
        </p:xfrm>
        <a:graphic>
          <a:graphicData uri="http://schemas.openxmlformats.org/drawingml/2006/table">
            <a:tbl>
              <a:tblPr firstRow="1" bandRow="1">
                <a:tableStyleId>{912C8C85-51F0-491E-9774-3900AFEF0FD7}</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Salary</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59</a:t>
                      </a:r>
                      <a:endParaRPr lang="bg-BG" dirty="0">
                        <a:solidFill>
                          <a:schemeClr val="tx1"/>
                        </a:solidFill>
                        <a:effectLst/>
                      </a:endParaRPr>
                    </a:p>
                  </a:txBody>
                  <a:tcPr/>
                </a:tc>
                <a:tc>
                  <a:txBody>
                    <a:bodyPr/>
                    <a:lstStyle/>
                    <a:p>
                      <a:r>
                        <a:rPr lang="en-US" dirty="0">
                          <a:effectLst/>
                        </a:rPr>
                        <a:t>19,000</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71</a:t>
                      </a:r>
                      <a:endParaRPr lang="bg-BG" dirty="0">
                        <a:solidFill>
                          <a:schemeClr val="tx1"/>
                        </a:solidFill>
                        <a:effectLst/>
                      </a:endParaRPr>
                    </a:p>
                  </a:txBody>
                  <a:tcPr/>
                </a:tc>
                <a:tc>
                  <a:txBody>
                    <a:bodyPr/>
                    <a:lstStyle/>
                    <a:p>
                      <a:r>
                        <a:rPr lang="en-US" dirty="0">
                          <a:effectLst/>
                        </a:rPr>
                        <a:t>43,300</a:t>
                      </a:r>
                      <a:endParaRPr lang="bg-BG" dirty="0">
                        <a:solidFill>
                          <a:schemeClr val="tx1"/>
                        </a:solidFill>
                        <a:effectLst/>
                      </a:endParaRPr>
                    </a:p>
                  </a:txBody>
                  <a:tcPr/>
                </a:tc>
                <a:extLst>
                  <a:ext uri="{0D108BD9-81ED-4DB2-BD59-A6C34878D82A}">
                    <a16:rowId xmlns:a16="http://schemas.microsoft.com/office/drawing/2014/main" val="2968156586"/>
                  </a:ext>
                </a:extLst>
              </a:tr>
              <a:tr h="457200">
                <a:tc>
                  <a:txBody>
                    <a:bodyPr/>
                    <a:lstStyle/>
                    <a:p>
                      <a:r>
                        <a:rPr lang="bg-BG" dirty="0">
                          <a:effectLst/>
                        </a:rPr>
                        <a:t>...</a:t>
                      </a:r>
                      <a:endParaRPr lang="bg-BG" dirty="0">
                        <a:solidFill>
                          <a:schemeClr val="tx1"/>
                        </a:solidFill>
                        <a:effectLst/>
                      </a:endParaRPr>
                    </a:p>
                  </a:txBody>
                  <a:tcPr/>
                </a:tc>
                <a:tc>
                  <a:txBody>
                    <a:bodyPr/>
                    <a:lstStyle/>
                    <a:p>
                      <a:r>
                        <a:rPr lang="bg-BG" dirty="0">
                          <a:effectLst/>
                        </a:rPr>
                        <a:t>...</a:t>
                      </a:r>
                      <a:endParaRPr lang="bg-BG" dirty="0">
                        <a:solidFill>
                          <a:schemeClr val="tx1"/>
                        </a:solidFill>
                        <a:effectLst/>
                      </a:endParaRPr>
                    </a:p>
                  </a:txBody>
                  <a:tcPr/>
                </a:tc>
                <a:extLst>
                  <a:ext uri="{0D108BD9-81ED-4DB2-BD59-A6C34878D82A}">
                    <a16:rowId xmlns:a16="http://schemas.microsoft.com/office/drawing/2014/main" val="1476753229"/>
                  </a:ext>
                </a:extLst>
              </a:tr>
            </a:tbl>
          </a:graphicData>
        </a:graphic>
      </p:graphicFrame>
      <p:sp>
        <p:nvSpPr>
          <p:cNvPr id="6" name="TextBox 5"/>
          <p:cNvSpPr txBox="1"/>
          <p:nvPr/>
        </p:nvSpPr>
        <p:spPr>
          <a:xfrm>
            <a:off x="3451226" y="18928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nvPr>
        </p:nvGraphicFramePr>
        <p:xfrm>
          <a:off x="7358744" y="5330370"/>
          <a:ext cx="4191000" cy="914400"/>
        </p:xfrm>
        <a:graphic>
          <a:graphicData uri="http://schemas.openxmlformats.org/drawingml/2006/table">
            <a:tbl>
              <a:tblPr firstRow="1" bandRow="1">
                <a:tableStyleId>{912C8C85-51F0-491E-9774-3900AFEF0FD7}</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p>
                  </a:txBody>
                  <a:tcPr/>
                </a:tc>
                <a:tc>
                  <a:txBody>
                    <a:bodyPr/>
                    <a:lstStyle/>
                    <a:p>
                      <a:r>
                        <a:rPr lang="en-US" noProof="1">
                          <a:solidFill>
                            <a:schemeClr val="tx1"/>
                          </a:solidFill>
                          <a:effectLst/>
                        </a:rPr>
                        <a:t>Name</a:t>
                      </a:r>
                    </a:p>
                  </a:txBody>
                  <a:tcPr/>
                </a:tc>
                <a:extLst>
                  <a:ext uri="{0D108BD9-81ED-4DB2-BD59-A6C34878D82A}">
                    <a16:rowId xmlns:a16="http://schemas.microsoft.com/office/drawing/2014/main" val="1969825376"/>
                  </a:ext>
                </a:extLst>
              </a:tr>
              <a:tr h="457200">
                <a:tc>
                  <a:txBody>
                    <a:bodyPr/>
                    <a:lstStyle/>
                    <a:p>
                      <a:r>
                        <a:rPr lang="en-US" dirty="0">
                          <a:effectLst/>
                        </a:rPr>
                        <a:t>10</a:t>
                      </a:r>
                      <a:endParaRPr lang="bg-BG" dirty="0">
                        <a:solidFill>
                          <a:schemeClr val="tx1"/>
                        </a:solidFill>
                        <a:effectLst/>
                      </a:endParaRPr>
                    </a:p>
                  </a:txBody>
                  <a:tcPr/>
                </a:tc>
                <a:tc>
                  <a:txBody>
                    <a:bodyPr/>
                    <a:lstStyle/>
                    <a:p>
                      <a:r>
                        <a:rPr lang="en-US" dirty="0">
                          <a:effectLst/>
                        </a:rPr>
                        <a:t>Finance</a:t>
                      </a:r>
                      <a:endParaRPr lang="bg-BG" dirty="0">
                        <a:solidFill>
                          <a:schemeClr val="tx1"/>
                        </a:solidFill>
                        <a:effectLst/>
                      </a:endParaRPr>
                    </a:p>
                  </a:txBody>
                  <a:tcPr/>
                </a:tc>
                <a:extLst>
                  <a:ext uri="{0D108BD9-81ED-4DB2-BD59-A6C34878D82A}">
                    <a16:rowId xmlns:a16="http://schemas.microsoft.com/office/drawing/2014/main" val="2845318136"/>
                  </a:ext>
                </a:extLst>
              </a:tr>
            </a:tbl>
          </a:graphicData>
        </a:graphic>
      </p:graphicFrame>
      <p:sp>
        <p:nvSpPr>
          <p:cNvPr id="10" name="Up Arrow 9"/>
          <p:cNvSpPr/>
          <p:nvPr/>
        </p:nvSpPr>
        <p:spPr>
          <a:xfrm rot="10800000">
            <a:off x="4166433" y="4963557"/>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6759047" y="5625676"/>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6343161" y="2229734"/>
            <a:ext cx="1726782" cy="528307"/>
          </a:xfrm>
          <a:prstGeom prst="wedgeRoundRectCallout">
            <a:avLst>
              <a:gd name="adj1" fmla="val -54956"/>
              <a:gd name="adj2" fmla="val 10413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Query</a:t>
            </a:r>
          </a:p>
        </p:txBody>
      </p:sp>
      <p:sp>
        <p:nvSpPr>
          <p:cNvPr id="14" name="AutoShape 7"/>
          <p:cNvSpPr>
            <a:spLocks noChangeArrowheads="1"/>
          </p:cNvSpPr>
          <p:nvPr/>
        </p:nvSpPr>
        <p:spPr bwMode="auto">
          <a:xfrm>
            <a:off x="9299469" y="4529935"/>
            <a:ext cx="1992645" cy="648013"/>
          </a:xfrm>
          <a:prstGeom prst="wedgeRoundRectCallout">
            <a:avLst>
              <a:gd name="adj1" fmla="val -41606"/>
              <a:gd name="adj2" fmla="val 872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6" name="TextBox 15"/>
          <p:cNvSpPr txBox="1"/>
          <p:nvPr/>
        </p:nvSpPr>
        <p:spPr>
          <a:xfrm>
            <a:off x="2235197" y="5547826"/>
            <a:ext cx="4293996"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b="1" dirty="0">
                <a:solidFill>
                  <a:schemeClr val="bg1"/>
                </a:solidFill>
              </a:rPr>
              <a:t>WHERE</a:t>
            </a:r>
            <a:r>
              <a:rPr lang="en-US" sz="2400" dirty="0"/>
              <a:t> </a:t>
            </a:r>
            <a:r>
              <a:rPr lang="en-US" sz="2400" b="1" dirty="0"/>
              <a:t>DepartmentID</a:t>
            </a:r>
            <a:r>
              <a:rPr lang="en-US" sz="2400" dirty="0"/>
              <a:t> </a:t>
            </a:r>
            <a:r>
              <a:rPr lang="en-US" sz="2400" b="1" dirty="0">
                <a:solidFill>
                  <a:schemeClr val="bg1"/>
                </a:solidFill>
              </a:rPr>
              <a:t>IN</a:t>
            </a:r>
            <a:endParaRPr lang="bg-BG" sz="2400" b="1" dirty="0">
              <a:solidFill>
                <a:schemeClr val="bg1"/>
              </a:solidFill>
            </a:endParaRPr>
          </a:p>
        </p:txBody>
      </p:sp>
    </p:spTree>
    <p:extLst>
      <p:ext uri="{BB962C8B-B14F-4D97-AF65-F5344CB8AC3E}">
        <p14:creationId xmlns:p14="http://schemas.microsoft.com/office/powerpoint/2010/main" val="424057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8045" y="1936518"/>
            <a:ext cx="9674224"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e.DepartmentID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SELECT d.DepartmentID</a:t>
            </a:r>
            <a:br>
              <a:rPr lang="en-US" sz="2800" b="1" noProof="1">
                <a:solidFill>
                  <a:schemeClr val="bg1"/>
                </a:solidFill>
                <a:latin typeface="Consolas" pitchFamily="49" charset="0"/>
                <a:cs typeface="Consolas" pitchFamily="49" charset="0"/>
              </a:rPr>
            </a:br>
            <a:r>
              <a:rPr lang="en-US" sz="2800" b="1" noProof="1">
                <a:solidFill>
                  <a:schemeClr val="bg1"/>
                </a:solidFill>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35</a:t>
            </a:fld>
            <a:endParaRPr lang="en-US" dirty="0"/>
          </a:p>
        </p:txBody>
      </p:sp>
      <p:sp>
        <p:nvSpPr>
          <p:cNvPr id="8" name="AutoShape 7"/>
          <p:cNvSpPr>
            <a:spLocks noChangeArrowheads="1"/>
          </p:cNvSpPr>
          <p:nvPr/>
        </p:nvSpPr>
        <p:spPr bwMode="auto">
          <a:xfrm>
            <a:off x="6883400" y="3242323"/>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12" name="AutoShape 7"/>
          <p:cNvSpPr>
            <a:spLocks noChangeArrowheads="1"/>
          </p:cNvSpPr>
          <p:nvPr/>
        </p:nvSpPr>
        <p:spPr bwMode="auto">
          <a:xfrm>
            <a:off x="2917373" y="5255291"/>
            <a:ext cx="1714943" cy="585140"/>
          </a:xfrm>
          <a:prstGeom prst="wedgeRoundRectCallout">
            <a:avLst>
              <a:gd name="adj1" fmla="val -65583"/>
              <a:gd name="adj2" fmla="val -1258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Tree>
    <p:extLst>
      <p:ext uri="{BB962C8B-B14F-4D97-AF65-F5344CB8AC3E}">
        <p14:creationId xmlns:p14="http://schemas.microsoft.com/office/powerpoint/2010/main" val="3279353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lstStyle/>
          <a:p>
            <a:r>
              <a:rPr lang="en-US" dirty="0"/>
              <a:t>Display </a:t>
            </a:r>
            <a:r>
              <a:rPr lang="en-US" b="1" dirty="0">
                <a:solidFill>
                  <a:schemeClr val="bg1"/>
                </a:solidFill>
              </a:rPr>
              <a:t>lowest average salary </a:t>
            </a:r>
            <a:r>
              <a:rPr lang="en-US" dirty="0"/>
              <a:t>of </a:t>
            </a:r>
            <a:r>
              <a:rPr lang="en-US" b="1" dirty="0">
                <a:solidFill>
                  <a:schemeClr val="bg1"/>
                </a:solidFill>
              </a:rPr>
              <a:t>all departments</a:t>
            </a:r>
            <a:r>
              <a:rPr lang="en-US" dirty="0"/>
              <a:t>.</a:t>
            </a:r>
          </a:p>
          <a:p>
            <a:pPr lvl="1"/>
            <a:r>
              <a:rPr lang="en-US" dirty="0"/>
              <a:t>Calculate average salary for each department.</a:t>
            </a:r>
          </a:p>
          <a:p>
            <a:pPr lvl="1"/>
            <a:r>
              <a:rPr lang="en-US" dirty="0"/>
              <a:t>Then show the value of smallest one.</a:t>
            </a:r>
          </a:p>
        </p:txBody>
      </p:sp>
      <p:sp>
        <p:nvSpPr>
          <p:cNvPr id="1068034" name="Rectangle 2"/>
          <p:cNvSpPr>
            <a:spLocks noGrp="1" noChangeArrowheads="1"/>
          </p:cNvSpPr>
          <p:nvPr>
            <p:ph type="title"/>
          </p:nvPr>
        </p:nvSpPr>
        <p:spPr/>
        <p:txBody>
          <a:bodyPr/>
          <a:lstStyle/>
          <a:p>
            <a:r>
              <a:rPr lang="en-US"/>
              <a:t>Problem: Min Average Salary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36</a:t>
            </a:fld>
            <a:endParaRPr lang="en-US" dirty="0"/>
          </a:p>
        </p:txBody>
      </p:sp>
      <p:pic>
        <p:nvPicPr>
          <p:cNvPr id="4" name="Картина 3"/>
          <p:cNvPicPr>
            <a:picLocks noChangeAspect="1"/>
          </p:cNvPicPr>
          <p:nvPr/>
        </p:nvPicPr>
        <p:blipFill>
          <a:blip r:embed="rId3"/>
          <a:stretch>
            <a:fillRect/>
          </a:stretch>
        </p:blipFill>
        <p:spPr>
          <a:xfrm>
            <a:off x="1299644" y="3358577"/>
            <a:ext cx="2864852" cy="821538"/>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8892064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8046"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b="1" noProof="1">
                <a:solidFill>
                  <a:schemeClr val="tx2"/>
                </a:solidFill>
                <a:latin typeface="Consolas" panose="020B0609020204030204" pitchFamily="49" charset="0"/>
              </a:rPr>
              <a:t>(</a:t>
            </a:r>
            <a:r>
              <a:rPr lang="en-US" sz="3200" b="1" noProof="1">
                <a:solidFill>
                  <a:schemeClr val="tx2">
                    <a:lumMod val="75000"/>
                  </a:schemeClr>
                </a:solidFill>
                <a:latin typeface="Consolas" panose="020B0609020204030204" pitchFamily="49" charset="0"/>
              </a:rPr>
              <a:t>a.</a:t>
            </a:r>
            <a:r>
              <a:rPr lang="en-US" sz="3200" b="1" noProof="1">
                <a:solidFill>
                  <a:schemeClr val="bg1"/>
                </a:solidFill>
                <a:latin typeface="Consolas" panose="020B0609020204030204" pitchFamily="49" charset="0"/>
              </a:rPr>
              <a:t>AverageSalary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bg1"/>
                </a:solidFill>
                <a:latin typeface="Consolas" panose="020B0609020204030204" pitchFamily="49" charset="0"/>
              </a:rPr>
              <a:t>SELECT</a:t>
            </a:r>
            <a:r>
              <a:rPr lang="en-US" sz="3200" b="1" noProof="1">
                <a:solidFill>
                  <a:schemeClr val="tx2"/>
                </a:solidFill>
                <a:latin typeface="Consolas" panose="020B0609020204030204" pitchFamily="49" charset="0"/>
              </a:rPr>
              <a:t> e.DepartmentID, </a:t>
            </a:r>
          </a:p>
          <a:p>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AVG</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AverageSalary</a:t>
            </a:r>
          </a:p>
          <a:p>
            <a:r>
              <a:rPr lang="en-US" sz="3200" b="1" noProof="1">
                <a:solidFill>
                  <a:schemeClr val="tx2"/>
                </a:solidFill>
                <a:latin typeface="Consolas" panose="020B0609020204030204" pitchFamily="49" charset="0"/>
              </a:rPr>
              <a:t>       FROM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37</a:t>
            </a:fld>
            <a:endParaRPr lang="en-US" dirty="0"/>
          </a:p>
        </p:txBody>
      </p:sp>
      <p:sp>
        <p:nvSpPr>
          <p:cNvPr id="12" name="AutoShape 7"/>
          <p:cNvSpPr>
            <a:spLocks noChangeArrowheads="1"/>
          </p:cNvSpPr>
          <p:nvPr/>
        </p:nvSpPr>
        <p:spPr bwMode="auto">
          <a:xfrm>
            <a:off x="190404" y="3414012"/>
            <a:ext cx="1714943" cy="565268"/>
          </a:xfrm>
          <a:prstGeom prst="wedgeRoundRectCallout">
            <a:avLst>
              <a:gd name="adj1" fmla="val 49054"/>
              <a:gd name="adj2" fmla="val 10873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3" name="AutoShape 7"/>
          <p:cNvSpPr>
            <a:spLocks noChangeArrowheads="1"/>
          </p:cNvSpPr>
          <p:nvPr/>
        </p:nvSpPr>
        <p:spPr bwMode="auto">
          <a:xfrm>
            <a:off x="8233342" y="4419601"/>
            <a:ext cx="2971800" cy="558485"/>
          </a:xfrm>
          <a:prstGeom prst="wedgeRoundRectCallout">
            <a:avLst>
              <a:gd name="adj1" fmla="val -82286"/>
              <a:gd name="adj2" fmla="val 111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Employees</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551661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Common Table Expressions</a:t>
            </a:r>
            <a:endParaRPr lang="bg-BG" dirty="0"/>
          </a:p>
        </p:txBody>
      </p:sp>
      <p:sp>
        <p:nvSpPr>
          <p:cNvPr id="4" name="Subtitle 3"/>
          <p:cNvSpPr>
            <a:spLocks noGrp="1"/>
          </p:cNvSpPr>
          <p:nvPr>
            <p:ph type="body" idx="11"/>
          </p:nvPr>
        </p:nvSpPr>
        <p:spPr/>
        <p:txBody>
          <a:bodyPr/>
          <a:lstStyle/>
          <a:p>
            <a:r>
              <a:rPr lang="en-US"/>
              <a:t>Reusable Subqueries</a:t>
            </a:r>
            <a:endParaRPr lang="bg-BG"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440543"/>
            <a:ext cx="2438400" cy="2438400"/>
          </a:xfrm>
          <a:prstGeom prst="rect">
            <a:avLst/>
          </a:prstGeom>
        </p:spPr>
      </p:pic>
    </p:spTree>
    <p:extLst>
      <p:ext uri="{BB962C8B-B14F-4D97-AF65-F5344CB8AC3E}">
        <p14:creationId xmlns:p14="http://schemas.microsoft.com/office/powerpoint/2010/main" val="25398855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Common Table Expressions </a:t>
            </a:r>
            <a:r>
              <a:rPr lang="en-US" dirty="0"/>
              <a:t>(</a:t>
            </a:r>
            <a:r>
              <a:rPr lang="en-US" b="1" dirty="0">
                <a:solidFill>
                  <a:schemeClr val="bg1"/>
                </a:solidFill>
              </a:rPr>
              <a:t>CTE</a:t>
            </a:r>
            <a:r>
              <a:rPr lang="en-US" dirty="0"/>
              <a:t>) can be considered as "</a:t>
            </a:r>
            <a:r>
              <a:rPr lang="en-US" b="1" dirty="0">
                <a:solidFill>
                  <a:schemeClr val="bg1"/>
                </a:solidFill>
              </a:rPr>
              <a:t>named</a:t>
            </a:r>
            <a:r>
              <a:rPr lang="en-US" dirty="0"/>
              <a:t> </a:t>
            </a:r>
            <a:r>
              <a:rPr lang="en-US" b="1" dirty="0">
                <a:solidFill>
                  <a:schemeClr val="bg1"/>
                </a:solidFill>
              </a:rPr>
              <a:t>subqueries</a:t>
            </a:r>
            <a:r>
              <a:rPr lang="en-US" dirty="0"/>
              <a:t>"</a:t>
            </a:r>
          </a:p>
          <a:p>
            <a:r>
              <a:rPr lang="en-US" dirty="0"/>
              <a:t>They could be used to improve code</a:t>
            </a:r>
            <a:r>
              <a:rPr lang="en-US" b="1" dirty="0">
                <a:solidFill>
                  <a:schemeClr val="bg1"/>
                </a:solidFill>
              </a:rPr>
              <a:t> readability </a:t>
            </a:r>
            <a:r>
              <a:rPr lang="en-US" dirty="0"/>
              <a:t>and code </a:t>
            </a:r>
            <a:r>
              <a:rPr lang="en-US" b="1" dirty="0">
                <a:solidFill>
                  <a:schemeClr val="bg1"/>
                </a:solidFill>
              </a:rPr>
              <a:t>reuse</a:t>
            </a:r>
            <a:endParaRPr lang="bg-BG" b="1" dirty="0">
              <a:solidFill>
                <a:schemeClr val="bg1"/>
              </a:solidFill>
            </a:endParaRPr>
          </a:p>
          <a:p>
            <a:r>
              <a:rPr lang="en-US" dirty="0"/>
              <a:t>Usually they are positioned in the beginning of the query</a:t>
            </a:r>
          </a:p>
        </p:txBody>
      </p:sp>
      <p:sp>
        <p:nvSpPr>
          <p:cNvPr id="500738" name="Rectangle 2"/>
          <p:cNvSpPr>
            <a:spLocks noGrp="1" noChangeArrowheads="1"/>
          </p:cNvSpPr>
          <p:nvPr>
            <p:ph type="title"/>
          </p:nvPr>
        </p:nvSpPr>
        <p:spPr/>
        <p:txBody>
          <a:bodyPr/>
          <a:lstStyle/>
          <a:p>
            <a:r>
              <a:rPr lang="en-US"/>
              <a:t>Common Table Expressions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39</a:t>
            </a:fld>
            <a:endParaRPr lang="en-US" dirty="0"/>
          </a:p>
        </p:txBody>
      </p:sp>
      <p:sp>
        <p:nvSpPr>
          <p:cNvPr id="6" name="Rectangle 4"/>
          <p:cNvSpPr>
            <a:spLocks noChangeArrowheads="1"/>
          </p:cNvSpPr>
          <p:nvPr/>
        </p:nvSpPr>
        <p:spPr bwMode="auto">
          <a:xfrm>
            <a:off x="1248230" y="3933371"/>
            <a:ext cx="9601198"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CTE_Name</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ColumnA</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ColumnB…</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i="1" noProof="1">
                <a:solidFill>
                  <a:schemeClr val="accent2"/>
                </a:solidFill>
                <a:latin typeface="Consolas" panose="020B0609020204030204" pitchFamily="49" charset="0"/>
              </a:rPr>
              <a:t>--</a:t>
            </a:r>
            <a:r>
              <a:rPr lang="en-US" sz="2800" b="1" i="1" noProof="1">
                <a:solidFill>
                  <a:schemeClr val="tx2"/>
                </a:solidFill>
                <a:latin typeface="Consolas" panose="020B0609020204030204" pitchFamily="49" charset="0"/>
              </a:rPr>
              <a:t> </a:t>
            </a:r>
            <a:r>
              <a:rPr lang="en-US" sz="2800" b="1" i="1" noProof="1">
                <a:solidFill>
                  <a:schemeClr val="accent2"/>
                </a:solidFill>
                <a:latin typeface="Consolas" panose="020B0609020204030204" pitchFamily="49" charset="0"/>
              </a:rPr>
              <a:t>Insert subquery here.</a:t>
            </a:r>
          </a:p>
          <a:p>
            <a:r>
              <a:rPr lang="en-US" sz="2800" b="1" noProof="1">
                <a:solidFill>
                  <a:schemeClr val="tx2"/>
                </a:solidFill>
                <a:latin typeface="Consolas" panose="020B0609020204030204" pitchFamily="49" charset="0"/>
              </a:rPr>
              <a:t>)</a:t>
            </a:r>
          </a:p>
        </p:txBody>
      </p:sp>
    </p:spTree>
    <p:extLst>
      <p:ext uri="{BB962C8B-B14F-4D97-AF65-F5344CB8AC3E}">
        <p14:creationId xmlns:p14="http://schemas.microsoft.com/office/powerpoint/2010/main" val="3293482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body" idx="10"/>
          </p:nvPr>
        </p:nvSpPr>
        <p:spPr/>
        <p:txBody>
          <a:bodyPr/>
          <a:lstStyle/>
          <a:p>
            <a:r>
              <a:rPr lang="en-US"/>
              <a:t>JOINS</a:t>
            </a:r>
            <a:endParaRPr lang="en-US" dirty="0"/>
          </a:p>
        </p:txBody>
      </p:sp>
      <p:sp>
        <p:nvSpPr>
          <p:cNvPr id="6" name="Text Placeholder 5"/>
          <p:cNvSpPr>
            <a:spLocks noGrp="1"/>
          </p:cNvSpPr>
          <p:nvPr>
            <p:ph type="body" sz="quarter" idx="11"/>
          </p:nvPr>
        </p:nvSpPr>
        <p:spPr>
          <a:xfrm>
            <a:off x="615109" y="5925866"/>
            <a:ext cx="10961783" cy="499819"/>
          </a:xfrm>
        </p:spPr>
        <p:txBody>
          <a:bodyPr/>
          <a:lstStyle/>
          <a:p>
            <a:r>
              <a:rPr lang="en-US" dirty="0"/>
              <a:t>Gathering Data From Multiple Tables</a:t>
            </a:r>
          </a:p>
          <a:p>
            <a:endParaRPr lang="bg-BG"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484" y="1238856"/>
            <a:ext cx="2709031" cy="2709031"/>
          </a:xfrm>
          <a:prstGeom prst="rect">
            <a:avLst/>
          </a:prstGeom>
        </p:spPr>
      </p:pic>
    </p:spTree>
    <p:extLst>
      <p:ext uri="{BB962C8B-B14F-4D97-AF65-F5344CB8AC3E}">
        <p14:creationId xmlns:p14="http://schemas.microsoft.com/office/powerpoint/2010/main" val="4248873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a:t>CTE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40</a:t>
            </a:fld>
            <a:endParaRPr lang="en-US" dirty="0"/>
          </a:p>
        </p:txBody>
      </p:sp>
      <p:sp>
        <p:nvSpPr>
          <p:cNvPr id="5" name="Rectangle 4"/>
          <p:cNvSpPr>
            <a:spLocks noChangeArrowheads="1"/>
          </p:cNvSpPr>
          <p:nvPr/>
        </p:nvSpPr>
        <p:spPr bwMode="auto">
          <a:xfrm>
            <a:off x="2090056" y="1070435"/>
            <a:ext cx="8554753" cy="5388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 Employees_CTE</a:t>
            </a:r>
            <a:r>
              <a:rPr lang="en-US" sz="2800" b="1" noProof="1">
                <a:solidFill>
                  <a:schemeClr val="tx2"/>
                </a:solidFill>
                <a:latin typeface="Consolas" panose="020B0609020204030204" pitchFamily="49" charset="0"/>
              </a:rPr>
              <a:t> </a:t>
            </a:r>
            <a:br>
              <a:rPr lang="en-US" sz="2800" b="1" noProof="1">
                <a:solidFill>
                  <a:schemeClr val="tx2"/>
                </a:solidFill>
                <a:latin typeface="Consolas" panose="020B0609020204030204" pitchFamily="49" charset="0"/>
              </a:rPr>
            </a:b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FirstName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LastName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DepartmentName</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noProof="1">
                <a:latin typeface="Consolas" panose="020B0609020204030204" pitchFamily="49" charset="0"/>
              </a:rPr>
              <a:t>  </a:t>
            </a:r>
            <a:r>
              <a:rPr lang="en-US" sz="2800" b="1" noProof="1">
                <a:solidFill>
                  <a:schemeClr val="bg1"/>
                </a:solidFill>
                <a:latin typeface="Consolas" panose="020B0609020204030204" pitchFamily="49" charset="0"/>
              </a:rPr>
              <a:t>SELECT e.FirstName, e.LastName, d.Name</a:t>
            </a:r>
          </a:p>
          <a:p>
            <a:r>
              <a:rPr lang="en-US" sz="2800" b="1" noProof="1">
                <a:solidFill>
                  <a:schemeClr val="bg1"/>
                </a:solidFill>
                <a:latin typeface="Consolas" panose="020B0609020204030204" pitchFamily="49" charset="0"/>
              </a:rPr>
              <a:t>  FROM Employees AS e </a:t>
            </a:r>
          </a:p>
          <a:p>
            <a:r>
              <a:rPr lang="en-US" sz="2800" b="1" noProof="1">
                <a:solidFill>
                  <a:schemeClr val="bg1"/>
                </a:solidFill>
                <a:latin typeface="Consolas" panose="020B0609020204030204" pitchFamily="49" charset="0"/>
              </a:rPr>
              <a:t>  LEFT JOIN Departments AS d ON </a:t>
            </a:r>
          </a:p>
          <a:p>
            <a:r>
              <a:rPr lang="en-US" sz="2800" b="1" noProof="1">
                <a:solidFill>
                  <a:schemeClr val="bg1"/>
                </a:solidFill>
                <a:latin typeface="Consolas" panose="020B0609020204030204" pitchFamily="49" charset="0"/>
              </a:rPr>
              <a:t>    d.DepartmentID = e.DepartmentID</a:t>
            </a:r>
          </a:p>
          <a:p>
            <a:r>
              <a:rPr lang="en-US" sz="2800" b="1" noProof="1">
                <a:solidFill>
                  <a:schemeClr val="tx2"/>
                </a:solidFill>
                <a:latin typeface="Consolas" panose="020B0609020204030204" pitchFamily="49" charset="0"/>
              </a:rPr>
              <a:t>)</a:t>
            </a:r>
          </a:p>
          <a:p>
            <a:endParaRPr lang="en-US" sz="2800" b="1" noProof="1">
              <a:solidFill>
                <a:schemeClr val="tx2"/>
              </a:solidFill>
              <a:latin typeface="Consolas" panose="020B0609020204030204" pitchFamily="49" charset="0"/>
            </a:endParaRPr>
          </a:p>
          <a:p>
            <a:r>
              <a:rPr lang="en-US" sz="2800" b="1" noProof="1">
                <a:solidFill>
                  <a:schemeClr val="tx2"/>
                </a:solidFill>
                <a:latin typeface="Consolas" panose="020B0609020204030204" pitchFamily="49" charset="0"/>
              </a:rPr>
              <a:t>SELECT FirstName, LastName, DepartmentName </a:t>
            </a:r>
          </a:p>
          <a:p>
            <a:r>
              <a:rPr lang="en-US" sz="2800" b="1" noProof="1">
                <a:solidFill>
                  <a:schemeClr val="tx2"/>
                </a:solidFill>
                <a:latin typeface="Consolas" panose="020B0609020204030204" pitchFamily="49" charset="0"/>
              </a:rPr>
              <a:t>  FROM </a:t>
            </a:r>
            <a:r>
              <a:rPr lang="en-US" sz="2800" b="1" noProof="1">
                <a:solidFill>
                  <a:schemeClr val="bg1"/>
                </a:solidFill>
                <a:latin typeface="Consolas" panose="020B0609020204030204" pitchFamily="49" charset="0"/>
              </a:rPr>
              <a:t>Employees_CTE</a:t>
            </a:r>
          </a:p>
        </p:txBody>
      </p:sp>
    </p:spTree>
    <p:extLst>
      <p:ext uri="{BB962C8B-B14F-4D97-AF65-F5344CB8AC3E}">
        <p14:creationId xmlns:p14="http://schemas.microsoft.com/office/powerpoint/2010/main" val="1591463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Temporary Tables</a:t>
            </a:r>
            <a:endParaRPr lang="bg-BG" dirty="0"/>
          </a:p>
        </p:txBody>
      </p:sp>
      <p:sp>
        <p:nvSpPr>
          <p:cNvPr id="4" name="Subtitle 3"/>
          <p:cNvSpPr>
            <a:spLocks noGrp="1"/>
          </p:cNvSpPr>
          <p:nvPr>
            <p:ph type="body" idx="11"/>
          </p:nvPr>
        </p:nvSpPr>
        <p:spPr/>
        <p:txBody>
          <a:bodyPr/>
          <a:lstStyle/>
          <a:p>
            <a:endParaRPr lang="bg-BG" dirty="0"/>
          </a:p>
        </p:txBody>
      </p:sp>
      <p:pic>
        <p:nvPicPr>
          <p:cNvPr id="1028" name="Picture 4" descr="Ð ÐµÐ·ÑÐ»ÑÐ°Ñ Ñ Ð¸Ð·Ð¾Ð±ÑÐ°Ð¶ÐµÐ½Ð¸Ðµ Ð·Ð° table sq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190" y="1682496"/>
            <a:ext cx="2047937" cy="204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69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normAutofit/>
          </a:bodyPr>
          <a:lstStyle/>
          <a:p>
            <a:pPr>
              <a:spcBef>
                <a:spcPct val="25000"/>
              </a:spcBef>
              <a:buClr>
                <a:schemeClr val="tx1"/>
              </a:buClr>
            </a:pPr>
            <a:r>
              <a:rPr lang="en-US" b="1" dirty="0">
                <a:solidFill>
                  <a:schemeClr val="bg1"/>
                </a:solidFill>
              </a:rPr>
              <a:t>Temporary</a:t>
            </a:r>
            <a:r>
              <a:rPr lang="en-US" sz="3200" dirty="0"/>
              <a:t> </a:t>
            </a:r>
            <a:r>
              <a:rPr lang="en-US" b="1" dirty="0">
                <a:solidFill>
                  <a:schemeClr val="bg1"/>
                </a:solidFill>
              </a:rPr>
              <a:t>tables</a:t>
            </a:r>
            <a:r>
              <a:rPr lang="en-US" sz="3200" dirty="0"/>
              <a:t> are stored in </a:t>
            </a:r>
            <a:r>
              <a:rPr lang="en-US" b="1" noProof="1" smtClean="0">
                <a:solidFill>
                  <a:schemeClr val="bg1"/>
                </a:solidFill>
              </a:rPr>
              <a:t>tempdb</a:t>
            </a:r>
            <a:endParaRPr lang="en-US" sz="3200" dirty="0"/>
          </a:p>
          <a:p>
            <a:pPr>
              <a:spcBef>
                <a:spcPct val="25000"/>
              </a:spcBef>
              <a:buClr>
                <a:schemeClr val="tx1"/>
              </a:buClr>
            </a:pPr>
            <a:r>
              <a:rPr lang="en-US" sz="3200" dirty="0" smtClean="0"/>
              <a:t>Automatically deleted when </a:t>
            </a:r>
            <a:r>
              <a:rPr lang="en-US" sz="3200" dirty="0"/>
              <a:t>they are </a:t>
            </a:r>
            <a:r>
              <a:rPr lang="en-US" sz="3200" b="1" dirty="0" smtClean="0">
                <a:solidFill>
                  <a:schemeClr val="bg1"/>
                </a:solidFill>
              </a:rPr>
              <a:t>no </a:t>
            </a:r>
            <a:r>
              <a:rPr lang="en-US" sz="3200" b="1" dirty="0">
                <a:solidFill>
                  <a:schemeClr val="bg1"/>
                </a:solidFill>
              </a:rPr>
              <a:t>longer </a:t>
            </a:r>
            <a:r>
              <a:rPr lang="en-US" sz="3200" b="1" dirty="0" smtClean="0">
                <a:solidFill>
                  <a:schemeClr val="bg1"/>
                </a:solidFill>
              </a:rPr>
              <a:t>used</a:t>
            </a:r>
            <a:endParaRPr lang="en-US" sz="3200" b="1" dirty="0">
              <a:solidFill>
                <a:schemeClr val="bg1"/>
              </a:solidFill>
            </a:endParaRPr>
          </a:p>
        </p:txBody>
      </p:sp>
      <p:sp>
        <p:nvSpPr>
          <p:cNvPr id="500738" name="Rectangle 2"/>
          <p:cNvSpPr>
            <a:spLocks noGrp="1" noChangeArrowheads="1"/>
          </p:cNvSpPr>
          <p:nvPr>
            <p:ph type="title"/>
          </p:nvPr>
        </p:nvSpPr>
        <p:spPr/>
        <p:txBody>
          <a:bodyPr/>
          <a:lstStyle/>
          <a:p>
            <a:r>
              <a:rPr lang="en-US" dirty="0" smtClean="0"/>
              <a:t>Temporary Tables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42</a:t>
            </a:fld>
            <a:endParaRPr lang="en-US" dirty="0"/>
          </a:p>
        </p:txBody>
      </p:sp>
      <p:sp>
        <p:nvSpPr>
          <p:cNvPr id="8" name="Rectangle 7"/>
          <p:cNvSpPr>
            <a:spLocks noChangeArrowheads="1"/>
          </p:cNvSpPr>
          <p:nvPr/>
        </p:nvSpPr>
        <p:spPr bwMode="auto">
          <a:xfrm>
            <a:off x="953726" y="2884962"/>
            <a:ext cx="5968282"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smtClean="0">
                <a:solidFill>
                  <a:schemeClr val="tx2"/>
                </a:solidFill>
                <a:latin typeface="Consolas" panose="020B0609020204030204" pitchFamily="49" charset="0"/>
              </a:rPr>
              <a:t>CREATE TABLE #TempTable</a:t>
            </a:r>
            <a:br>
              <a:rPr lang="en-US" sz="3200" b="1" noProof="1" smtClean="0">
                <a:solidFill>
                  <a:schemeClr val="tx2"/>
                </a:solidFill>
                <a:latin typeface="Consolas" panose="020B0609020204030204" pitchFamily="49" charset="0"/>
              </a:rPr>
            </a:br>
            <a:r>
              <a:rPr lang="en-US" sz="3200" b="1" noProof="1" smtClean="0">
                <a:solidFill>
                  <a:schemeClr val="tx2">
                    <a:lumMod val="75000"/>
                  </a:schemeClr>
                </a:solidFill>
                <a:latin typeface="Consolas" panose="020B0609020204030204" pitchFamily="49" charset="0"/>
              </a:rPr>
              <a:t>(</a:t>
            </a:r>
          </a:p>
          <a:p>
            <a:r>
              <a:rPr lang="en-US" sz="3200" b="1" i="1" noProof="1" smtClean="0">
                <a:solidFill>
                  <a:schemeClr val="accent2"/>
                </a:solidFill>
                <a:latin typeface="Consolas" panose="020B0609020204030204" pitchFamily="49" charset="0"/>
              </a:rPr>
              <a:t>	--</a:t>
            </a:r>
            <a:r>
              <a:rPr lang="en-US" sz="3200" b="1" i="1" noProof="1" smtClean="0">
                <a:solidFill>
                  <a:schemeClr val="tx2"/>
                </a:solidFill>
                <a:latin typeface="Consolas" panose="020B0609020204030204" pitchFamily="49" charset="0"/>
              </a:rPr>
              <a:t> </a:t>
            </a:r>
            <a:r>
              <a:rPr lang="en-US" sz="3200" b="1" i="1" noProof="1" smtClean="0">
                <a:solidFill>
                  <a:schemeClr val="accent2"/>
                </a:solidFill>
                <a:latin typeface="Consolas" panose="020B0609020204030204" pitchFamily="49" charset="0"/>
              </a:rPr>
              <a:t>Add columns here.</a:t>
            </a:r>
            <a:r>
              <a:rPr lang="en-US" sz="3200" b="1" noProof="1" smtClean="0">
                <a:solidFill>
                  <a:schemeClr val="tx2">
                    <a:lumMod val="75000"/>
                  </a:schemeClr>
                </a:solidFill>
                <a:latin typeface="Consolas" panose="020B0609020204030204" pitchFamily="49" charset="0"/>
              </a:rPr>
              <a:t>	</a:t>
            </a:r>
          </a:p>
          <a:p>
            <a:r>
              <a:rPr lang="en-US" sz="3200" b="1" noProof="1" smtClean="0">
                <a:solidFill>
                  <a:schemeClr val="tx2">
                    <a:lumMod val="75000"/>
                  </a:schemeClr>
                </a:solidFill>
                <a:latin typeface="Consolas" panose="020B0609020204030204" pitchFamily="49" charset="0"/>
              </a:rPr>
              <a:t>)</a:t>
            </a:r>
          </a:p>
          <a:p>
            <a:endParaRPr lang="en-US" sz="3200" b="1" noProof="1">
              <a:solidFill>
                <a:schemeClr val="tx2">
                  <a:lumMod val="75000"/>
                </a:schemeClr>
              </a:solidFill>
              <a:latin typeface="Consolas" panose="020B0609020204030204" pitchFamily="49" charset="0"/>
            </a:endParaRPr>
          </a:p>
          <a:p>
            <a:r>
              <a:rPr lang="en-US" sz="3200" b="1" noProof="1" smtClean="0">
                <a:solidFill>
                  <a:schemeClr val="tx2">
                    <a:lumMod val="75000"/>
                  </a:schemeClr>
                </a:solidFill>
                <a:latin typeface="Consolas" panose="020B0609020204030204" pitchFamily="49" charset="0"/>
              </a:rPr>
              <a:t>SELECT * FROM #TempTable</a:t>
            </a:r>
          </a:p>
        </p:txBody>
      </p:sp>
    </p:spTree>
    <p:extLst>
      <p:ext uri="{BB962C8B-B14F-4D97-AF65-F5344CB8AC3E}">
        <p14:creationId xmlns:p14="http://schemas.microsoft.com/office/powerpoint/2010/main" val="3042867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Temporary Table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43</a:t>
            </a:fld>
            <a:endParaRPr lang="en-US" dirty="0"/>
          </a:p>
        </p:txBody>
      </p:sp>
      <p:sp>
        <p:nvSpPr>
          <p:cNvPr id="5" name="Rectangle 4"/>
          <p:cNvSpPr>
            <a:spLocks noChangeArrowheads="1"/>
          </p:cNvSpPr>
          <p:nvPr/>
        </p:nvSpPr>
        <p:spPr bwMode="auto">
          <a:xfrm>
            <a:off x="2090056" y="1253315"/>
            <a:ext cx="8554753" cy="40960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tx2">
                    <a:lumMod val="75000"/>
                  </a:schemeClr>
                </a:solidFill>
                <a:latin typeface="Consolas" panose="020B0609020204030204" pitchFamily="49" charset="0"/>
              </a:rPr>
              <a:t>CREATE TABLE </a:t>
            </a:r>
            <a:r>
              <a:rPr lang="en-US" sz="2800" b="1" noProof="1">
                <a:solidFill>
                  <a:schemeClr val="bg1"/>
                </a:solidFill>
                <a:latin typeface="Consolas" panose="020B0609020204030204" pitchFamily="49" charset="0"/>
              </a:rPr>
              <a:t>#Employees</a:t>
            </a:r>
            <a:r>
              <a:rPr lang="en-US" sz="2800" b="1" noProof="1">
                <a:solidFill>
                  <a:schemeClr val="tx2"/>
                </a:solidFill>
                <a:latin typeface="Consolas" panose="020B0609020204030204" pitchFamily="49" charset="0"/>
              </a:rPr>
              <a:t/>
            </a:r>
            <a:br>
              <a:rPr lang="en-US" sz="2800" b="1" noProof="1">
                <a:solidFill>
                  <a:schemeClr val="tx2"/>
                </a:solidFill>
                <a:latin typeface="Consolas" panose="020B0609020204030204" pitchFamily="49" charset="0"/>
              </a:rPr>
            </a:br>
            <a:r>
              <a:rPr lang="en-US" sz="2800" b="1" noProof="1">
                <a:solidFill>
                  <a:schemeClr val="tx2">
                    <a:lumMod val="75000"/>
                  </a:schemeClr>
                </a:solidFill>
                <a:latin typeface="Consolas" panose="020B0609020204030204" pitchFamily="49" charset="0"/>
              </a:rPr>
              <a:t>(</a:t>
            </a:r>
          </a:p>
          <a:p>
            <a:r>
              <a:rPr lang="en-US" sz="2800" b="1" noProof="1">
                <a:solidFill>
                  <a:schemeClr val="tx2">
                    <a:lumMod val="75000"/>
                  </a:schemeClr>
                </a:solidFill>
                <a:latin typeface="Consolas" panose="020B0609020204030204" pitchFamily="49" charset="0"/>
              </a:rPr>
              <a:t>	Id INT PRIMARY KEY,</a:t>
            </a:r>
          </a:p>
          <a:p>
            <a:r>
              <a:rPr lang="en-US" sz="2800" b="1" noProof="1">
                <a:solidFill>
                  <a:schemeClr val="tx2">
                    <a:lumMod val="75000"/>
                  </a:schemeClr>
                </a:solidFill>
                <a:latin typeface="Consolas" panose="020B0609020204030204" pitchFamily="49" charset="0"/>
              </a:rPr>
              <a:t>	FirstName VARCHAR(50) NOT NULL,</a:t>
            </a:r>
          </a:p>
          <a:p>
            <a:r>
              <a:rPr lang="en-US" sz="2800" b="1" noProof="1" smtClean="0">
                <a:solidFill>
                  <a:schemeClr val="tx2">
                    <a:lumMod val="75000"/>
                  </a:schemeClr>
                </a:solidFill>
                <a:latin typeface="Consolas" panose="020B0609020204030204" pitchFamily="49" charset="0"/>
              </a:rPr>
              <a:t>	LastName VARCHAR(50),</a:t>
            </a:r>
          </a:p>
          <a:p>
            <a:r>
              <a:rPr lang="en-US" sz="2800" b="1" noProof="1" smtClean="0">
                <a:solidFill>
                  <a:schemeClr val="tx2">
                    <a:lumMod val="75000"/>
                  </a:schemeClr>
                </a:solidFill>
                <a:latin typeface="Consolas" panose="020B0609020204030204" pitchFamily="49" charset="0"/>
              </a:rPr>
              <a:t>	Address VARCHAR(50)</a:t>
            </a:r>
          </a:p>
          <a:p>
            <a:r>
              <a:rPr lang="en-US" sz="2800" b="1" noProof="1" smtClean="0">
                <a:solidFill>
                  <a:schemeClr val="tx2">
                    <a:lumMod val="75000"/>
                  </a:schemeClr>
                </a:solidFill>
                <a:latin typeface="Consolas" panose="020B0609020204030204" pitchFamily="49" charset="0"/>
              </a:rPr>
              <a:t>)</a:t>
            </a:r>
            <a:endParaRPr lang="en-US" sz="2800" b="1" noProof="1">
              <a:solidFill>
                <a:schemeClr val="tx2">
                  <a:lumMod val="75000"/>
                </a:schemeClr>
              </a:solidFill>
              <a:latin typeface="Consolas" panose="020B0609020204030204" pitchFamily="49" charset="0"/>
            </a:endParaRPr>
          </a:p>
          <a:p>
            <a:endParaRPr lang="en-US" sz="2800" b="1" noProof="1">
              <a:solidFill>
                <a:schemeClr val="tx2">
                  <a:lumMod val="75000"/>
                </a:schemeClr>
              </a:solidFill>
              <a:latin typeface="Consolas" panose="020B0609020204030204" pitchFamily="49" charset="0"/>
            </a:endParaRPr>
          </a:p>
          <a:p>
            <a:r>
              <a:rPr lang="en-US" sz="2800" b="1" noProof="1">
                <a:solidFill>
                  <a:schemeClr val="tx2">
                    <a:lumMod val="75000"/>
                  </a:schemeClr>
                </a:solidFill>
                <a:latin typeface="Consolas" panose="020B0609020204030204" pitchFamily="49" charset="0"/>
              </a:rPr>
              <a:t>SELECT * FROM </a:t>
            </a:r>
            <a:r>
              <a:rPr lang="en-US" sz="2800" b="1" noProof="1">
                <a:solidFill>
                  <a:schemeClr val="bg1"/>
                </a:solidFill>
                <a:latin typeface="Consolas" panose="020B0609020204030204" pitchFamily="49" charset="0"/>
              </a:rPr>
              <a:t>#</a:t>
            </a:r>
            <a:r>
              <a:rPr lang="en-US" sz="2800" b="1" noProof="1" smtClean="0">
                <a:solidFill>
                  <a:schemeClr val="bg1"/>
                </a:solidFill>
                <a:latin typeface="Consolas" panose="020B0609020204030204" pitchFamily="49" charset="0"/>
              </a:rPr>
              <a:t>Employees</a:t>
            </a:r>
            <a:endParaRPr lang="en-US" sz="2800" b="1" noProof="1">
              <a:solidFill>
                <a:schemeClr val="tx2"/>
              </a:solidFill>
              <a:latin typeface="Consolas" panose="020B0609020204030204" pitchFamily="49" charset="0"/>
            </a:endParaRPr>
          </a:p>
        </p:txBody>
      </p:sp>
    </p:spTree>
    <p:extLst>
      <p:ext uri="{BB962C8B-B14F-4D97-AF65-F5344CB8AC3E}">
        <p14:creationId xmlns:p14="http://schemas.microsoft.com/office/powerpoint/2010/main" val="4524987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Indexes</a:t>
            </a:r>
            <a:endParaRPr lang="bg-BG" dirty="0"/>
          </a:p>
        </p:txBody>
      </p:sp>
      <p:sp>
        <p:nvSpPr>
          <p:cNvPr id="4" name="Subtitle 3"/>
          <p:cNvSpPr>
            <a:spLocks noGrp="1"/>
          </p:cNvSpPr>
          <p:nvPr>
            <p:ph type="body" idx="11"/>
          </p:nvPr>
        </p:nvSpPr>
        <p:spPr/>
        <p:txBody>
          <a:bodyPr/>
          <a:lstStyle/>
          <a:p>
            <a:r>
              <a:rPr lang="en-US"/>
              <a:t>Clustered and Non-Clustered Indexes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Tree>
    <p:extLst>
      <p:ext uri="{BB962C8B-B14F-4D97-AF65-F5344CB8AC3E}">
        <p14:creationId xmlns:p14="http://schemas.microsoft.com/office/powerpoint/2010/main" val="61367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a:t>
            </a:r>
            <a:br>
              <a:rPr lang="en-US" b="1" dirty="0">
                <a:solidFill>
                  <a:schemeClr val="bg1"/>
                </a:solidFill>
              </a:rPr>
            </a:br>
            <a:r>
              <a:rPr lang="en-US" b="1" dirty="0">
                <a:solidFill>
                  <a:schemeClr val="bg1"/>
                </a:solidFill>
              </a:rPr>
              <a:t>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a:t>Indices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45</a:t>
            </a:fld>
            <a:endParaRPr lang="en-US" dirty="0"/>
          </a:p>
        </p:txBody>
      </p:sp>
    </p:spTree>
    <p:extLst>
      <p:ext uri="{BB962C8B-B14F-4D97-AF65-F5344CB8AC3E}">
        <p14:creationId xmlns:p14="http://schemas.microsoft.com/office/powerpoint/2010/main" val="2827613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a:t>Clustered Indexes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46</a:t>
            </a:fld>
            <a:endParaRPr lang="en-US" dirty="0"/>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278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a:t>
            </a:r>
            <a:br>
              <a:rPr lang="en-US" dirty="0"/>
            </a:br>
            <a:r>
              <a:rPr lang="en-US" dirty="0"/>
              <a:t>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a:t>Non-Clustered Indexes (1)</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47</a:t>
            </a:fld>
            <a:endParaRPr lang="en-US" dirty="0"/>
          </a:p>
        </p:txBody>
      </p:sp>
    </p:spTree>
    <p:extLst>
      <p:ext uri="{BB962C8B-B14F-4D97-AF65-F5344CB8AC3E}">
        <p14:creationId xmlns:p14="http://schemas.microsoft.com/office/powerpoint/2010/main" val="1949589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sp>
        <p:nvSpPr>
          <p:cNvPr id="129" name="Slide Number Placeholder 3"/>
          <p:cNvSpPr>
            <a:spLocks noGrp="1"/>
          </p:cNvSpPr>
          <p:nvPr>
            <p:ph type="sldNum" sz="quarter" idx="13"/>
          </p:nvPr>
        </p:nvSpPr>
        <p:spPr>
          <a:solidFill>
            <a:schemeClr val="bg2"/>
          </a:solidFill>
        </p:spPr>
        <p:txBody>
          <a:bodyPr/>
          <a:lstStyle/>
          <a:p>
            <a:fld id="{C014DD1E-5D91-48A3-AD6D-45FBA980D106}" type="slidenum">
              <a:rPr lang="en-US" smtClean="0"/>
              <a:pPr/>
              <a:t>48</a:t>
            </a:fld>
            <a:endParaRPr lang="en-US" dirty="0"/>
          </a:p>
        </p:txBody>
      </p:sp>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07701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49</a:t>
            </a:fld>
            <a:endParaRPr lang="en-US"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Tree>
    <p:extLst>
      <p:ext uri="{BB962C8B-B14F-4D97-AF65-F5344CB8AC3E}">
        <p14:creationId xmlns:p14="http://schemas.microsoft.com/office/powerpoint/2010/main" val="11403389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27246" y="4403802"/>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tx1"/>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tx1"/>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2995556" y="3946602"/>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tx1"/>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tx1"/>
              </a:solidFill>
              <a:round/>
              <a:headEnd/>
              <a:tailEnd type="triangle" w="med" len="med"/>
            </a:ln>
            <a:effectLst/>
          </p:spPr>
          <p:txBody>
            <a:bodyPr/>
            <a:lstStyle/>
            <a:p>
              <a:endParaRPr lang="bg-BG" dirty="0"/>
            </a:p>
          </p:txBody>
        </p:sp>
      </p:grpSp>
      <p:sp>
        <p:nvSpPr>
          <p:cNvPr id="521225" name="Rectangle 9"/>
          <p:cNvSpPr>
            <a:spLocks noGrp="1" noChangeArrowheads="1"/>
          </p:cNvSpPr>
          <p:nvPr>
            <p:ph type="body" sz="quarter" idx="10"/>
          </p:nvPr>
        </p:nvSpPr>
        <p:spPr/>
        <p:txBody>
          <a:bodyPr/>
          <a:lstStyle/>
          <a:p>
            <a:r>
              <a:rPr lang="en-US" dirty="0"/>
              <a:t>Sometimes you need data from </a:t>
            </a:r>
            <a:r>
              <a:rPr lang="en-US" b="1" dirty="0">
                <a:solidFill>
                  <a:schemeClr val="bg1"/>
                </a:solidFill>
              </a:rPr>
              <a:t>several tables</a:t>
            </a:r>
            <a:r>
              <a:rPr lang="en-US" dirty="0"/>
              <a:t>:</a:t>
            </a:r>
          </a:p>
        </p:txBody>
      </p:sp>
      <p:sp>
        <p:nvSpPr>
          <p:cNvPr id="521224" name="Rectangle 8"/>
          <p:cNvSpPr>
            <a:spLocks noGrp="1" noChangeArrowheads="1"/>
          </p:cNvSpPr>
          <p:nvPr>
            <p:ph type="title"/>
          </p:nvPr>
        </p:nvSpPr>
        <p:spPr/>
        <p:txBody>
          <a:bodyPr/>
          <a:lstStyle/>
          <a:p>
            <a:r>
              <a:rPr lang="en-US"/>
              <a:t>Data from Multiple Tables</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nvPr>
        </p:nvGraphicFramePr>
        <p:xfrm>
          <a:off x="2297646" y="2575002"/>
          <a:ext cx="4343400" cy="1371600"/>
        </p:xfrm>
        <a:graphic>
          <a:graphicData uri="http://schemas.openxmlformats.org/drawingml/2006/table">
            <a:tbl>
              <a:tblPr firstRow="1" bandRow="1">
                <a:tableStyleId>{912C8C85-51F0-491E-9774-3900AFEF0FD7}</a:tableStyleId>
              </a:tblPr>
              <a:tblGrid>
                <a:gridCol w="2290156">
                  <a:extLst>
                    <a:ext uri="{9D8B030D-6E8A-4147-A177-3AD203B41FA5}">
                      <a16:colId xmlns:a16="http://schemas.microsoft.com/office/drawing/2014/main" val="1594468805"/>
                    </a:ext>
                  </a:extLst>
                </a:gridCol>
                <a:gridCol w="205324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p>
                  </a:txBody>
                  <a:tcPr anchor="ct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nchor="ctr"/>
                </a:tc>
                <a:extLst>
                  <a:ext uri="{0D108BD9-81ED-4DB2-BD59-A6C34878D82A}">
                    <a16:rowId xmlns:a16="http://schemas.microsoft.com/office/drawing/2014/main" val="2845318136"/>
                  </a:ext>
                </a:extLst>
              </a:tr>
              <a:tr h="457200">
                <a:tc>
                  <a:txBody>
                    <a:bodyPr/>
                    <a:lstStyle/>
                    <a:p>
                      <a:r>
                        <a:rPr lang="en-US" noProof="1">
                          <a:effectLst/>
                        </a:rPr>
                        <a:t>John</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nchor="ctr"/>
                </a:tc>
                <a:extLst>
                  <a:ext uri="{0D108BD9-81ED-4DB2-BD59-A6C34878D82A}">
                    <a16:rowId xmlns:a16="http://schemas.microsoft.com/office/drawing/2014/main" val="690634117"/>
                  </a:ext>
                </a:extLst>
              </a:tr>
            </a:tbl>
          </a:graphicData>
        </a:graphic>
      </p:graphicFrame>
      <p:sp>
        <p:nvSpPr>
          <p:cNvPr id="15" name="TextBox 12"/>
          <p:cNvSpPr txBox="1"/>
          <p:nvPr/>
        </p:nvSpPr>
        <p:spPr>
          <a:xfrm>
            <a:off x="3514846" y="194111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7025677" y="2575002"/>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8252712" y="1914042"/>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nvPr>
        </p:nvGraphicFramePr>
        <p:xfrm>
          <a:off x="3669246" y="5177725"/>
          <a:ext cx="6858000" cy="914400"/>
        </p:xfrm>
        <a:graphic>
          <a:graphicData uri="http://schemas.openxmlformats.org/drawingml/2006/table">
            <a:tbl>
              <a:tblPr firstRow="1" bandRow="1">
                <a:tableStyleId>{912C8C85-51F0-491E-9774-3900AFEF0FD7}</a:tableStyleId>
              </a:tblPr>
              <a:tblGrid>
                <a:gridCol w="2277774">
                  <a:extLst>
                    <a:ext uri="{9D8B030D-6E8A-4147-A177-3AD203B41FA5}">
                      <a16:colId xmlns:a16="http://schemas.microsoft.com/office/drawing/2014/main" val="187285565"/>
                    </a:ext>
                  </a:extLst>
                </a:gridCol>
                <a:gridCol w="2065625">
                  <a:extLst>
                    <a:ext uri="{9D8B030D-6E8A-4147-A177-3AD203B41FA5}">
                      <a16:colId xmlns:a16="http://schemas.microsoft.com/office/drawing/2014/main" val="1774347793"/>
                    </a:ext>
                  </a:extLst>
                </a:gridCol>
                <a:gridCol w="2514601">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i="0" noProof="1">
                        <a:solidFill>
                          <a:schemeClr val="tx1"/>
                        </a:solidFill>
                        <a:effectLst/>
                      </a:endParaRPr>
                    </a:p>
                  </a:txBody>
                  <a:tcPr/>
                </a:tc>
                <a:tc>
                  <a:txBody>
                    <a:bodyPr/>
                    <a:lstStyle/>
                    <a:p>
                      <a:r>
                        <a:rPr lang="en-US" noProof="1">
                          <a:effectLst/>
                        </a:rPr>
                        <a:t>Sales</a:t>
                      </a:r>
                      <a:endParaRPr lang="en-US" i="0" noProof="1">
                        <a:solidFill>
                          <a:schemeClr val="tx1"/>
                        </a:solidFill>
                        <a:effectLst/>
                      </a:endParaRPr>
                    </a:p>
                  </a:txBody>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2903451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Demo: Index Performance</a:t>
            </a:r>
            <a:endParaRPr lang="bg-BG" dirty="0"/>
          </a:p>
        </p:txBody>
      </p:sp>
      <p:sp>
        <p:nvSpPr>
          <p:cNvPr id="6" name="Text Placeholder 5"/>
          <p:cNvSpPr>
            <a:spLocks noGrp="1"/>
          </p:cNvSpPr>
          <p:nvPr>
            <p:ph type="body" idx="11"/>
          </p:nvPr>
        </p:nvSpPr>
        <p:spPr/>
        <p:txBody>
          <a:bodyPr/>
          <a:lstStyle/>
          <a:p>
            <a:r>
              <a:rPr lang="en-US"/>
              <a:t>Live Demo in Class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Tree>
    <p:extLst>
      <p:ext uri="{BB962C8B-B14F-4D97-AF65-F5344CB8AC3E}">
        <p14:creationId xmlns:p14="http://schemas.microsoft.com/office/powerpoint/2010/main" val="1582049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2" name="Rectangle 1"/>
          <p:cNvSpPr/>
          <p:nvPr/>
        </p:nvSpPr>
        <p:spPr>
          <a:xfrm>
            <a:off x="699284" y="1758207"/>
            <a:ext cx="8000489" cy="4401205"/>
          </a:xfrm>
          <a:prstGeom prst="rect">
            <a:avLst/>
          </a:prstGeom>
        </p:spPr>
        <p:txBody>
          <a:bodyPr wrap="square">
            <a:spAutoFit/>
          </a:bodyPr>
          <a:lstStyle/>
          <a:p>
            <a:pPr marL="444500" indent="-444500">
              <a:lnSpc>
                <a:spcPct val="100000"/>
              </a:lnSpc>
              <a:buClr>
                <a:schemeClr val="bg2"/>
              </a:buClr>
              <a:buFontTx/>
              <a:buAutoNum type="arabicPeriod"/>
            </a:pPr>
            <a:r>
              <a:rPr lang="en-US" sz="2800" b="1" dirty="0">
                <a:solidFill>
                  <a:schemeClr val="bg1"/>
                </a:solidFill>
              </a:rPr>
              <a:t>Joins</a:t>
            </a: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endParaRPr lang="en-US" sz="2800" dirty="0">
              <a:solidFill>
                <a:schemeClr val="bg2"/>
              </a:solidFill>
            </a:endParaRPr>
          </a:p>
          <a:p>
            <a:pPr marL="444500" indent="-444500">
              <a:lnSpc>
                <a:spcPct val="100000"/>
              </a:lnSpc>
              <a:buClr>
                <a:schemeClr val="bg2"/>
              </a:buClr>
              <a:buFontTx/>
              <a:buAutoNum type="arabicPeriod"/>
            </a:pPr>
            <a:r>
              <a:rPr lang="en-US" sz="2800" b="1" dirty="0">
                <a:solidFill>
                  <a:schemeClr val="bg1"/>
                </a:solidFill>
              </a:rPr>
              <a:t>Subqueries</a:t>
            </a:r>
            <a:r>
              <a:rPr lang="en-US" sz="2800" dirty="0">
                <a:solidFill>
                  <a:schemeClr val="bg2"/>
                </a:solidFill>
              </a:rPr>
              <a:t> are used to nest queries.</a:t>
            </a:r>
          </a:p>
          <a:p>
            <a:pPr marL="444500" indent="-444500">
              <a:lnSpc>
                <a:spcPct val="100000"/>
              </a:lnSpc>
              <a:buClr>
                <a:schemeClr val="bg2"/>
              </a:buClr>
              <a:buFontTx/>
              <a:buAutoNum type="arabicPeriod"/>
            </a:pPr>
            <a:r>
              <a:rPr lang="en-US" sz="2800" b="1" dirty="0">
                <a:solidFill>
                  <a:schemeClr val="bg1"/>
                </a:solidFill>
              </a:rPr>
              <a:t>CTE's</a:t>
            </a:r>
            <a:r>
              <a:rPr lang="en-US" sz="2800" dirty="0">
                <a:solidFill>
                  <a:schemeClr val="bg2"/>
                </a:solidFill>
              </a:rPr>
              <a:t> improve code reuse and</a:t>
            </a:r>
            <a:br>
              <a:rPr lang="en-US" sz="2800" dirty="0">
                <a:solidFill>
                  <a:schemeClr val="bg2"/>
                </a:solidFill>
              </a:rPr>
            </a:br>
            <a:r>
              <a:rPr lang="en-US" sz="2800" dirty="0">
                <a:solidFill>
                  <a:schemeClr val="bg2"/>
                </a:solidFill>
              </a:rPr>
              <a:t>readability.</a:t>
            </a:r>
          </a:p>
          <a:p>
            <a:pPr marL="444500" indent="-444500">
              <a:lnSpc>
                <a:spcPct val="100000"/>
              </a:lnSpc>
              <a:buClr>
                <a:schemeClr val="bg2"/>
              </a:buClr>
              <a:buFontTx/>
              <a:buAutoNum type="arabicPeriod"/>
            </a:pPr>
            <a:r>
              <a:rPr lang="en-US" sz="2800" b="1" dirty="0">
                <a:solidFill>
                  <a:schemeClr val="bg1"/>
                </a:solidFill>
              </a:rPr>
              <a:t>Indices</a:t>
            </a:r>
            <a:r>
              <a:rPr lang="en-US" sz="2800" dirty="0">
                <a:solidFill>
                  <a:schemeClr val="bg2"/>
                </a:solidFill>
              </a:rPr>
              <a:t> improve SQL search performance</a:t>
            </a:r>
            <a:br>
              <a:rPr lang="en-US" sz="2800" dirty="0">
                <a:solidFill>
                  <a:schemeClr val="bg2"/>
                </a:solidFill>
              </a:rPr>
            </a:br>
            <a:r>
              <a:rPr lang="en-US" sz="2800" dirty="0">
                <a:solidFill>
                  <a:schemeClr val="bg2"/>
                </a:solidFill>
              </a:rPr>
              <a:t>if used properly.</a:t>
            </a:r>
          </a:p>
        </p:txBody>
      </p:sp>
      <p:sp>
        <p:nvSpPr>
          <p:cNvPr id="17" name="Rectangle 9"/>
          <p:cNvSpPr>
            <a:spLocks noChangeArrowheads="1"/>
          </p:cNvSpPr>
          <p:nvPr/>
        </p:nvSpPr>
        <p:spPr bwMode="auto">
          <a:xfrm>
            <a:off x="1215720" y="2279467"/>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bg2"/>
                </a:solidFill>
                <a:latin typeface="Consolas" panose="020B0609020204030204" pitchFamily="49" charset="0"/>
              </a:rPr>
              <a:t>SELECT * FROM Employees AS </a:t>
            </a:r>
            <a:r>
              <a:rPr lang="en-US" sz="3000" b="1" dirty="0">
                <a:solidFill>
                  <a:schemeClr val="bg1"/>
                </a:solidFill>
                <a:latin typeface="Consolas" panose="020B0609020204030204" pitchFamily="49" charset="0"/>
              </a:rPr>
              <a:t>e</a:t>
            </a:r>
          </a:p>
          <a:p>
            <a:pPr marL="0" lvl="2"/>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JOIN</a:t>
            </a:r>
            <a:r>
              <a:rPr lang="en-US" sz="3000" b="1" noProof="1">
                <a:solidFill>
                  <a:schemeClr val="bg2"/>
                </a:solidFill>
                <a:latin typeface="Consolas" panose="020B0609020204030204" pitchFamily="49" charset="0"/>
              </a:rPr>
              <a:t> Departments AS </a:t>
            </a:r>
            <a:r>
              <a:rPr lang="en-US" sz="3000" b="1" noProof="1">
                <a:solidFill>
                  <a:schemeClr val="bg1"/>
                </a:solidFill>
                <a:latin typeface="Consolas" panose="020B0609020204030204" pitchFamily="49" charset="0"/>
              </a:rPr>
              <a:t>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ON</a:t>
            </a:r>
            <a:r>
              <a:rPr lang="en-US" sz="3000" b="1" noProof="1">
                <a:solidFill>
                  <a:schemeClr val="bg2"/>
                </a:solidFill>
                <a:latin typeface="Consolas" panose="020B0609020204030204" pitchFamily="49" charset="0"/>
              </a:rPr>
              <a:t/>
            </a:r>
            <a:br>
              <a:rPr lang="en-US" sz="3000" b="1" noProof="1">
                <a:solidFill>
                  <a:schemeClr val="bg2"/>
                </a:solidFill>
                <a:latin typeface="Consolas" panose="020B0609020204030204" pitchFamily="49" charset="0"/>
              </a:rPr>
            </a:br>
            <a:r>
              <a:rPr lang="en-US" sz="3000" b="1" noProof="1">
                <a:solidFill>
                  <a:schemeClr val="bg2"/>
                </a:solidFill>
                <a:latin typeface="Consolas" panose="020B0609020204030204" pitchFamily="49" charset="0"/>
              </a:rPr>
              <a:t>d.</a:t>
            </a:r>
            <a:r>
              <a:rPr lang="en-US" sz="3000" b="1" noProof="1">
                <a:solidFill>
                  <a:schemeClr val="bg1"/>
                </a:solidFill>
                <a:latin typeface="Consolas" panose="020B0609020204030204" pitchFamily="49" charset="0"/>
              </a:rPr>
              <a:t>DepartmentId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a:t>
            </a:r>
            <a:r>
              <a:rPr lang="en-US" sz="3000" b="1" noProof="1">
                <a:solidFill>
                  <a:schemeClr val="bg2"/>
                </a:solidFill>
                <a:latin typeface="Consolas" panose="020B0609020204030204" pitchFamily="49" charset="0"/>
              </a:rPr>
              <a:t> e.</a:t>
            </a:r>
            <a:r>
              <a:rPr lang="en-US" sz="3000" b="1" noProof="1">
                <a:solidFill>
                  <a:schemeClr val="bg1"/>
                </a:solidFill>
                <a:latin typeface="Consolas" panose="020B0609020204030204" pitchFamily="49" charset="0"/>
              </a:rPr>
              <a:t>DepartmentID</a:t>
            </a:r>
            <a:endParaRPr lang="en-US" sz="3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4176473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9733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843020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41154372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55</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0115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6194189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sz="quarter" idx="10"/>
          </p:nvPr>
        </p:nvSpPr>
        <p:spPr/>
        <p:txBody>
          <a:bodyPr/>
          <a:lstStyle/>
          <a:p>
            <a:pPr>
              <a:buClr>
                <a:schemeClr val="tx1"/>
              </a:buClr>
            </a:pPr>
            <a:r>
              <a:rPr lang="en-US" b="1" dirty="0">
                <a:solidFill>
                  <a:schemeClr val="bg1"/>
                </a:solidFill>
              </a:rPr>
              <a:t>Inner</a:t>
            </a:r>
            <a:r>
              <a:rPr lang="en-US" dirty="0"/>
              <a:t> joins</a:t>
            </a:r>
          </a:p>
          <a:p>
            <a:pPr>
              <a:buClr>
                <a:schemeClr val="tx1"/>
              </a:buClr>
            </a:pPr>
            <a:r>
              <a:rPr lang="en-US" b="1" dirty="0">
                <a:solidFill>
                  <a:schemeClr val="bg1"/>
                </a:solidFill>
              </a:rPr>
              <a:t>Left</a:t>
            </a:r>
            <a:r>
              <a:rPr lang="en-US" dirty="0"/>
              <a:t>, </a:t>
            </a:r>
            <a:r>
              <a:rPr lang="en-US" b="1" dirty="0">
                <a:solidFill>
                  <a:schemeClr val="bg1"/>
                </a:solidFill>
              </a:rPr>
              <a:t>right</a:t>
            </a:r>
            <a:r>
              <a:rPr lang="en-US" dirty="0"/>
              <a:t> and </a:t>
            </a:r>
            <a:r>
              <a:rPr lang="en-US" b="1" dirty="0">
                <a:solidFill>
                  <a:schemeClr val="bg1"/>
                </a:solidFill>
              </a:rPr>
              <a:t>full outer </a:t>
            </a:r>
            <a:r>
              <a:rPr lang="en-US" dirty="0"/>
              <a:t>joins</a:t>
            </a:r>
          </a:p>
          <a:p>
            <a:pPr>
              <a:buClr>
                <a:schemeClr val="tx1"/>
              </a:buClr>
            </a:pPr>
            <a:r>
              <a:rPr lang="en-US" b="1" dirty="0">
                <a:solidFill>
                  <a:schemeClr val="bg1"/>
                </a:solidFill>
              </a:rPr>
              <a:t>Cross</a:t>
            </a:r>
            <a:r>
              <a:rPr lang="en-US" dirty="0">
                <a:solidFill>
                  <a:schemeClr val="bg1"/>
                </a:solidFill>
              </a:rPr>
              <a:t> </a:t>
            </a:r>
            <a:r>
              <a:rPr lang="en-US" dirty="0"/>
              <a:t>joins</a:t>
            </a:r>
          </a:p>
        </p:txBody>
      </p:sp>
      <p:sp>
        <p:nvSpPr>
          <p:cNvPr id="525314" name="Rectangle 2"/>
          <p:cNvSpPr>
            <a:spLocks noGrp="1" noChangeArrowheads="1"/>
          </p:cNvSpPr>
          <p:nvPr>
            <p:ph type="title"/>
          </p:nvPr>
        </p:nvSpPr>
        <p:spPr/>
        <p:txBody>
          <a:bodyPr/>
          <a:lstStyle/>
          <a:p>
            <a:r>
              <a:rPr lang="en-US"/>
              <a:t>Types of Joins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3240891" y="3407889"/>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8092166" y="3443517"/>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5364669" y="3925044"/>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7585132" y="3891810"/>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6750668" y="3628485"/>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6425294" y="4268311"/>
            <a:ext cx="1238248" cy="11556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901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C9614-4A72-4831-81D0-019B04205353}"/>
              </a:ext>
            </a:extLst>
          </p:cNvPr>
          <p:cNvSpPr>
            <a:spLocks noGrp="1"/>
          </p:cNvSpPr>
          <p:nvPr>
            <p:ph type="body" sz="quarter" idx="10"/>
          </p:nvPr>
        </p:nvSpPr>
        <p:spPr/>
        <p:txBody>
          <a:bodyPr>
            <a:normAutofit fontScale="92500"/>
          </a:bodyPr>
          <a:lstStyle/>
          <a:p>
            <a:pPr>
              <a:buClr>
                <a:schemeClr val="tx1"/>
              </a:buClr>
            </a:pPr>
            <a:r>
              <a:rPr lang="en-US" b="1" dirty="0">
                <a:solidFill>
                  <a:schemeClr val="bg1"/>
                </a:solidFill>
              </a:rPr>
              <a:t>Inner</a:t>
            </a:r>
            <a:r>
              <a:rPr lang="en-US" dirty="0"/>
              <a:t> join</a:t>
            </a:r>
          </a:p>
          <a:p>
            <a:pPr lvl="1"/>
            <a:r>
              <a:rPr lang="en-US" dirty="0"/>
              <a:t>Join of two tables returning </a:t>
            </a:r>
            <a:r>
              <a:rPr lang="en-US" b="1" dirty="0">
                <a:solidFill>
                  <a:schemeClr val="bg1"/>
                </a:solidFill>
              </a:rPr>
              <a:t>only rows matching </a:t>
            </a:r>
            <a:r>
              <a:rPr lang="en-US" dirty="0"/>
              <a:t>the join </a:t>
            </a:r>
            <a:r>
              <a:rPr lang="en-US" b="1" dirty="0">
                <a:solidFill>
                  <a:schemeClr val="bg1"/>
                </a:solidFill>
              </a:rPr>
              <a:t>condition</a:t>
            </a:r>
            <a:endParaRPr lang="en-US" sz="3398" b="1" dirty="0">
              <a:solidFill>
                <a:schemeClr val="bg1"/>
              </a:solidFill>
            </a:endParaRPr>
          </a:p>
          <a:p>
            <a:pPr marL="456915" lvl="1" indent="-456915">
              <a:buClr>
                <a:schemeClr val="tx1"/>
              </a:buClr>
            </a:pPr>
            <a:r>
              <a:rPr lang="en-US" sz="3398" b="1" dirty="0">
                <a:solidFill>
                  <a:schemeClr val="bg1"/>
                </a:solidFill>
              </a:rPr>
              <a:t>Left</a:t>
            </a:r>
            <a:r>
              <a:rPr lang="en-US" sz="3398" dirty="0"/>
              <a:t> (or </a:t>
            </a:r>
            <a:r>
              <a:rPr lang="en-US" sz="3398" b="1" dirty="0">
                <a:solidFill>
                  <a:schemeClr val="bg1"/>
                </a:solidFill>
              </a:rPr>
              <a:t>right</a:t>
            </a:r>
            <a:r>
              <a:rPr lang="en-US" sz="3398" dirty="0"/>
              <a:t>) </a:t>
            </a:r>
            <a:r>
              <a:rPr lang="en-US" sz="3398" b="1" dirty="0">
                <a:solidFill>
                  <a:schemeClr val="bg1"/>
                </a:solidFill>
              </a:rPr>
              <a:t>outer</a:t>
            </a:r>
            <a:r>
              <a:rPr lang="en-US" sz="3398" dirty="0"/>
              <a:t> join</a:t>
            </a:r>
          </a:p>
          <a:p>
            <a:pPr marL="989982" lvl="2" indent="-456915"/>
            <a:r>
              <a:rPr lang="en-US" sz="3200" dirty="0"/>
              <a:t>Returns the results of the inner join as well as unmatched rows          from the left (or right) table</a:t>
            </a:r>
          </a:p>
          <a:p>
            <a:pPr marL="456915" lvl="2" indent="-456915">
              <a:buClr>
                <a:schemeClr val="tx1"/>
              </a:buClr>
            </a:pPr>
            <a:r>
              <a:rPr lang="en-US" sz="3398" b="1" dirty="0">
                <a:solidFill>
                  <a:schemeClr val="bg1"/>
                </a:solidFill>
              </a:rPr>
              <a:t>Full outer </a:t>
            </a:r>
            <a:r>
              <a:rPr lang="en-US" sz="3398" dirty="0"/>
              <a:t>join</a:t>
            </a:r>
          </a:p>
          <a:p>
            <a:pPr marL="989982" lvl="2" indent="-456915">
              <a:lnSpc>
                <a:spcPct val="115000"/>
              </a:lnSpc>
            </a:pPr>
            <a:r>
              <a:rPr lang="en-US" sz="3200" dirty="0"/>
              <a:t>Returns the results of an </a:t>
            </a:r>
            <a:r>
              <a:rPr lang="en-US" sz="3200" b="1" dirty="0">
                <a:solidFill>
                  <a:schemeClr val="bg1"/>
                </a:solidFill>
              </a:rPr>
              <a:t>inner join </a:t>
            </a:r>
            <a:r>
              <a:rPr lang="en-US" sz="3200" dirty="0"/>
              <a:t>along with all </a:t>
            </a:r>
            <a:r>
              <a:rPr lang="en-US" sz="3200" b="1" dirty="0">
                <a:solidFill>
                  <a:schemeClr val="bg1"/>
                </a:solidFill>
              </a:rPr>
              <a:t>unmatched rows</a:t>
            </a:r>
            <a:endParaRPr lang="en-US" sz="3198" dirty="0"/>
          </a:p>
          <a:p>
            <a:pPr marL="609219" lvl="1" indent="0">
              <a:buNone/>
            </a:pPr>
            <a:endParaRPr lang="en-US" dirty="0"/>
          </a:p>
        </p:txBody>
      </p:sp>
      <p:sp>
        <p:nvSpPr>
          <p:cNvPr id="3" name="Title 2">
            <a:extLst>
              <a:ext uri="{FF2B5EF4-FFF2-40B4-BE49-F238E27FC236}">
                <a16:creationId xmlns:a16="http://schemas.microsoft.com/office/drawing/2014/main" id="{7673304A-A666-4FF5-9A85-F11FBA8C061C}"/>
              </a:ext>
            </a:extLst>
          </p:cNvPr>
          <p:cNvSpPr>
            <a:spLocks noGrp="1"/>
          </p:cNvSpPr>
          <p:nvPr>
            <p:ph type="title"/>
          </p:nvPr>
        </p:nvSpPr>
        <p:spPr/>
        <p:txBody>
          <a:bodyPr/>
          <a:lstStyle/>
          <a:p>
            <a:r>
              <a:rPr lang="en-US" dirty="0"/>
              <a:t>INNER vs. OUTER Joins</a:t>
            </a:r>
          </a:p>
        </p:txBody>
      </p:sp>
      <p:sp>
        <p:nvSpPr>
          <p:cNvPr id="4" name="Slide Number Placeholder 3">
            <a:extLst>
              <a:ext uri="{FF2B5EF4-FFF2-40B4-BE49-F238E27FC236}">
                <a16:creationId xmlns:a16="http://schemas.microsoft.com/office/drawing/2014/main" id="{1C9CD65F-EF66-448B-9250-284F9594F1E4}"/>
              </a:ext>
            </a:extLst>
          </p:cNvPr>
          <p:cNvSpPr>
            <a:spLocks noGrp="1"/>
          </p:cNvSpPr>
          <p:nvPr>
            <p:ph type="sldNum" sz="quarter" idx="13"/>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530633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noProof="1"/>
              <a:t>Inner Join</a:t>
            </a:r>
          </a:p>
        </p:txBody>
      </p:sp>
      <p:sp>
        <p:nvSpPr>
          <p:cNvPr id="5" name="Slide Number Placeholder 3"/>
          <p:cNvSpPr>
            <a:spLocks noGrp="1"/>
          </p:cNvSpPr>
          <p:nvPr>
            <p:ph type="sldNum" sz="quarter" idx="13"/>
          </p:nvPr>
        </p:nvSpPr>
        <p:spPr/>
        <p:txBody>
          <a:bodyPr/>
          <a:lstStyle/>
          <a:p>
            <a:fld id="{58452FF4-89E3-4D1B-9927-2DBDC00E58D7}" type="slidenum">
              <a:rPr lang="en-US" noProof="1" smtClean="0"/>
              <a:pPr/>
              <a:t>8</a:t>
            </a:fld>
            <a:endParaRPr lang="en-US" noProof="1"/>
          </a:p>
        </p:txBody>
      </p:sp>
      <p:graphicFrame>
        <p:nvGraphicFramePr>
          <p:cNvPr id="2" name="Table 1"/>
          <p:cNvGraphicFramePr>
            <a:graphicFrameLocks noGrp="1"/>
          </p:cNvGraphicFramePr>
          <p:nvPr>
            <p:extLst/>
          </p:nvPr>
        </p:nvGraphicFramePr>
        <p:xfrm>
          <a:off x="791026" y="210077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5030016" y="274319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565" y="1447798"/>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nvPr>
        </p:nvGraphicFramePr>
        <p:xfrm>
          <a:off x="6842146" y="207944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E0E3E9"/>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E0E3E9"/>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53829" y="1371598"/>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1546182492"/>
              </p:ext>
            </p:extLst>
          </p:nvPr>
        </p:nvGraphicFramePr>
        <p:xfrm>
          <a:off x="1658470" y="4695521"/>
          <a:ext cx="8563265" cy="914400"/>
        </p:xfrm>
        <a:graphic>
          <a:graphicData uri="http://schemas.openxmlformats.org/drawingml/2006/table">
            <a:tbl>
              <a:tblPr firstRow="1" bandRow="1">
                <a:tableStyleId>{912C8C85-51F0-491E-9774-3900AFEF0FD7}</a:tableStyleId>
              </a:tblPr>
              <a:tblGrid>
                <a:gridCol w="1712926">
                  <a:extLst>
                    <a:ext uri="{9D8B030D-6E8A-4147-A177-3AD203B41FA5}">
                      <a16:colId xmlns:a16="http://schemas.microsoft.com/office/drawing/2014/main" val="187285565"/>
                    </a:ext>
                  </a:extLst>
                </a:gridCol>
                <a:gridCol w="2010426">
                  <a:extLst>
                    <a:ext uri="{9D8B030D-6E8A-4147-A177-3AD203B41FA5}">
                      <a16:colId xmlns:a16="http://schemas.microsoft.com/office/drawing/2014/main" val="184855798"/>
                    </a:ext>
                  </a:extLst>
                </a:gridCol>
                <a:gridCol w="2010426">
                  <a:extLst>
                    <a:ext uri="{9D8B030D-6E8A-4147-A177-3AD203B41FA5}">
                      <a16:colId xmlns:a16="http://schemas.microsoft.com/office/drawing/2014/main" val="1774347793"/>
                    </a:ext>
                  </a:extLst>
                </a:gridCol>
                <a:gridCol w="2829487">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011921" y="4172301"/>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525218" y="2494239"/>
            <a:ext cx="2168680" cy="53355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42146" y="2525921"/>
            <a:ext cx="2102283" cy="54541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30822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INNER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9</a:t>
            </a:fld>
            <a:endParaRPr lang="en-US" dirty="0"/>
          </a:p>
        </p:txBody>
      </p:sp>
      <p:sp>
        <p:nvSpPr>
          <p:cNvPr id="8" name="AutoShape 7"/>
          <p:cNvSpPr>
            <a:spLocks noChangeArrowheads="1"/>
          </p:cNvSpPr>
          <p:nvPr/>
        </p:nvSpPr>
        <p:spPr bwMode="auto">
          <a:xfrm>
            <a:off x="8614310" y="2968717"/>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4356372" y="4608097"/>
            <a:ext cx="2349229" cy="576747"/>
          </a:xfrm>
          <a:prstGeom prst="wedgeRoundRectCallout">
            <a:avLst>
              <a:gd name="adj1" fmla="val 17153"/>
              <a:gd name="adj2" fmla="val -1082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1734621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11749</TotalTime>
  <Words>2549</Words>
  <Application>Microsoft Office PowerPoint</Application>
  <PresentationFormat>Widescreen</PresentationFormat>
  <Paragraphs>837</Paragraphs>
  <Slides>56</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맑은 고딕</vt:lpstr>
      <vt:lpstr>Arial</vt:lpstr>
      <vt:lpstr>Calibri</vt:lpstr>
      <vt:lpstr>Consolas</vt:lpstr>
      <vt:lpstr>Courier New</vt:lpstr>
      <vt:lpstr>Wingdings</vt:lpstr>
      <vt:lpstr>Wingdings 2</vt:lpstr>
      <vt:lpstr>1_SoftUni3_1</vt:lpstr>
      <vt:lpstr>Joins, Subqueries, CTEs and Indices</vt:lpstr>
      <vt:lpstr>Table of Content</vt:lpstr>
      <vt:lpstr>Questions</vt:lpstr>
      <vt:lpstr>PowerPoint Presentation</vt:lpstr>
      <vt:lpstr>Data from Multiple Tables</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Cartesian Product (1)</vt:lpstr>
      <vt:lpstr>Cartesian Product (2)</vt:lpstr>
      <vt:lpstr>Cross Join</vt:lpstr>
      <vt:lpstr>Cross Join Syntax</vt:lpstr>
      <vt:lpstr>Join Overview</vt:lpstr>
      <vt:lpstr>Join Overview (2)</vt:lpstr>
      <vt:lpstr>Join Overview (4)</vt:lpstr>
      <vt:lpstr>Join Overview (5)</vt:lpstr>
      <vt:lpstr>Join Overview (6)</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PowerPoint Presentation</vt:lpstr>
      <vt:lpstr>Subqueries</vt:lpstr>
      <vt:lpstr>Subquery Syntax</vt:lpstr>
      <vt:lpstr>Problem: Min Average Salary</vt:lpstr>
      <vt:lpstr>Solution: Min Average Salary</vt:lpstr>
      <vt:lpstr>PowerPoint Presentation</vt:lpstr>
      <vt:lpstr>Common Table Expressions</vt:lpstr>
      <vt:lpstr>CTE Syntax</vt:lpstr>
      <vt:lpstr>PowerPoint Presentation</vt:lpstr>
      <vt:lpstr>Temporary Tables</vt:lpstr>
      <vt:lpstr>Temporary Table Syntax</vt:lpstr>
      <vt:lpstr>PowerPoint Presentation</vt:lpstr>
      <vt:lpstr>Indices</vt:lpstr>
      <vt:lpstr>Clustered Indexes</vt:lpstr>
      <vt:lpstr>Non-Clustered Indexes (1)</vt:lpstr>
      <vt:lpstr>Non-Clustered Indexes (2)</vt:lpstr>
      <vt:lpstr>Indices Syntax</vt:lpstr>
      <vt:lpstr>PowerPoint Presentation</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Subquieries-and-Joins</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Databases Basics - MS SQL Server @ SoftUni – https://softuni.bg/opencourses/databases-basics-ms-sql-serverings/2084/csharp-oop-basics-october-2018</dc:description>
  <cp:lastModifiedBy>Stoyan</cp:lastModifiedBy>
  <cp:revision>465</cp:revision>
  <dcterms:created xsi:type="dcterms:W3CDTF">2018-05-23T13:08:44Z</dcterms:created>
  <dcterms:modified xsi:type="dcterms:W3CDTF">2019-10-03T06:39:44Z</dcterms:modified>
  <cp:category>db;databases;sql;programming;computer programming;software development</cp:category>
</cp:coreProperties>
</file>