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38"/>
  </p:notesMasterIdLst>
  <p:handoutMasterIdLst>
    <p:handoutMasterId r:id="rId39"/>
  </p:handoutMasterIdLst>
  <p:sldIdLst>
    <p:sldId id="274" r:id="rId3"/>
    <p:sldId id="446" r:id="rId4"/>
    <p:sldId id="276" r:id="rId5"/>
    <p:sldId id="471" r:id="rId6"/>
    <p:sldId id="419" r:id="rId7"/>
    <p:sldId id="420" r:id="rId8"/>
    <p:sldId id="501" r:id="rId9"/>
    <p:sldId id="502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01"/>
            <p14:sldId id="502"/>
            <p14:sldId id="504"/>
            <p14:sldId id="505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Обобщение" id="{E8E89E94-E30E-41AC-AE57-78FE94567DF2}">
          <p14:sldIdLst>
            <p14:sldId id="525"/>
            <p14:sldId id="526"/>
            <p14:sldId id="527"/>
            <p14:sldId id="528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9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138314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8" y="3276600"/>
            <a:ext cx="8107103" cy="14450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8" y="1901298"/>
            <a:ext cx="81071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4409" y="63040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solidFill>
                  <a:srgbClr val="FFA000"/>
                </a:solidFill>
                <a:hlinkClick r:id="rId3"/>
              </a:rPr>
              <a:t>https://judge.softuni.bg/Contests/Practice/Index/1011#0</a:t>
            </a:r>
            <a:r>
              <a:rPr lang="en-US" sz="2400" dirty="0">
                <a:solidFill>
                  <a:srgbClr val="FFA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7536" y="3401667"/>
            <a:ext cx="9066076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7536" y="1960711"/>
            <a:ext cx="906607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65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solidFill>
                  <a:srgbClr val="0097CC"/>
                </a:solidFill>
                <a:hlinkClick r:id="rId3"/>
              </a:rPr>
              <a:t>https://judge.softuni.bg/Contests/Practice/Index/1011#1</a:t>
            </a:r>
            <a:r>
              <a:rPr lang="en-US" sz="2400" dirty="0">
                <a:solidFill>
                  <a:srgbClr val="0097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текст и числа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212" y="1676400"/>
            <a:ext cx="7467600" cy="2697636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Console.Write("Enter your 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string name = </a:t>
            </a:r>
            <a:r>
              <a:rPr lang="en-US" sz="2900" dirty="0">
                <a:solidFill>
                  <a:schemeClr val="tx1"/>
                </a:solidFill>
              </a:rPr>
              <a:t>Console.ReadLine()</a:t>
            </a:r>
            <a:r>
              <a:rPr lang="it-IT" sz="29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</a:t>
            </a:r>
            <a:r>
              <a:rPr lang="it-IT" sz="2900" dirty="0">
                <a:solidFill>
                  <a:schemeClr val="tx1"/>
                </a:solidFill>
              </a:rPr>
              <a:t>("Hello</a:t>
            </a:r>
            <a:r>
              <a:rPr lang="bg-BG" sz="2900" dirty="0">
                <a:solidFill>
                  <a:schemeClr val="tx1"/>
                </a:solidFill>
              </a:rPr>
              <a:t>,</a:t>
            </a:r>
            <a:r>
              <a:rPr lang="it-IT" sz="2900" dirty="0">
                <a:solidFill>
                  <a:schemeClr val="tx1"/>
                </a:solidFill>
              </a:rPr>
              <a:t> ");</a:t>
            </a:r>
            <a:endParaRPr lang="bg-BG" sz="29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WriteLine</a:t>
            </a:r>
            <a:r>
              <a:rPr lang="it-IT" sz="2900" dirty="0">
                <a:solidFill>
                  <a:schemeClr val="tx1"/>
                </a:solidFill>
              </a:rPr>
              <a:t>(name);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6353" y="61613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https://judge.softuni.bg/Contests/Practice/Index/1011#2</a:t>
            </a:r>
            <a:r>
              <a:rPr lang="en-US" sz="2400" dirty="0"/>
              <a:t>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75412" y="3124200"/>
            <a:ext cx="3657600" cy="1052531"/>
          </a:xfrm>
          <a:prstGeom prst="wedgeRoundRectCallout">
            <a:avLst>
              <a:gd name="adj1" fmla="val -62168"/>
              <a:gd name="adj2" fmla="val -3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9399588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Console.WritelLine(sum);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49640" y="3860739"/>
            <a:ext cx="4124872" cy="932403"/>
          </a:xfrm>
          <a:prstGeom prst="wedgeRoundRectCallout">
            <a:avLst>
              <a:gd name="adj1" fmla="val -55392"/>
              <a:gd name="adj2" fmla="val -49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5759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6705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1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4"/>
                </a:solidFill>
              </a:rPr>
              <a:t>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4347575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284912" y="2628231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39699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4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09536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0812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</a:rPr>
              <a:t>6</a:t>
            </a:r>
            <a:r>
              <a:rPr lang="en-US" sz="2500" b="1" dirty="0">
                <a:solidFill>
                  <a:schemeClr val="accent4"/>
                </a:solidFill>
              </a:rPr>
              <a:t> -</a:t>
            </a:r>
            <a:r>
              <a:rPr lang="bg-BG" sz="2500" b="1" dirty="0">
                <a:solidFill>
                  <a:schemeClr val="accent4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8231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4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428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endParaRPr lang="en-US" sz="2800" b="1" dirty="0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4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393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Грешка: деление на 0</a:t>
            </a:r>
            <a:endParaRPr lang="nn-NO" i="0" noProof="1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949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267200"/>
            <a:ext cx="105949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3766" y="2380653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Целочислен резултат:6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736268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1500" b="1" dirty="0"/>
              <a:t>#pb-sept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5867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581400"/>
            <a:ext cx="89916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b1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b2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h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area = (b1 + b2) * h / 2.0;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Console.WriteLine(area);</a:t>
            </a:r>
          </a:p>
        </p:txBody>
      </p:sp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buNone/>
            </a:pPr>
            <a:r>
              <a:rPr lang="bg-BG" sz="3200" dirty="0"/>
              <a:t>     съединим, използвайки </a:t>
            </a:r>
            <a:r>
              <a:rPr lang="bg-BG" sz="3200" dirty="0">
                <a:solidFill>
                  <a:schemeClr val="bg1"/>
                </a:solidFill>
              </a:rPr>
              <a:t>шаблони</a:t>
            </a:r>
            <a:r>
              <a:rPr lang="en-US" sz="3200" dirty="0"/>
              <a:t> </a:t>
            </a:r>
            <a:r>
              <a:rPr lang="en-US" sz="3200" b="1" dirty="0"/>
              <a:t>{0}, {1}, {2} </a:t>
            </a:r>
            <a:r>
              <a:rPr lang="en-US" sz="3200" dirty="0"/>
              <a:t>…</a:t>
            </a: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535659"/>
            <a:ext cx="10058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https://judge.softuni.bg/Contests/Practice/Index/1011#3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78498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920995"/>
            <a:ext cx="78498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6252"/>
            <a:ext cx="9220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123.46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729093"/>
            <a:ext cx="3680359" cy="870141"/>
          </a:xfrm>
          <a:prstGeom prst="wedgeRoundRectCallout">
            <a:avLst>
              <a:gd name="adj1" fmla="val -58905"/>
              <a:gd name="adj2" fmla="val -52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35916" y="3936515"/>
            <a:ext cx="7502089" cy="971035"/>
            <a:chOff x="982303" y="4800599"/>
            <a:chExt cx="7502089" cy="97103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12.5663706143592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12.5663706143592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35916" y="5235091"/>
            <a:ext cx="7502089" cy="954107"/>
            <a:chOff x="982303" y="4800599"/>
            <a:chExt cx="7502089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452.38934211693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75.398223686155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2162276" y="5679829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676400"/>
            <a:ext cx="90678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("Enter circle radius. r = ");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r =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.Parse(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area = </a:t>
            </a:r>
            <a:r>
              <a:rPr lang="it-IT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* r *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perimeter = 2 * Math.PI *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Console.WriteLine("Area = " + area);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Console.WriteLine("Perimeter = " + perimeter);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https://judge.softuni.bg/Contests/Practice/Index/1011#5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3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C8D0-1FD9-4F73-9908-ED7FA519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602420"/>
            <a:ext cx="2957400" cy="2581459"/>
          </a:xfrm>
          <a:prstGeom prst="roundRect">
            <a:avLst>
              <a:gd name="adj" fmla="val 1388"/>
            </a:avLst>
          </a:prstGeom>
          <a:ln>
            <a:solidFill>
              <a:schemeClr val="accent6">
                <a:lumMod val="75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1446212" y="4202373"/>
            <a:ext cx="4169703" cy="1815882"/>
            <a:chOff x="753023" y="4886777"/>
            <a:chExt cx="6455171" cy="18158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53023" y="4886777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2944" y="5317664"/>
              <a:ext cx="442525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18212" y="4228499"/>
            <a:ext cx="4582878" cy="1815882"/>
            <a:chOff x="430443" y="4909900"/>
            <a:chExt cx="7094813" cy="181588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0443" y="4909900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-40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32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64004" y="5723663"/>
              <a:ext cx="492182" cy="291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689448" y="5305813"/>
              <a:ext cx="4835808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240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64</a:t>
              </a:r>
            </a:p>
          </p:txBody>
        </p:sp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7668199F-7A05-49CE-83F2-DD32DAA4771D}"/>
              </a:ext>
            </a:extLst>
          </p:cNvPr>
          <p:cNvSpPr/>
          <p:nvPr/>
        </p:nvSpPr>
        <p:spPr>
          <a:xfrm>
            <a:off x="2355138" y="5042263"/>
            <a:ext cx="302337" cy="291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66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1553719"/>
            <a:ext cx="10120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x1 = 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y1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x2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y2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Perimeter = {0}", 2 * (width + height));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912" y="608640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https://judge.softuni.bg/Contests/Practice/Index/1011#6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52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44780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операции</a:t>
            </a:r>
          </a:p>
          <a:p>
            <a:pPr marL="819096" lvl="1" indent="-514350"/>
            <a:r>
              <a:rPr lang="bg-BG" dirty="0"/>
              <a:t>Работа с текст</a:t>
            </a:r>
          </a:p>
          <a:p>
            <a:pPr marL="819096" lvl="1" indent="-51435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екрана</a:t>
            </a:r>
            <a:endParaRPr lang="en-US" dirty="0"/>
          </a:p>
          <a:p>
            <a:pPr lvl="1"/>
            <a:r>
              <a:rPr lang="bg-BG" dirty="0"/>
              <a:t>Форматиране на изход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05014-A6B9-4EDF-B054-ED28FD2FD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083629"/>
            <a:ext cx="11815018" cy="5201066"/>
          </a:xfrm>
        </p:spPr>
        <p:txBody>
          <a:bodyPr/>
          <a:lstStyle/>
          <a:p>
            <a:r>
              <a:rPr lang="bg-BG" sz="3600" dirty="0"/>
              <a:t>Въвеждане на текст</a:t>
            </a:r>
            <a:endParaRPr lang="en-US" sz="3600" dirty="0"/>
          </a:p>
          <a:p>
            <a:endParaRPr lang="bg-BG" sz="3600" dirty="0"/>
          </a:p>
          <a:p>
            <a:r>
              <a:rPr lang="bg-BG" sz="3600" dirty="0"/>
              <a:t>Четене на число</a:t>
            </a:r>
          </a:p>
          <a:p>
            <a:endParaRPr lang="en-US" sz="3600" dirty="0"/>
          </a:p>
          <a:p>
            <a:r>
              <a:rPr lang="bg-BG" sz="3600" dirty="0"/>
              <a:t>Пресмятания с числа: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600" dirty="0"/>
          </a:p>
          <a:p>
            <a:r>
              <a:rPr lang="bg-BG" sz="3600" dirty="0"/>
              <a:t>Извеждане на текст по шаблон</a:t>
            </a:r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47711" y="1858250"/>
            <a:ext cx="6478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7711" y="3339143"/>
            <a:ext cx="777398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47711" y="4804648"/>
            <a:ext cx="33543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</a:rPr>
              <a:t>sum </a:t>
            </a:r>
            <a:r>
              <a:rPr lang="nn-NO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5 + 3</a:t>
            </a:r>
            <a:r>
              <a:rPr lang="nn-NO" sz="2700" b="1" noProof="1">
                <a:latin typeface="Consolas" pitchFamily="49" charset="0"/>
              </a:rPr>
              <a:t>;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47711" y="6143050"/>
            <a:ext cx="9678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Console.WriteLine("{0} + {1} = {2}", 3</a:t>
            </a:r>
            <a:r>
              <a:rPr lang="bg-BG" sz="2700" b="1" noProof="1">
                <a:latin typeface="Consolas" pitchFamily="49" charset="0"/>
              </a:rPr>
              <a:t>, </a:t>
            </a:r>
            <a:r>
              <a:rPr lang="en-US" sz="2700" b="1" noProof="1">
                <a:latin typeface="Consolas" pitchFamily="49" charset="0"/>
              </a:rPr>
              <a:t>5, 3 + 5);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812" y="1720555"/>
            <a:ext cx="3332516" cy="28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4669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6012" y="4495800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5412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27822" y="3965464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841766" y="5028331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</a:t>
            </a:r>
            <a:endParaRPr lang="en-US" dirty="0"/>
          </a:p>
          <a:p>
            <a:pPr marL="609219" lvl="1" indent="0">
              <a:buNone/>
            </a:pPr>
            <a:r>
              <a:rPr lang="bg-BG" dirty="0"/>
              <a:t>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DateTime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01-07-2017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06/06/1997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374" y="1347002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98812" y="5181600"/>
            <a:ext cx="7239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2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2131" y="1888752"/>
            <a:ext cx="6661455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82" y="3429000"/>
            <a:ext cx="5584471" cy="150793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2243</Words>
  <Application>Microsoft Office PowerPoint</Application>
  <PresentationFormat>Custom</PresentationFormat>
  <Paragraphs>381</Paragraphs>
  <Slides>35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Особености при деление на числа</vt:lpstr>
      <vt:lpstr>Числени изрази</vt:lpstr>
      <vt:lpstr>PowerPoint Presentation</vt:lpstr>
      <vt:lpstr>PowerPoint Presentation</vt:lpstr>
      <vt:lpstr>Съединяване на текст и числа</vt:lpstr>
      <vt:lpstr>Закръгляне на числа</vt:lpstr>
      <vt:lpstr>PowerPoint Presentation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2018-09-07T13:46:25Z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