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2" r:id="rId28"/>
    <p:sldId id="283" r:id="rId29"/>
    <p:sldId id="288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A747580-CB19-4E76-9C75-756E615489A5}">
          <p14:sldIdLst>
            <p14:sldId id="256"/>
            <p14:sldId id="257"/>
            <p14:sldId id="258"/>
          </p14:sldIdLst>
        </p14:section>
        <p14:section name="Concepts" id="{7018D725-A4B2-4166-AF50-09C24474EB88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Templating Frameworks" id="{3BF48CA5-1178-4269-8CAC-62D12F315829}">
          <p14:sldIdLst>
            <p14:sldId id="266"/>
            <p14:sldId id="267"/>
          </p14:sldIdLst>
        </p14:section>
        <p14:section name="Handlebars" id="{0FC322F5-A6E5-4B66-9748-BABAB80459E7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0440FD89-F4E4-4B19-B01E-3EBEC0717327}">
          <p14:sldIdLst>
            <p14:sldId id="280"/>
            <p14:sldId id="286"/>
            <p14:sldId id="282"/>
            <p14:sldId id="283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1" d="100"/>
          <a:sy n="101" d="100"/>
        </p:scale>
        <p:origin x="126" y="1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740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26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js.org/" TargetMode="External"/><Relationship Id="rId13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hyperlink" Target="http://handlebarsjs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mustache.github.io/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vuejs.org/" TargetMode="External"/><Relationship Id="rId10" Type="http://schemas.openxmlformats.org/officeDocument/2006/relationships/hyperlink" Target="https://developer.mozilla.org/en-US/docs/Web/Web_Components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angular.i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handlebarsjs.com/installation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5.gif"/><Relationship Id="rId4" Type="http://schemas.openxmlformats.org/officeDocument/2006/relationships/image" Target="../media/image52.jpeg"/><Relationship Id="rId9" Type="http://schemas.openxmlformats.org/officeDocument/2006/relationships/hyperlink" Target="https://www.lukanet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89" y="1303143"/>
            <a:ext cx="12188825" cy="836973"/>
          </a:xfrm>
        </p:spPr>
        <p:txBody>
          <a:bodyPr>
            <a:noAutofit/>
          </a:bodyPr>
          <a:lstStyle/>
          <a:p>
            <a:r>
              <a:rPr lang="en-US" sz="3600" smtClean="0"/>
              <a:t>Creating UI Elements</a:t>
            </a:r>
            <a:endParaRPr lang="en-US" sz="3600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89" y="254857"/>
            <a:ext cx="12188825" cy="882654"/>
          </a:xfrm>
        </p:spPr>
        <p:txBody>
          <a:bodyPr>
            <a:normAutofit/>
          </a:bodyPr>
          <a:lstStyle/>
          <a:p>
            <a:r>
              <a:rPr lang="en-US" dirty="0"/>
              <a:t>Templating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2735" y="5361112"/>
            <a:ext cx="2951518" cy="46005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8259" y="6254633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smtClean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3505" y="5029201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29902" y="5971296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" y="1872876"/>
            <a:ext cx="3971989" cy="39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: Folded Corner 125"/>
          <p:cNvSpPr/>
          <p:nvPr/>
        </p:nvSpPr>
        <p:spPr>
          <a:xfrm rot="10800000">
            <a:off x="1388220" y="3005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060634" y="2550204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Template</a:t>
            </a:r>
          </a:p>
        </p:txBody>
      </p:sp>
      <p:sp>
        <p:nvSpPr>
          <p:cNvPr id="128" name="Rectangle: Folded Corner 127"/>
          <p:cNvSpPr/>
          <p:nvPr/>
        </p:nvSpPr>
        <p:spPr>
          <a:xfrm rot="10800000">
            <a:off x="1388220" y="4148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008297" y="3748585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Content</a:t>
            </a:r>
          </a:p>
        </p:txBody>
      </p:sp>
      <p:sp>
        <p:nvSpPr>
          <p:cNvPr id="130" name="Rectangle: Folded Corner 129"/>
          <p:cNvSpPr/>
          <p:nvPr/>
        </p:nvSpPr>
        <p:spPr>
          <a:xfrm rot="10800000">
            <a:off x="690222" y="4148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1" name="Rectangle: Folded Corner 130"/>
          <p:cNvSpPr/>
          <p:nvPr/>
        </p:nvSpPr>
        <p:spPr>
          <a:xfrm rot="10800000">
            <a:off x="2085864" y="4148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Display Articles in Blog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512172" y="1447800"/>
            <a:ext cx="4854552" cy="506660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74" y="2996260"/>
            <a:ext cx="1391674" cy="1391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342" y="3580686"/>
            <a:ext cx="1178469" cy="11784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234961" y="3278771"/>
            <a:ext cx="267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TEMPLATING ENGINE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6835231" y="1524001"/>
            <a:ext cx="4208434" cy="1883477"/>
            <a:chOff x="6515919" y="1371600"/>
            <a:chExt cx="4208434" cy="1883477"/>
          </a:xfrm>
        </p:grpSpPr>
        <p:sp>
          <p:nvSpPr>
            <p:cNvPr id="22" name="Rectangle 21"/>
            <p:cNvSpPr/>
            <p:nvPr/>
          </p:nvSpPr>
          <p:spPr>
            <a:xfrm>
              <a:off x="6515919" y="1654877"/>
              <a:ext cx="4208434" cy="1600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15919" y="1371600"/>
              <a:ext cx="4208434" cy="283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9792518" y="3026479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65002" y="1437037"/>
              <a:ext cx="384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6665002" y="1777112"/>
              <a:ext cx="3081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6665002" y="2051747"/>
              <a:ext cx="6129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6665002" y="2324803"/>
              <a:ext cx="155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9" name="Rectangle: Rounded Corners 28"/>
            <p:cNvSpPr/>
            <p:nvPr/>
          </p:nvSpPr>
          <p:spPr>
            <a:xfrm>
              <a:off x="6665002" y="2597859"/>
              <a:ext cx="765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0" name="Rectangle: Rounded Corners 39"/>
            <p:cNvSpPr/>
            <p:nvPr/>
          </p:nvSpPr>
          <p:spPr>
            <a:xfrm>
              <a:off x="7125519" y="1437037"/>
              <a:ext cx="53340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7731801" y="1437037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7043208" y="1777112"/>
              <a:ext cx="615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>
              <a:off x="7729008" y="1777112"/>
              <a:ext cx="234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4" name="Rectangle: Rounded Corners 43"/>
            <p:cNvSpPr/>
            <p:nvPr/>
          </p:nvSpPr>
          <p:spPr>
            <a:xfrm>
              <a:off x="8033808" y="1777112"/>
              <a:ext cx="99671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5" name="Rectangle: Rounded Corners 44"/>
            <p:cNvSpPr/>
            <p:nvPr/>
          </p:nvSpPr>
          <p:spPr>
            <a:xfrm>
              <a:off x="9100607" y="1777112"/>
              <a:ext cx="61571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6" name="Rectangle: Rounded Corners 45"/>
            <p:cNvSpPr/>
            <p:nvPr/>
          </p:nvSpPr>
          <p:spPr>
            <a:xfrm>
              <a:off x="9780056" y="1777112"/>
              <a:ext cx="71972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7" name="Rectangle: Rounded Corners 46"/>
            <p:cNvSpPr/>
            <p:nvPr/>
          </p:nvSpPr>
          <p:spPr>
            <a:xfrm>
              <a:off x="7335187" y="2051747"/>
              <a:ext cx="93333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8" name="Rectangle: Rounded Corners 47"/>
            <p:cNvSpPr/>
            <p:nvPr/>
          </p:nvSpPr>
          <p:spPr>
            <a:xfrm>
              <a:off x="8322850" y="2051747"/>
              <a:ext cx="26872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Rectangle: Rounded Corners 48"/>
            <p:cNvSpPr/>
            <p:nvPr/>
          </p:nvSpPr>
          <p:spPr>
            <a:xfrm>
              <a:off x="8660069" y="2051747"/>
              <a:ext cx="44053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0" name="Rectangle: Rounded Corners 49"/>
            <p:cNvSpPr/>
            <p:nvPr/>
          </p:nvSpPr>
          <p:spPr>
            <a:xfrm>
              <a:off x="9154766" y="2051747"/>
              <a:ext cx="84107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1" name="Rectangle: Rounded Corners 50"/>
            <p:cNvSpPr/>
            <p:nvPr/>
          </p:nvSpPr>
          <p:spPr>
            <a:xfrm>
              <a:off x="10049999" y="2051747"/>
              <a:ext cx="35212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2" name="Rectangle: Rounded Corners 51"/>
            <p:cNvSpPr/>
            <p:nvPr/>
          </p:nvSpPr>
          <p:spPr>
            <a:xfrm>
              <a:off x="6871615" y="2324803"/>
              <a:ext cx="33010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7252614" y="2324803"/>
              <a:ext cx="73256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8036072" y="2324803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5" name="Rectangle: Rounded Corners 54"/>
            <p:cNvSpPr/>
            <p:nvPr/>
          </p:nvSpPr>
          <p:spPr>
            <a:xfrm>
              <a:off x="8243217" y="2324803"/>
              <a:ext cx="73256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9047495" y="2324803"/>
              <a:ext cx="821223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7" name="Rectangle: Rounded Corners 56"/>
            <p:cNvSpPr/>
            <p:nvPr/>
          </p:nvSpPr>
          <p:spPr>
            <a:xfrm>
              <a:off x="9928578" y="2324803"/>
              <a:ext cx="62594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8" name="Rectangle: Rounded Corners 57"/>
            <p:cNvSpPr/>
            <p:nvPr/>
          </p:nvSpPr>
          <p:spPr>
            <a:xfrm>
              <a:off x="7512798" y="2597859"/>
              <a:ext cx="14612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9" name="Rectangle: Rounded Corners 58"/>
            <p:cNvSpPr/>
            <p:nvPr/>
          </p:nvSpPr>
          <p:spPr>
            <a:xfrm>
              <a:off x="7729007" y="2597859"/>
              <a:ext cx="825145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835231" y="3597282"/>
            <a:ext cx="4208434" cy="2117719"/>
            <a:chOff x="6515919" y="3444881"/>
            <a:chExt cx="4208434" cy="2117719"/>
          </a:xfrm>
        </p:grpSpPr>
        <p:sp>
          <p:nvSpPr>
            <p:cNvPr id="61" name="Rectangle 60"/>
            <p:cNvSpPr/>
            <p:nvPr/>
          </p:nvSpPr>
          <p:spPr>
            <a:xfrm>
              <a:off x="6515919" y="3728155"/>
              <a:ext cx="4208434" cy="183444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15919" y="3444881"/>
              <a:ext cx="4208434" cy="283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3" name="Rectangle: Rounded Corners 62"/>
            <p:cNvSpPr/>
            <p:nvPr/>
          </p:nvSpPr>
          <p:spPr>
            <a:xfrm>
              <a:off x="9792518" y="5334002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4" name="Rectangle: Rounded Corners 63"/>
            <p:cNvSpPr/>
            <p:nvPr/>
          </p:nvSpPr>
          <p:spPr>
            <a:xfrm>
              <a:off x="6665002" y="3510318"/>
              <a:ext cx="993916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5" name="Rectangle: Rounded Corners 64"/>
            <p:cNvSpPr/>
            <p:nvPr/>
          </p:nvSpPr>
          <p:spPr>
            <a:xfrm>
              <a:off x="7174856" y="3850393"/>
              <a:ext cx="17542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6" name="Rectangle: Rounded Corners 65"/>
            <p:cNvSpPr/>
            <p:nvPr/>
          </p:nvSpPr>
          <p:spPr>
            <a:xfrm>
              <a:off x="7046001" y="4671932"/>
              <a:ext cx="6129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7" name="Rectangle: Rounded Corners 66"/>
            <p:cNvSpPr/>
            <p:nvPr/>
          </p:nvSpPr>
          <p:spPr>
            <a:xfrm>
              <a:off x="7046001" y="4125820"/>
              <a:ext cx="1557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8" name="Rectangle: Rounded Corners 67"/>
            <p:cNvSpPr/>
            <p:nvPr/>
          </p:nvSpPr>
          <p:spPr>
            <a:xfrm>
              <a:off x="7046001" y="4398876"/>
              <a:ext cx="765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7731801" y="3510318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1" name="Rectangle: Rounded Corners 70"/>
            <p:cNvSpPr/>
            <p:nvPr/>
          </p:nvSpPr>
          <p:spPr>
            <a:xfrm>
              <a:off x="7424207" y="3850393"/>
              <a:ext cx="615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2" name="Rectangle: Rounded Corners 71"/>
            <p:cNvSpPr/>
            <p:nvPr/>
          </p:nvSpPr>
          <p:spPr>
            <a:xfrm>
              <a:off x="8110007" y="3850393"/>
              <a:ext cx="234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3" name="Rectangle: Rounded Corners 72"/>
            <p:cNvSpPr/>
            <p:nvPr/>
          </p:nvSpPr>
          <p:spPr>
            <a:xfrm>
              <a:off x="8414807" y="3850393"/>
              <a:ext cx="99671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4" name="Rectangle: Rounded Corners 73"/>
            <p:cNvSpPr/>
            <p:nvPr/>
          </p:nvSpPr>
          <p:spPr>
            <a:xfrm>
              <a:off x="9481606" y="3850393"/>
              <a:ext cx="61571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5" name="Rectangle: Rounded Corners 74"/>
            <p:cNvSpPr/>
            <p:nvPr/>
          </p:nvSpPr>
          <p:spPr>
            <a:xfrm>
              <a:off x="6660127" y="3850393"/>
              <a:ext cx="46539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6" name="Rectangle: Rounded Corners 75"/>
            <p:cNvSpPr/>
            <p:nvPr/>
          </p:nvSpPr>
          <p:spPr>
            <a:xfrm>
              <a:off x="7716186" y="4671932"/>
              <a:ext cx="93333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7" name="Rectangle: Rounded Corners 76"/>
            <p:cNvSpPr/>
            <p:nvPr/>
          </p:nvSpPr>
          <p:spPr>
            <a:xfrm>
              <a:off x="8703849" y="4671932"/>
              <a:ext cx="26872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8" name="Rectangle: Rounded Corners 77"/>
            <p:cNvSpPr/>
            <p:nvPr/>
          </p:nvSpPr>
          <p:spPr>
            <a:xfrm>
              <a:off x="9041068" y="4671932"/>
              <a:ext cx="44053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9" name="Rectangle: Rounded Corners 78"/>
            <p:cNvSpPr/>
            <p:nvPr/>
          </p:nvSpPr>
          <p:spPr>
            <a:xfrm>
              <a:off x="9535765" y="4671932"/>
              <a:ext cx="84107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0" name="Rectangle: Rounded Corners 79"/>
            <p:cNvSpPr/>
            <p:nvPr/>
          </p:nvSpPr>
          <p:spPr>
            <a:xfrm>
              <a:off x="6930070" y="4671932"/>
              <a:ext cx="35212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1" name="Rectangle: Rounded Corners 80"/>
            <p:cNvSpPr/>
            <p:nvPr/>
          </p:nvSpPr>
          <p:spPr>
            <a:xfrm>
              <a:off x="7252614" y="4125820"/>
              <a:ext cx="33010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2" name="Rectangle: Rounded Corners 81"/>
            <p:cNvSpPr/>
            <p:nvPr/>
          </p:nvSpPr>
          <p:spPr>
            <a:xfrm>
              <a:off x="7633613" y="4125820"/>
              <a:ext cx="73256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3" name="Rectangle: Rounded Corners 82"/>
            <p:cNvSpPr/>
            <p:nvPr/>
          </p:nvSpPr>
          <p:spPr>
            <a:xfrm>
              <a:off x="8417071" y="4125820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4" name="Rectangle: Rounded Corners 83"/>
            <p:cNvSpPr/>
            <p:nvPr/>
          </p:nvSpPr>
          <p:spPr>
            <a:xfrm>
              <a:off x="8624216" y="4125820"/>
              <a:ext cx="73256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5" name="Rectangle: Rounded Corners 84"/>
            <p:cNvSpPr/>
            <p:nvPr/>
          </p:nvSpPr>
          <p:spPr>
            <a:xfrm>
              <a:off x="9428494" y="4125820"/>
              <a:ext cx="821223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6" name="Rectangle: Rounded Corners 85"/>
            <p:cNvSpPr/>
            <p:nvPr/>
          </p:nvSpPr>
          <p:spPr>
            <a:xfrm>
              <a:off x="6861049" y="4125820"/>
              <a:ext cx="57354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7" name="Rectangle: Rounded Corners 86"/>
            <p:cNvSpPr/>
            <p:nvPr/>
          </p:nvSpPr>
          <p:spPr>
            <a:xfrm>
              <a:off x="7893797" y="4398876"/>
              <a:ext cx="14612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8" name="Rectangle: Rounded Corners 87"/>
            <p:cNvSpPr/>
            <p:nvPr/>
          </p:nvSpPr>
          <p:spPr>
            <a:xfrm>
              <a:off x="8110006" y="4398876"/>
              <a:ext cx="825145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9" name="Rectangle: Rounded Corners 88"/>
            <p:cNvSpPr/>
            <p:nvPr/>
          </p:nvSpPr>
          <p:spPr>
            <a:xfrm>
              <a:off x="10152615" y="3850393"/>
              <a:ext cx="34716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0" name="Rectangle: Rounded Corners 89"/>
            <p:cNvSpPr/>
            <p:nvPr/>
          </p:nvSpPr>
          <p:spPr>
            <a:xfrm>
              <a:off x="6660127" y="4398876"/>
              <a:ext cx="31299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2" name="Rectangle: Rounded Corners 91"/>
            <p:cNvSpPr/>
            <p:nvPr/>
          </p:nvSpPr>
          <p:spPr>
            <a:xfrm>
              <a:off x="6653906" y="4125820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3" name="Rectangle: Rounded Corners 92"/>
            <p:cNvSpPr/>
            <p:nvPr/>
          </p:nvSpPr>
          <p:spPr>
            <a:xfrm>
              <a:off x="6651656" y="4671932"/>
              <a:ext cx="209393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4" name="Rectangle: Rounded Corners 93"/>
            <p:cNvSpPr/>
            <p:nvPr/>
          </p:nvSpPr>
          <p:spPr>
            <a:xfrm>
              <a:off x="6660126" y="4944988"/>
              <a:ext cx="514729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5" name="Rectangle: Rounded Corners 94"/>
            <p:cNvSpPr/>
            <p:nvPr/>
          </p:nvSpPr>
          <p:spPr>
            <a:xfrm>
              <a:off x="7322236" y="4944988"/>
              <a:ext cx="514729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60"/>
          <a:stretch/>
        </p:blipFill>
        <p:spPr>
          <a:xfrm>
            <a:off x="6835231" y="5859826"/>
            <a:ext cx="4208434" cy="654578"/>
          </a:xfrm>
          <a:prstGeom prst="rect">
            <a:avLst/>
          </a:prstGeom>
        </p:spPr>
      </p:pic>
      <p:sp>
        <p:nvSpPr>
          <p:cNvPr id="9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662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38E-7 4.07407E-6 L 0.19836 0.179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1" y="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2511E-6 -4.44444E-6 L 0.19979 0.0152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7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515E-6 -1.11111E-6 L 0.25709 -0.0638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5" y="-319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2511E-6 -1.11111E-6 L 0.19589 -0.0638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-3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688E-6 -1.11111E-6 L 0.13871 -0.0638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9" y="-31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2511E-6 -4.44444E-6 L 0.19589 0.1027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5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6" grpId="1" animBg="1"/>
      <p:bldP spid="126" grpId="2" animBg="1"/>
      <p:bldP spid="127" grpId="0"/>
      <p:bldP spid="127" grpId="1"/>
      <p:bldP spid="127" grpId="2"/>
      <p:bldP spid="128" grpId="0" animBg="1"/>
      <p:bldP spid="128" grpId="1" animBg="1"/>
      <p:bldP spid="128" grpId="2" animBg="1"/>
      <p:bldP spid="129" grpId="0"/>
      <p:bldP spid="129" grpId="1"/>
      <p:bldP spid="129" grpId="2"/>
      <p:bldP spid="130" grpId="0" animBg="1"/>
      <p:bldP spid="130" grpId="1" animBg="1"/>
      <p:bldP spid="130" grpId="2" animBg="1"/>
      <p:bldP spid="131" grpId="0" animBg="1"/>
      <p:bldP spid="131" grpId="1" animBg="1"/>
      <p:bldP spid="131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Overview of Popular JS Libraries</a:t>
            </a:r>
            <a:endParaRPr lang="en-US"/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35" t="-6176" r="-27503" b="-4686"/>
          <a:stretch/>
        </p:blipFill>
        <p:spPr>
          <a:xfrm>
            <a:off x="4746001" y="1981200"/>
            <a:ext cx="2700000" cy="1451770"/>
          </a:xfrm>
          <a:prstGeom prst="roundRect">
            <a:avLst>
              <a:gd name="adj" fmla="val 6979"/>
            </a:avLst>
          </a:prstGeom>
          <a:solidFill>
            <a:schemeClr val="accent1">
              <a:lumMod val="75000"/>
            </a:schemeClr>
          </a:solidFill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Templating Engines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266" y="1556308"/>
            <a:ext cx="1676398" cy="1676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35" t="-6176" r="-27503" b="-4686"/>
          <a:stretch/>
        </p:blipFill>
        <p:spPr>
          <a:xfrm>
            <a:off x="8516484" y="4263230"/>
            <a:ext cx="2700000" cy="1451770"/>
          </a:xfrm>
          <a:prstGeom prst="roundRect">
            <a:avLst>
              <a:gd name="adj" fmla="val 6979"/>
            </a:avLst>
          </a:prstGeom>
          <a:solidFill>
            <a:schemeClr val="accent1">
              <a:lumMod val="7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40080" t="23762" r="38427" b="30918"/>
          <a:stretch/>
        </p:blipFill>
        <p:spPr>
          <a:xfrm rot="16200000">
            <a:off x="5634159" y="3639116"/>
            <a:ext cx="923684" cy="2700000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</p:pic>
      <p:sp>
        <p:nvSpPr>
          <p:cNvPr id="21" name="TextBox 20"/>
          <p:cNvSpPr txBox="1"/>
          <p:nvPr/>
        </p:nvSpPr>
        <p:spPr>
          <a:xfrm>
            <a:off x="4991101" y="305364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5"/>
              </a:rPr>
              <a:t>Vue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2" y="5793912"/>
            <a:ext cx="289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6"/>
              </a:rPr>
              <a:t>Mustache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18685" y="5793912"/>
            <a:ext cx="289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7"/>
              </a:rPr>
              <a:t>Handlebars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1600" y="305364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8"/>
              </a:rPr>
              <a:t>React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06684" y="305364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9"/>
              </a:rPr>
              <a:t>Angular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3741" y="5799091"/>
            <a:ext cx="3567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10"/>
              </a:rPr>
              <a:t>Web Components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1" y="1531968"/>
            <a:ext cx="1614815" cy="1700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03" y="1531968"/>
            <a:ext cx="3033889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38" y="3810001"/>
            <a:ext cx="2139341" cy="2139341"/>
          </a:xfrm>
          <a:prstGeom prst="rect">
            <a:avLst/>
          </a:prstGeom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312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Syntax and Examples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18" y="1752600"/>
            <a:ext cx="3051765" cy="2302208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Templating with Handlebars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Based on the Mustache specification</a:t>
            </a:r>
          </a:p>
          <a:p>
            <a:r>
              <a:rPr lang="en-US" sz="3200" dirty="0">
                <a:latin typeface="+mj-lt"/>
              </a:rPr>
              <a:t>Adds helper functions and nested context paths</a:t>
            </a:r>
          </a:p>
          <a:p>
            <a:r>
              <a:rPr lang="en-US" sz="3200" dirty="0">
                <a:latin typeface="+mj-lt"/>
              </a:rPr>
              <a:t>Uses double curly brace notation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{{ }}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12560" y="3657601"/>
            <a:ext cx="4111840" cy="188010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&lt;div class="entry"&gt;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&lt;h1&gt;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b="1" dirty="0">
                <a:latin typeface="Consolas" panose="020B0609020204030204" pitchFamily="49" charset="0"/>
              </a:rPr>
              <a:t> title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&lt;div class="body"&gt;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{{ </a:t>
            </a:r>
            <a:r>
              <a:rPr lang="en-US" b="1" dirty="0">
                <a:latin typeface="Consolas" panose="020B0609020204030204" pitchFamily="49" charset="0"/>
              </a:rPr>
              <a:t>body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514820" y="3657601"/>
            <a:ext cx="4762781" cy="188010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&lt;div class="entry"&gt;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&lt;h1&gt;My New Post&lt;/h1&gt;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&lt;div class="body"&gt;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This is my first post!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5257801" y="4495800"/>
            <a:ext cx="723619" cy="5355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364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Download </a:t>
            </a:r>
            <a:r>
              <a:rPr lang="en-US" sz="3200" noProof="1">
                <a:latin typeface="+mj-lt"/>
              </a:rPr>
              <a:t>Handlebars</a:t>
            </a:r>
            <a:r>
              <a:rPr lang="en-US" sz="3200" dirty="0">
                <a:latin typeface="+mj-lt"/>
              </a:rPr>
              <a:t> using the terminal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Or download from </a:t>
            </a:r>
            <a:r>
              <a:rPr lang="en-US" sz="3200" b="1" dirty="0">
                <a:latin typeface="+mj-lt"/>
                <a:hlinkClick r:id="rId2"/>
              </a:rPr>
              <a:t>handlebarsjs.com</a:t>
            </a:r>
            <a:endParaRPr lang="en-US" sz="3200" b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Browser builds will be located in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Use handlebars from an online CDN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Link it with a script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 Installation and Using</a:t>
            </a:r>
            <a:endParaRPr lang="en-US" noProof="1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2C5FA1F-F2DA-40E0-AC1E-32CCA19C8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693496"/>
            <a:ext cx="8838296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&lt;script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node_modules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/handlebars/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/handlebars.js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974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You can place your templates in a script element</a:t>
            </a:r>
          </a:p>
          <a:p>
            <a:pPr lvl="1"/>
            <a:r>
              <a:rPr lang="en-US" sz="3200" dirty="0">
                <a:latin typeface="+mj-lt"/>
              </a:rPr>
              <a:t>Use type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text/x-handlebars-template</a:t>
            </a:r>
          </a:p>
          <a:p>
            <a:pPr lvl="1"/>
            <a:r>
              <a:rPr lang="en-US" sz="3200" dirty="0">
                <a:latin typeface="+mj-lt"/>
              </a:rPr>
              <a:t>Give the element an ID for easier use</a:t>
            </a:r>
          </a:p>
          <a:p>
            <a:r>
              <a:rPr lang="en-US" sz="3200" dirty="0">
                <a:latin typeface="+mj-lt"/>
              </a:rPr>
              <a:t>Anything inside double curly braces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{{ }}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will be evaluated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pic>
        <p:nvPicPr>
          <p:cNvPr id="2051" name="Picture 3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F8333CCF-585C-4F3D-B177-9EAEB13CA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114800"/>
            <a:ext cx="3295650" cy="2109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69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Once loaded, a template must be compiled</a:t>
            </a:r>
          </a:p>
          <a:p>
            <a:pPr>
              <a:spcBef>
                <a:spcPts val="8400"/>
              </a:spcBef>
            </a:pPr>
            <a:r>
              <a:rPr lang="en-US" sz="3200" dirty="0"/>
              <a:t>Compiled templates are functions, that can be executed with whatever variables we need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Compilation and Execution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6000" y="4061654"/>
            <a:ext cx="5177119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context =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name: 'Ivan Ivanov',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phone: '0888 123 456',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email: 'i.ivanov@gmail.com'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html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template(context)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752601"/>
            <a:ext cx="11125201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document.getElementById</a:t>
            </a:r>
            <a:r>
              <a:rPr lang="en-US" sz="2400" b="1" dirty="0">
                <a:latin typeface="Consolas" panose="020B0609020204030204" pitchFamily="49" charset="0"/>
              </a:rPr>
              <a:t>("contact-template").</a:t>
            </a:r>
            <a:r>
              <a:rPr lang="en-US" sz="2400" b="1" dirty="0" err="1">
                <a:latin typeface="Consolas" panose="020B0609020204030204" pitchFamily="49" charset="0"/>
              </a:rPr>
              <a:t>innerHTML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template 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Handlebars.compile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113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Handlebars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6000" y="1128245"/>
            <a:ext cx="10977283" cy="552725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00" b="1" dirty="0">
                <a:latin typeface="Consolas" panose="020B0609020204030204" pitchFamily="49" charset="0"/>
              </a:rPr>
              <a:t>&lt;!DOCTYPE html&gt;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  &lt;meta charset="UTF-8"&gt;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  &lt;title&gt;Hello Handlebars&lt;/title&gt;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  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&lt;!-- Include Handlebars distribution --&gt;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&lt;div id="app"&gt;&lt;/div&gt;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  let template = </a:t>
            </a:r>
            <a:r>
              <a:rPr lang="en-US" sz="2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Handlebars.compile</a:t>
            </a:r>
            <a:r>
              <a:rPr lang="en-US" sz="2300" b="1" dirty="0">
                <a:latin typeface="Consolas" panose="020B0609020204030204" pitchFamily="49" charset="0"/>
              </a:rPr>
              <a:t>('&lt;h1&gt;Hello 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{{name}}</a:t>
            </a:r>
            <a:r>
              <a:rPr lang="en-US" sz="2300" b="1" dirty="0">
                <a:latin typeface="Consolas" panose="020B0609020204030204" pitchFamily="49" charset="0"/>
              </a:rPr>
              <a:t>&lt;/h1&gt;');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  let container = </a:t>
            </a:r>
            <a:r>
              <a:rPr lang="en-US" sz="2300" b="1" dirty="0" err="1">
                <a:latin typeface="Consolas" panose="020B0609020204030204" pitchFamily="49" charset="0"/>
              </a:rPr>
              <a:t>document.getElementById</a:t>
            </a:r>
            <a:r>
              <a:rPr lang="en-US" sz="2300" b="1" dirty="0">
                <a:latin typeface="Consolas" panose="020B0609020204030204" pitchFamily="49" charset="0"/>
              </a:rPr>
              <a:t>('app');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  </a:t>
            </a:r>
            <a:r>
              <a:rPr lang="en-US" sz="2300" b="1" dirty="0" err="1">
                <a:latin typeface="Consolas" panose="020B0609020204030204" pitchFamily="49" charset="0"/>
              </a:rPr>
              <a:t>container.innerHTML</a:t>
            </a:r>
            <a:r>
              <a:rPr lang="en-US" sz="2300" b="1" dirty="0">
                <a:latin typeface="Consolas" panose="020B0609020204030204" pitchFamily="49" charset="0"/>
              </a:rPr>
              <a:t> = template({ name: 'Handlebars' });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&lt;/script&gt;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Identifiers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01421" y="1356102"/>
            <a:ext cx="7389158" cy="501942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&lt;script id="contact-template"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type="text/x-handlebars-template"&gt;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&lt;article&gt;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&lt;div class="title"&gt;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sz="2400" b="1" dirty="0"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&lt;button&gt;&amp;#8505;&lt;/button&gt;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&lt;div class="info"&gt;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&lt;span&gt;&amp;phone;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sz="2400" b="1" dirty="0">
                <a:latin typeface="Consolas" panose="020B0609020204030204" pitchFamily="49" charset="0"/>
              </a:rPr>
              <a:t>phone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  <a:r>
              <a:rPr lang="en-US" sz="2400" b="1" dirty="0">
                <a:latin typeface="Consolas" panose="020B0609020204030204" pitchFamily="49" charset="0"/>
              </a:rPr>
              <a:t>&lt;/span&gt;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&lt;span&gt;&amp;#9993;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sz="2400" b="1" dirty="0">
                <a:latin typeface="Consolas" panose="020B0609020204030204" pitchFamily="49" charset="0"/>
              </a:rPr>
              <a:t>email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  <a:r>
              <a:rPr lang="en-US" sz="2400" b="1" dirty="0">
                <a:latin typeface="Consolas" panose="020B0609020204030204" pitchFamily="49" charset="0"/>
              </a:rPr>
              <a:t>&lt;/span&gt;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&lt;/article&gt;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49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dirty="0"/>
              <a:t>Templating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dirty="0"/>
              <a:t>Simple Templating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dirty="0"/>
              <a:t>Templating Engines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dirty="0"/>
              <a:t>Handlebars Overview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5066" y="1311411"/>
            <a:ext cx="95586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 template can be repeated for every entry in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46000" y="3024000"/>
            <a:ext cx="5676318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 id="contacts"&gt;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{{#each</a:t>
            </a:r>
            <a:r>
              <a:rPr lang="en-US" sz="2400" b="1" dirty="0">
                <a:latin typeface="Consolas" panose="020B0609020204030204" pitchFamily="49" charset="0"/>
              </a:rPr>
              <a:t> contacts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&lt;li&gt;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sz="2400" b="1" dirty="0"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  <a:r>
              <a:rPr lang="en-US" sz="2400" b="1" dirty="0"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sz="2400" b="1" dirty="0">
                <a:latin typeface="Consolas" panose="020B0609020204030204" pitchFamily="49" charset="0"/>
              </a:rPr>
              <a:t>email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  <a:r>
              <a:rPr lang="en-US" sz="2400" b="1" dirty="0">
                <a:latin typeface="Consolas" panose="020B0609020204030204" pitchFamily="49" charset="0"/>
              </a:rPr>
              <a:t>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{{/each}}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 err="1" smtClean="0">
                <a:latin typeface="Consolas" panose="020B0609020204030204" pitchFamily="49" charset="0"/>
              </a:rPr>
              <a:t>ul</a:t>
            </a:r>
            <a:r>
              <a:rPr lang="en-US" sz="2400" b="1" dirty="0" smtClean="0">
                <a:latin typeface="Consolas" panose="020B0609020204030204" pitchFamily="49" charset="0"/>
              </a:rPr>
              <a:t>&gt;3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226918" y="2384956"/>
            <a:ext cx="3200400" cy="1328023"/>
          </a:xfrm>
          <a:prstGeom prst="wedgeRoundRectCallout">
            <a:avLst>
              <a:gd name="adj1" fmla="val -62992"/>
              <a:gd name="adj2" fmla="val 3641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expression inside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loop uses each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entry as context</a:t>
            </a:r>
          </a:p>
        </p:txBody>
      </p:sp>
    </p:spTree>
    <p:extLst>
      <p:ext uri="{BB962C8B-B14F-4D97-AF65-F5344CB8AC3E}">
        <p14:creationId xmlns:p14="http://schemas.microsoft.com/office/powerpoint/2010/main" val="345808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76600" y="1251655"/>
            <a:ext cx="3962400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{{#if sunny}}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The sky is clear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{{else}}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The sky is overcast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{{/if}}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467600" y="1524001"/>
            <a:ext cx="2844343" cy="919401"/>
          </a:xfrm>
          <a:prstGeom prst="wedgeRoundRectCallout">
            <a:avLst>
              <a:gd name="adj1" fmla="val -68590"/>
              <a:gd name="adj2" fmla="val 2682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Variable to check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for truthiness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76600" y="3519000"/>
            <a:ext cx="5791200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&lt;ul id="contacts"&gt;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&lt;li&gt;{{name}}: {{email}}&lt;/li&gt;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&lt;i&gt;(empty)&lt;i&gt;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/each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382001" y="4978998"/>
            <a:ext cx="2844343" cy="919401"/>
          </a:xfrm>
          <a:prstGeom prst="wedgeRoundRectCallout">
            <a:avLst>
              <a:gd name="adj1" fmla="val -69896"/>
              <a:gd name="adj2" fmla="val -1536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Will be shown if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array is empty</a:t>
            </a:r>
          </a:p>
        </p:txBody>
      </p:sp>
    </p:spTree>
    <p:extLst>
      <p:ext uri="{BB962C8B-B14F-4D97-AF65-F5344CB8AC3E}">
        <p14:creationId xmlns:p14="http://schemas.microsoft.com/office/powerpoint/2010/main" val="13028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Partials are templates that can be inserted into other templates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6752" y="1892905"/>
            <a:ext cx="11098048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document.getElementById</a:t>
            </a:r>
            <a:r>
              <a:rPr lang="en-US" sz="2400" b="1" dirty="0">
                <a:latin typeface="Consolas" panose="020B0609020204030204" pitchFamily="49" charset="0"/>
              </a:rPr>
              <a:t>("contact-template").</a:t>
            </a:r>
            <a:r>
              <a:rPr lang="en-US" sz="2400" b="1" dirty="0" err="1">
                <a:latin typeface="Consolas" panose="020B0609020204030204" pitchFamily="49" charset="0"/>
              </a:rPr>
              <a:t>innerHTML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Handlebars.registerPartial</a:t>
            </a:r>
            <a:r>
              <a:rPr lang="en-US" sz="2400" b="1" dirty="0">
                <a:latin typeface="Consolas" panose="020B0609020204030204" pitchFamily="49" charset="0"/>
              </a:rPr>
              <a:t>('contact', 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870398" y="3010099"/>
            <a:ext cx="2245251" cy="510778"/>
          </a:xfrm>
          <a:prstGeom prst="wedgeRoundRectCallout">
            <a:avLst>
              <a:gd name="adj1" fmla="val 43458"/>
              <a:gd name="adj2" fmla="val -9356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Partial name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355950" y="3053505"/>
            <a:ext cx="2831805" cy="467372"/>
          </a:xfrm>
          <a:prstGeom prst="wedgeRoundRectCallout">
            <a:avLst>
              <a:gd name="adj1" fmla="val -39758"/>
              <a:gd name="adj2" fmla="val -10193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Template as string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81201" y="3716972"/>
            <a:ext cx="3729319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&lt;div id="contacts"&gt;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{{#each </a:t>
            </a:r>
            <a:r>
              <a:rPr lang="en-US" sz="2400" b="1" dirty="0">
                <a:latin typeface="Consolas" panose="020B0609020204030204" pitchFamily="49" charset="0"/>
              </a:rPr>
              <a:t>contacts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{{&gt;</a:t>
            </a:r>
            <a:r>
              <a:rPr lang="en-US" sz="2400" b="1" dirty="0">
                <a:latin typeface="Consolas" panose="020B0609020204030204" pitchFamily="49" charset="0"/>
              </a:rPr>
              <a:t> contact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{{else}}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&gt;(empty)&lt;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{{/each}}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894553" y="4495800"/>
            <a:ext cx="2926119" cy="982957"/>
          </a:xfrm>
          <a:prstGeom prst="wedgeRoundRectCallout">
            <a:avLst>
              <a:gd name="adj1" fmla="val -73213"/>
              <a:gd name="adj2" fmla="val -2049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Partials are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globally accessible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09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7616" y="1134000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Using the "triple-stash"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Escaping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541000" y="2095773"/>
            <a:ext cx="8763000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title: "All about &lt;p&gt; Tags"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body: "&lt;p&gt;This is a post about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lt;p&amp;gt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2400" b="1" dirty="0">
                <a:latin typeface="Consolas" panose="020B0609020204030204" pitchFamily="49" charset="0"/>
              </a:rPr>
              <a:t> tags&lt;/p&gt;"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541000" y="3339000"/>
            <a:ext cx="7124006" cy="31727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&lt;div class="entry"&gt;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&lt;h1&gt;All About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lt;p&amp;gt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2400" b="1" dirty="0">
                <a:latin typeface="Consolas" panose="020B0609020204030204" pitchFamily="49" charset="0"/>
              </a:rPr>
              <a:t> Tags&lt;/h1&gt;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&lt;div class="body"&gt;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&lt;p&gt;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This is a post </a:t>
            </a:r>
            <a:r>
              <a:rPr lang="en-US" sz="2400" b="1" dirty="0" err="1">
                <a:latin typeface="Consolas" panose="020B0609020204030204" pitchFamily="49" charset="0"/>
              </a:rPr>
              <a:t>about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&amp;lt;p&amp;gt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2400" b="1" dirty="0">
                <a:latin typeface="Consolas" panose="020B0609020204030204" pitchFamily="49" charset="0"/>
              </a:rPr>
              <a:t> tags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&lt;/p&gt;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&lt;/div&gt;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01936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89" y="793511"/>
            <a:ext cx="3675250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622" y="635000"/>
            <a:ext cx="3120610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4522" y="1626681"/>
            <a:ext cx="7761279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2"/>
                </a:solidFill>
              </a:rPr>
              <a:t> speed up and simplify the </a:t>
            </a:r>
            <a:endParaRPr lang="bg-BG" sz="32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bg-BG" sz="3200" dirty="0">
                <a:solidFill>
                  <a:schemeClr val="bg2"/>
                </a:solidFill>
              </a:rPr>
              <a:t>     </a:t>
            </a:r>
            <a:r>
              <a:rPr lang="en-US" sz="3200" dirty="0">
                <a:solidFill>
                  <a:schemeClr val="bg2"/>
                </a:solidFill>
              </a:rPr>
              <a:t>development process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Handlebars</a:t>
            </a:r>
            <a:r>
              <a:rPr lang="en-US" sz="3200" dirty="0">
                <a:solidFill>
                  <a:schemeClr val="bg2"/>
                </a:solidFill>
              </a:rPr>
              <a:t> offers effective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2"/>
                </a:solidFill>
              </a:rPr>
              <a:t> and simple helper functions</a:t>
            </a: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116992" y="4217362"/>
            <a:ext cx="3426040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title }}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body 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7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36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Definition and Uses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20417-352E-4ECC-985B-2EFA6BDBF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3" y="1385092"/>
            <a:ext cx="2514295" cy="251429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Templating Concepts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Templates allow similar content to be </a:t>
            </a:r>
            <a:r>
              <a:rPr lang="en-US" sz="3200" b="1" dirty="0">
                <a:solidFill>
                  <a:schemeClr val="bg1"/>
                </a:solidFill>
              </a:rPr>
              <a:t>replicated</a:t>
            </a:r>
            <a:r>
              <a:rPr lang="en-US" sz="3200" dirty="0"/>
              <a:t> in a web page,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without repeating </a:t>
            </a:r>
            <a:r>
              <a:rPr lang="en-US" sz="3200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Templating?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50734" y="4027759"/>
            <a:ext cx="2724150" cy="1831026"/>
            <a:chOff x="4549146" y="3835733"/>
            <a:chExt cx="2724150" cy="18597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19979">
              <a:off x="4549146" y="3835733"/>
              <a:ext cx="2724150" cy="185975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673721" y="4016066"/>
              <a:ext cx="2475000" cy="109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TEMPLATING ENGINE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9F94D5-CA24-489B-84BD-B5B9E0DC0FF3}"/>
              </a:ext>
            </a:extLst>
          </p:cNvPr>
          <p:cNvGrpSpPr/>
          <p:nvPr/>
        </p:nvGrpSpPr>
        <p:grpSpPr>
          <a:xfrm>
            <a:off x="826687" y="2254603"/>
            <a:ext cx="3404339" cy="4450884"/>
            <a:chOff x="825098" y="2254603"/>
            <a:chExt cx="3404339" cy="445088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C174F1A-7068-4E52-B4E7-673008507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41" y="5046156"/>
              <a:ext cx="1659331" cy="165933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506D8E-9B1C-41E6-8A15-3C004D50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6" y="2727474"/>
              <a:ext cx="1659331" cy="16593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318634" y="3108312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&lt;div&gt;</a:t>
              </a:r>
            </a:p>
            <a:p>
              <a:r>
                <a:rPr lang="en-US" sz="2000" b="1" dirty="0"/>
                <a:t>&lt;span&gt;</a:t>
              </a:r>
            </a:p>
            <a:p>
              <a:r>
                <a:rPr lang="en-US" sz="2000" b="1" dirty="0"/>
                <a:t>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5091" y="2254603"/>
              <a:ext cx="1600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HTML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8633" y="5519776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John,</a:t>
              </a:r>
            </a:p>
            <a:p>
              <a:r>
                <a:rPr lang="en-US" sz="2000" b="1" dirty="0"/>
                <a:t>Merrie,</a:t>
              </a:r>
            </a:p>
            <a:p>
              <a:r>
                <a:rPr lang="en-US" sz="2000" b="1" noProof="1"/>
                <a:t>David, …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5098" y="4569331"/>
              <a:ext cx="32531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Dynamic Content</a:t>
              </a:r>
            </a:p>
          </p:txBody>
        </p:sp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789437" y="3519397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789437" y="5282524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391400" y="4796199"/>
            <a:ext cx="609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6442B4-DF62-4200-9AC6-06405A987EFD}"/>
              </a:ext>
            </a:extLst>
          </p:cNvPr>
          <p:cNvGrpSpPr/>
          <p:nvPr/>
        </p:nvGrpSpPr>
        <p:grpSpPr>
          <a:xfrm>
            <a:off x="8096845" y="2427905"/>
            <a:ext cx="2962858" cy="4258544"/>
            <a:chOff x="8095257" y="2427905"/>
            <a:chExt cx="2962858" cy="425854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17B48E2-6586-4755-9F21-5F1BB7F9653F}"/>
                </a:ext>
              </a:extLst>
            </p:cNvPr>
            <p:cNvGrpSpPr/>
            <p:nvPr/>
          </p:nvGrpSpPr>
          <p:grpSpPr>
            <a:xfrm>
              <a:off x="9630045" y="2427905"/>
              <a:ext cx="1428070" cy="2049151"/>
              <a:chOff x="8265857" y="2634045"/>
              <a:chExt cx="1428070" cy="204915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BC6F8C-47C4-4B7A-8AB5-441070BC8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7761FB9-14F0-467D-B76B-29378A18EBB4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9AA9F0F-4C93-4E70-9AC5-587E561FEAD9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8E6C2E7-BB4C-4025-8F8A-E192430F2A8E}"/>
                    </a:ext>
                  </a:extLst>
                </p:cNvPr>
                <p:cNvSpPr txBox="1"/>
                <p:nvPr/>
              </p:nvSpPr>
              <p:spPr>
                <a:xfrm>
                  <a:off x="8303673" y="4097235"/>
                  <a:ext cx="1325335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Merrie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8590B6D-FFC6-4FB7-8D2B-08B60A50CB10}"/>
                </a:ext>
              </a:extLst>
            </p:cNvPr>
            <p:cNvGrpSpPr/>
            <p:nvPr/>
          </p:nvGrpSpPr>
          <p:grpSpPr>
            <a:xfrm>
              <a:off x="8101090" y="2427905"/>
              <a:ext cx="1428070" cy="2049151"/>
              <a:chOff x="8265857" y="2634045"/>
              <a:chExt cx="1428070" cy="2049151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D063E3F-E937-4897-8244-37DF8455F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1E18B22-1770-454E-8BCD-9B7993362F17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76CC351-2C5A-48A1-B35A-E310C4063932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FDF9418-6D56-44CA-8AE3-450F366F7C62}"/>
                    </a:ext>
                  </a:extLst>
                </p:cNvPr>
                <p:cNvSpPr txBox="1"/>
                <p:nvPr/>
              </p:nvSpPr>
              <p:spPr>
                <a:xfrm>
                  <a:off x="8328528" y="4092435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John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DB4BCE5-000A-4833-825D-5BA03F29C024}"/>
                </a:ext>
              </a:extLst>
            </p:cNvPr>
            <p:cNvGrpSpPr/>
            <p:nvPr/>
          </p:nvGrpSpPr>
          <p:grpSpPr>
            <a:xfrm>
              <a:off x="9630045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708C58E6-D0C6-4778-BD2F-5B6CE4824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EE83837-E355-4F22-AA3A-0E23FF1B1389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802342F-5BC6-42C3-B569-67367DC46F2E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5B069E6-2323-491C-BBFC-B7588903A173}"/>
                    </a:ext>
                  </a:extLst>
                </p:cNvPr>
                <p:cNvSpPr txBox="1"/>
                <p:nvPr/>
              </p:nvSpPr>
              <p:spPr>
                <a:xfrm>
                  <a:off x="8332192" y="4082633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Adam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BE48EFE-784E-41E6-BF9D-21BF0E183C77}"/>
                </a:ext>
              </a:extLst>
            </p:cNvPr>
            <p:cNvGrpSpPr/>
            <p:nvPr/>
          </p:nvGrpSpPr>
          <p:grpSpPr>
            <a:xfrm>
              <a:off x="8095257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AA249A26-C658-44CD-AAEE-CE0AE55CB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E366423-6B22-4ABC-9710-D3AC1511687F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7F44B07-ADF3-45EA-8152-06591845B243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896F69E-77CC-48D7-A91D-D029C071526D}"/>
                    </a:ext>
                  </a:extLst>
                </p:cNvPr>
                <p:cNvSpPr txBox="1"/>
                <p:nvPr/>
              </p:nvSpPr>
              <p:spPr>
                <a:xfrm>
                  <a:off x="8326359" y="4078546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David</a:t>
                  </a:r>
                  <a:endParaRPr lang="bg-BG" sz="1600" b="1" i="1" dirty="0"/>
                </a:p>
              </p:txBody>
            </p:sp>
          </p:grpSp>
        </p:grpSp>
      </p:grpSp>
      <p:sp>
        <p:nvSpPr>
          <p:cNvPr id="3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87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/>
              <a:t> are a method of </a:t>
            </a:r>
            <a:r>
              <a:rPr lang="en-US" sz="3200" b="1" dirty="0">
                <a:solidFill>
                  <a:schemeClr val="bg1"/>
                </a:solidFill>
              </a:rPr>
              <a:t>separating HTML </a:t>
            </a:r>
            <a:r>
              <a:rPr lang="en-US" sz="3200" dirty="0"/>
              <a:t>structure from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r>
              <a:rPr lang="en-US" sz="3200" dirty="0"/>
              <a:t> contained within</a:t>
            </a:r>
          </a:p>
          <a:p>
            <a:pPr latinLnBrk="0">
              <a:buClr>
                <a:schemeClr val="tx1"/>
              </a:buClr>
            </a:pPr>
            <a:r>
              <a:rPr lang="en-US" sz="3200" dirty="0"/>
              <a:t>Templating systems generally introduce some </a:t>
            </a:r>
            <a:r>
              <a:rPr lang="en-US" sz="3200" b="1" dirty="0">
                <a:solidFill>
                  <a:schemeClr val="bg1"/>
                </a:solidFill>
              </a:rPr>
              <a:t>new syntax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but are usually very simple to work with</a:t>
            </a:r>
          </a:p>
          <a:p>
            <a:pPr latinLnBrk="0">
              <a:buClr>
                <a:schemeClr val="tx1"/>
              </a:buClr>
            </a:pPr>
            <a:r>
              <a:rPr lang="en-US" sz="3200" dirty="0"/>
              <a:t>Typically token replacement is used to indicate part, which</a:t>
            </a:r>
            <a:br>
              <a:rPr lang="en-US" sz="3200" dirty="0"/>
            </a:br>
            <a:r>
              <a:rPr lang="en-US" sz="3200" dirty="0"/>
              <a:t>must be replaced - (</a:t>
            </a:r>
            <a:r>
              <a:rPr lang="en-US" sz="3200" b="1" dirty="0">
                <a:solidFill>
                  <a:schemeClr val="bg1"/>
                </a:solidFill>
              </a:rPr>
              <a:t>{{ ... }}, &lt;%...%&gt; etc.</a:t>
            </a:r>
            <a:r>
              <a:rPr lang="en-US" sz="3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37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9649" y="1295400"/>
            <a:ext cx="9707698" cy="4720792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dirty="0"/>
              <a:t>Templates should be as </a:t>
            </a:r>
            <a:r>
              <a:rPr lang="en-US" sz="3400" b="1" dirty="0">
                <a:solidFill>
                  <a:schemeClr val="bg1"/>
                </a:solidFill>
              </a:rPr>
              <a:t>simple</a:t>
            </a:r>
            <a:r>
              <a:rPr lang="en-US" sz="3400" dirty="0"/>
              <a:t> as possible 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Do not write business logic in the templates</a:t>
            </a:r>
            <a:endParaRPr lang="en-US" sz="3200" b="1" dirty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Follow the principles of functional programming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Templates are basically </a:t>
            </a:r>
            <a:r>
              <a:rPr lang="en-US" sz="3200" b="1" dirty="0">
                <a:solidFill>
                  <a:schemeClr val="bg1"/>
                </a:solidFill>
              </a:rPr>
              <a:t>pure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</a:t>
            </a:r>
            <a:r>
              <a:rPr lang="en-US" dirty="0" smtClean="0"/>
              <a:t> Concepts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2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static parts </a:t>
            </a:r>
            <a:r>
              <a:rPr lang="en-US" sz="3200" dirty="0"/>
              <a:t>of a webpage are stored as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dynamic content </a:t>
            </a:r>
            <a:r>
              <a:rPr lang="en-US" sz="3200" dirty="0"/>
              <a:t>is kept separately (e.g. in a </a:t>
            </a:r>
            <a:r>
              <a:rPr lang="en-US" sz="3200" b="1" dirty="0">
                <a:solidFill>
                  <a:schemeClr val="bg1"/>
                </a:solidFill>
              </a:rPr>
              <a:t>database</a:t>
            </a:r>
            <a:r>
              <a:rPr lang="en-US" sz="3200" dirty="0"/>
              <a:t>)</a:t>
            </a:r>
          </a:p>
          <a:p>
            <a:r>
              <a:rPr lang="en-US" sz="3200" dirty="0"/>
              <a:t>A </a:t>
            </a:r>
            <a:r>
              <a:rPr lang="en-US" sz="3200" b="1" dirty="0" err="1">
                <a:solidFill>
                  <a:schemeClr val="bg1"/>
                </a:solidFill>
              </a:rPr>
              <a:t>templating</a:t>
            </a:r>
            <a:r>
              <a:rPr lang="en-US" sz="3200" b="1" dirty="0">
                <a:solidFill>
                  <a:schemeClr val="bg1"/>
                </a:solidFill>
              </a:rPr>
              <a:t> engine </a:t>
            </a:r>
            <a:r>
              <a:rPr lang="en-US" sz="3200" dirty="0"/>
              <a:t>combines the two</a:t>
            </a:r>
          </a:p>
          <a:p>
            <a:r>
              <a:rPr lang="en-US" sz="3200" dirty="0"/>
              <a:t>Benefits: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Productivity</a:t>
            </a:r>
            <a:r>
              <a:rPr lang="en-US" sz="3000" dirty="0"/>
              <a:t> - avoid writing the same markup over and over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Save bandwidth </a:t>
            </a:r>
            <a:r>
              <a:rPr lang="en-US" sz="3000" dirty="0"/>
              <a:t>- send the HTML once, fill in any content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Composability</a:t>
            </a:r>
            <a:r>
              <a:rPr lang="en-US" sz="3000" dirty="0"/>
              <a:t> - a single element can be used on multiple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10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As soon as we find ourselves including </a:t>
            </a:r>
            <a:r>
              <a:rPr lang="en-US" sz="3200" b="1" dirty="0">
                <a:solidFill>
                  <a:schemeClr val="bg1"/>
                </a:solidFill>
              </a:rPr>
              <a:t>HTML inside JavaScript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en-US" sz="3200" dirty="0"/>
              <a:t> 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Separation of concerns </a:t>
            </a:r>
            <a:r>
              <a:rPr lang="en-US" sz="3200" dirty="0"/>
              <a:t>is of utmost importance when building a </a:t>
            </a:r>
            <a:br>
              <a:rPr lang="en-US" sz="3200" dirty="0"/>
            </a:br>
            <a:r>
              <a:rPr lang="en-US" sz="3200" dirty="0"/>
              <a:t>maintainable codebase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Should We Use JS Templating?</a:t>
            </a:r>
            <a:endParaRPr lang="en-US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4BCEF9F-A762-46A3-8BAD-2AF7D476D6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7201" y="2961885"/>
            <a:ext cx="3041579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4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3286</TotalTime>
  <Words>781</Words>
  <Application>Microsoft Office PowerPoint</Application>
  <PresentationFormat>Widescreen</PresentationFormat>
  <Paragraphs>257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Templating</vt:lpstr>
      <vt:lpstr>Table of Contents</vt:lpstr>
      <vt:lpstr>Have a Question?</vt:lpstr>
      <vt:lpstr>Definition and Uses</vt:lpstr>
      <vt:lpstr>What is Templating?</vt:lpstr>
      <vt:lpstr>Templating Concepts</vt:lpstr>
      <vt:lpstr>Templating Concepts</vt:lpstr>
      <vt:lpstr>Templating Concepts</vt:lpstr>
      <vt:lpstr>When Should We Use JS Templating?</vt:lpstr>
      <vt:lpstr>Display Articles in Blog</vt:lpstr>
      <vt:lpstr>Overview of Popular JS Libraries</vt:lpstr>
      <vt:lpstr>Templating Engines</vt:lpstr>
      <vt:lpstr>Syntax and Examples</vt:lpstr>
      <vt:lpstr>Overview</vt:lpstr>
      <vt:lpstr>Handlebars Installation and Using</vt:lpstr>
      <vt:lpstr>Expressions</vt:lpstr>
      <vt:lpstr>Compilation and Execution</vt:lpstr>
      <vt:lpstr>Hello Handlebars</vt:lpstr>
      <vt:lpstr>Simple Identifiers</vt:lpstr>
      <vt:lpstr>For-Loops</vt:lpstr>
      <vt:lpstr>Conditional Statements</vt:lpstr>
      <vt:lpstr>Partials</vt:lpstr>
      <vt:lpstr>HTML Escaping</vt:lpstr>
      <vt:lpstr>Live Exercise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Creating JSX Components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4</cp:revision>
  <dcterms:created xsi:type="dcterms:W3CDTF">2018-05-23T13:08:44Z</dcterms:created>
  <dcterms:modified xsi:type="dcterms:W3CDTF">2019-11-28T12:57:45Z</dcterms:modified>
  <cp:category>JS; JavaScript; front-end; AJAX; REST; ES6; Web development; computer programming; programming</cp:category>
</cp:coreProperties>
</file>