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503" r:id="rId2"/>
    <p:sldId id="504" r:id="rId3"/>
    <p:sldId id="542" r:id="rId4"/>
    <p:sldId id="552" r:id="rId5"/>
    <p:sldId id="580" r:id="rId6"/>
    <p:sldId id="579" r:id="rId7"/>
    <p:sldId id="582" r:id="rId8"/>
    <p:sldId id="583" r:id="rId9"/>
    <p:sldId id="575" r:id="rId10"/>
    <p:sldId id="576" r:id="rId11"/>
    <p:sldId id="584" r:id="rId12"/>
    <p:sldId id="585" r:id="rId13"/>
    <p:sldId id="586" r:id="rId14"/>
    <p:sldId id="588" r:id="rId15"/>
    <p:sldId id="587" r:id="rId16"/>
    <p:sldId id="589" r:id="rId17"/>
    <p:sldId id="590" r:id="rId18"/>
    <p:sldId id="591" r:id="rId19"/>
    <p:sldId id="544" r:id="rId20"/>
    <p:sldId id="545" r:id="rId21"/>
    <p:sldId id="553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564" r:id="rId30"/>
    <p:sldId id="607" r:id="rId31"/>
    <p:sldId id="608" r:id="rId32"/>
    <p:sldId id="609" r:id="rId33"/>
    <p:sldId id="614" r:id="rId34"/>
    <p:sldId id="611" r:id="rId35"/>
    <p:sldId id="612" r:id="rId36"/>
    <p:sldId id="537" r:id="rId37"/>
    <p:sldId id="615" r:id="rId38"/>
    <p:sldId id="592" r:id="rId39"/>
    <p:sldId id="594" r:id="rId40"/>
    <p:sldId id="593" r:id="rId41"/>
    <p:sldId id="547" r:id="rId42"/>
    <p:sldId id="597" r:id="rId43"/>
    <p:sldId id="596" r:id="rId44"/>
    <p:sldId id="546" r:id="rId45"/>
    <p:sldId id="548" r:id="rId46"/>
    <p:sldId id="616" r:id="rId47"/>
    <p:sldId id="571" r:id="rId48"/>
    <p:sldId id="401" r:id="rId49"/>
    <p:sldId id="490" r:id="rId50"/>
    <p:sldId id="491" r:id="rId51"/>
    <p:sldId id="493" r:id="rId52"/>
    <p:sldId id="4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  <p14:sldId id="542"/>
          </p14:sldIdLst>
        </p14:section>
        <p14:section name="Array List" id="{379C7E41-2440-48A7-983A-27DB161530C2}">
          <p14:sldIdLst>
            <p14:sldId id="552"/>
            <p14:sldId id="580"/>
            <p14:sldId id="579"/>
            <p14:sldId id="582"/>
            <p14:sldId id="583"/>
            <p14:sldId id="575"/>
            <p14:sldId id="576"/>
            <p14:sldId id="584"/>
            <p14:sldId id="585"/>
            <p14:sldId id="586"/>
            <p14:sldId id="588"/>
            <p14:sldId id="587"/>
            <p14:sldId id="589"/>
            <p14:sldId id="590"/>
            <p14:sldId id="591"/>
            <p14:sldId id="544"/>
            <p14:sldId id="545"/>
          </p14:sldIdLst>
        </p14:section>
        <p14:section name="Stack" id="{A33800FB-C7C2-4F38-B25A-7DF2028D4959}">
          <p14:sldIdLst>
            <p14:sldId id="553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Queue" id="{38FAD4C5-11A8-4CC1-A2BB-A237D01198A7}">
          <p14:sldIdLst>
            <p14:sldId id="564"/>
            <p14:sldId id="607"/>
            <p14:sldId id="608"/>
            <p14:sldId id="609"/>
            <p14:sldId id="614"/>
            <p14:sldId id="611"/>
            <p14:sldId id="612"/>
            <p14:sldId id="537"/>
          </p14:sldIdLst>
        </p14:section>
        <p14:section name="LinkedList" id="{506ADF96-1505-49F5-84C8-BBA467DC454B}">
          <p14:sldIdLst>
            <p14:sldId id="615"/>
            <p14:sldId id="592"/>
            <p14:sldId id="594"/>
            <p14:sldId id="593"/>
            <p14:sldId id="547"/>
            <p14:sldId id="597"/>
            <p14:sldId id="596"/>
            <p14:sldId id="546"/>
            <p14:sldId id="548"/>
            <p14:sldId id="616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3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</a:t>
          </a:r>
          <a:endParaRPr lang="en-US" b="1" dirty="0">
            <a:solidFill>
              <a:schemeClr val="tx1"/>
            </a:solidFill>
          </a:endParaRP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</a:t>
          </a:r>
          <a:endParaRPr lang="en-US" b="1" dirty="0">
            <a:solidFill>
              <a:schemeClr val="tx1"/>
            </a:solidFill>
          </a:endParaRP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</a:t>
          </a:r>
          <a:endParaRPr lang="en-US" b="1" dirty="0">
            <a:solidFill>
              <a:schemeClr val="tx1"/>
            </a:solidFill>
          </a:endParaRP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</a:t>
          </a:r>
          <a:endParaRPr lang="en-US" b="1" dirty="0">
            <a:solidFill>
              <a:schemeClr val="tx1"/>
            </a:solidFill>
          </a:endParaRP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</a:t>
          </a:r>
          <a:endParaRPr lang="en-US" b="1" dirty="0">
            <a:solidFill>
              <a:schemeClr val="tx1"/>
            </a:solidFill>
          </a:endParaRP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B509-EB0B-4F58-A452-E76B12885E16}" type="pres">
      <dgm:prSet presAssocID="{1122EBDE-D2C0-4CA3-9C42-4E1DCDB985A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919D-B85A-4730-AE8E-702ABA293AFD}" type="pres">
      <dgm:prSet presAssocID="{8D20BCFA-C921-4F0B-A871-B1F3DDCAAA2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B62C3-CC9D-49A0-83B0-8C55B8C27AB5}" type="pres">
      <dgm:prSet presAssocID="{E8497194-DF09-4F6F-9F81-C5A0D73FD28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455EA-6178-4A8C-92B1-7708C2F2A64E}" type="pres">
      <dgm:prSet presAssocID="{75E40D6B-25FD-45CF-9907-A5516B5416F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1EDF-AF3C-496A-A238-118A7FDBB258}" type="pres">
      <dgm:prSet presAssocID="{29B20A8E-C855-465F-8ADE-71EC8CCCBDE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 smtClean="0">
              <a:solidFill>
                <a:schemeClr val="bg1"/>
              </a:solidFill>
            </a:rPr>
            <a:t>Head</a:t>
          </a:r>
          <a:endParaRPr lang="en-US" sz="2200" b="1" dirty="0">
            <a:solidFill>
              <a:schemeClr val="bg1"/>
            </a:solidFill>
          </a:endParaRP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 smtClean="0">
              <a:solidFill>
                <a:schemeClr val="bg1"/>
              </a:solidFill>
            </a:rPr>
            <a:t>Next</a:t>
          </a:r>
          <a:endParaRPr lang="en-US" sz="2200" b="1" dirty="0">
            <a:solidFill>
              <a:schemeClr val="bg1"/>
            </a:solidFill>
          </a:endParaRP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 smtClean="0">
              <a:solidFill>
                <a:schemeClr val="bg1"/>
              </a:solidFill>
            </a:rPr>
            <a:t>Tail</a:t>
          </a:r>
          <a:endParaRPr lang="en-US" sz="2200" b="1" dirty="0">
            <a:solidFill>
              <a:schemeClr val="bg1"/>
            </a:solidFill>
          </a:endParaRP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chemeClr val="tx1"/>
              </a:solidFill>
            </a:rPr>
            <a:t>6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5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4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3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2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chemeClr val="tx1"/>
              </a:solidFill>
            </a:rPr>
            <a:t>1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Head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Next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Tail</a:t>
          </a:r>
          <a:endParaRPr lang="en-US" sz="2200" b="1" kern="1200" dirty="0">
            <a:solidFill>
              <a:schemeClr val="bg1"/>
            </a:solidFill>
          </a:endParaRP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45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 and Dynamic Implementation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Data Structures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Lists,                Queues </a:t>
            </a:r>
            <a:r>
              <a:rPr lang="en-US" sz="2400" b="1" dirty="0">
                <a:solidFill>
                  <a:schemeClr val="bg1"/>
                </a:solidFill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</a:rPr>
              <a:t>Stacks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 and fields: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554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ArrayList&lt;E&gt; implements List&lt;E&gt;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static final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ArrayList()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Adds an element after the last element: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Add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0285" y="2451591"/>
            <a:ext cx="9698330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boolean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this.elements.length)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this.elements[this.size++] =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true;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Returns an element at index: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Get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2630" y="2188731"/>
            <a:ext cx="9893639" cy="3215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checkIndex(index</a:t>
            </a:r>
            <a:r>
              <a:rPr lang="en-US" altLang="en-US" sz="2200" b="1" dirty="0">
                <a:latin typeface="Consolas" pitchFamily="49" charset="0"/>
              </a:rPr>
              <a:t>);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(E) this.elements[index];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Sets an element at index: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621157"/>
            <a:ext cx="11389984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altLang="en-US" sz="2200" b="1" dirty="0">
                <a:latin typeface="Consolas" pitchFamily="49" charset="0"/>
              </a:rPr>
              <a:t>(int index, 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oldElement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oldElement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Removes and returns an element at index: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Remove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340729"/>
            <a:ext cx="11389984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null;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</a:t>
            </a:r>
            <a:r>
              <a:rPr lang="en-US" altLang="en-US" sz="2200" b="1" dirty="0" smtClean="0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dirty="0">
                <a:latin typeface="Consolas" pitchFamily="49" charset="0"/>
              </a:rPr>
              <a:t>(index</a:t>
            </a:r>
            <a:r>
              <a:rPr lang="en-US" altLang="en-US" sz="2200" b="1" dirty="0">
                <a:latin typeface="Consolas" pitchFamily="49" charset="0"/>
              </a:rPr>
              <a:t>);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Helper methods to sustain correct array behaviour: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ArrayList – Grow and Shrink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289528"/>
            <a:ext cx="11389984" cy="3014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 smtClean="0">
                <a:latin typeface="Consolas" pitchFamily="49" charset="0"/>
              </a:rPr>
              <a:t>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 smtClean="0">
                <a:latin typeface="Consolas" pitchFamily="49" charset="0"/>
              </a:rPr>
              <a:t>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– Other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indexOf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</a:t>
            </a:r>
            <a:r>
              <a:rPr lang="en-US" dirty="0" smtClean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 smtClean="0"/>
              <a:t> based      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 smtClean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</a:t>
            </a:r>
            <a:r>
              <a:rPr lang="en-US" dirty="0" smtClean="0"/>
              <a:t>– 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 smtClean="0"/>
              <a:t> an      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 smtClean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toArray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– 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other operations – think about the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Building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Node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r>
              <a:rPr lang="en-US" dirty="0" smtClean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 smtClean="0"/>
              <a:t>for many data structures</a:t>
            </a:r>
          </a:p>
          <a:p>
            <a:r>
              <a:rPr lang="en-US" dirty="0" smtClean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 smtClean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418023"/>
            <a:ext cx="9546542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</a:t>
            </a:r>
            <a:r>
              <a:rPr lang="en-US" altLang="en-US" sz="2200" b="1" dirty="0">
                <a:latin typeface="Consolas" pitchFamily="49" charset="0"/>
              </a:rPr>
              <a:t>;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latin typeface="Consolas" pitchFamily="49" charset="0"/>
              </a:rPr>
              <a:t>previous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Many data structures use </a:t>
            </a:r>
            <a:r>
              <a:rPr lang="en-US" altLang="ko-KR" b="1" dirty="0" smtClean="0">
                <a:solidFill>
                  <a:schemeClr val="bg1"/>
                </a:solidFill>
              </a:rPr>
              <a:t>node chaining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- 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latin typeface="Consolas" pitchFamily="49" charset="0"/>
              </a:rPr>
              <a:t>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Deque</a:t>
            </a:r>
            <a:r>
              <a:rPr lang="en-US" altLang="en-US" sz="2200" b="1" dirty="0">
                <a:latin typeface="Consolas" pitchFamily="49" charset="0"/>
              </a:rPr>
              <a:t>&lt;E&gt;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 smtClean="0"/>
              <a:t>Dynamic Arrays</a:t>
            </a:r>
            <a:endParaRPr lang="en-US" dirty="0"/>
          </a:p>
          <a:p>
            <a:pPr marL="723900" lvl="1" indent="-376238">
              <a:lnSpc>
                <a:spcPct val="100000"/>
              </a:lnSpc>
            </a:pPr>
            <a:r>
              <a:rPr lang="en-US" sz="3200" dirty="0" smtClean="0"/>
              <a:t>ArrayList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 smtClean="0"/>
              <a:t>Nodes</a:t>
            </a:r>
            <a:endParaRPr lang="en-US" sz="3400" dirty="0"/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/>
              <a:t>Linked/Dynamic Implementation</a:t>
            </a:r>
            <a:endParaRPr lang="en-US" dirty="0" smtClean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 smtClean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smtClean="0">
                <a:latin typeface="+mj-lt"/>
              </a:rPr>
              <a:t>SinglyLinkedList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Create a class </a:t>
            </a:r>
            <a:r>
              <a:rPr lang="en-US" altLang="ko-KR" b="1" dirty="0" smtClean="0">
                <a:solidFill>
                  <a:schemeClr val="bg1"/>
                </a:solidFill>
              </a:rPr>
              <a:t>Node&lt;E&gt;</a:t>
            </a:r>
            <a:r>
              <a:rPr lang="en-US" altLang="ko-KR" dirty="0" smtClean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Node</a:t>
            </a:r>
            <a:r>
              <a:rPr lang="en-US" dirty="0" smtClean="0"/>
              <a:t>&lt;E</a:t>
            </a:r>
            <a:r>
              <a:rPr lang="en-US" dirty="0" smtClean="0"/>
              <a:t>&gt; next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Constructor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93990" y="2336739"/>
            <a:ext cx="7272422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Stack is the </a:t>
            </a:r>
            <a:r>
              <a:rPr lang="en-US" sz="3400" b="1" dirty="0" smtClean="0">
                <a:solidFill>
                  <a:schemeClr val="bg1"/>
                </a:solidFill>
              </a:rPr>
              <a:t>implementation</a:t>
            </a:r>
            <a:r>
              <a:rPr lang="en-US" sz="3400" dirty="0" smtClean="0"/>
              <a:t> of ADS </a:t>
            </a:r>
            <a:r>
              <a:rPr lang="en-US" sz="3400" b="1" dirty="0" smtClean="0">
                <a:solidFill>
                  <a:schemeClr val="bg1"/>
                </a:solidFill>
              </a:rPr>
              <a:t>LIFO               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 smtClean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 smtClean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 smtClean="0"/>
              <a:t> class or atop </a:t>
            </a:r>
            <a:r>
              <a:rPr lang="en-US" sz="3400" dirty="0"/>
              <a:t>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array</a:t>
            </a:r>
            <a:endParaRPr lang="en-US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143614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AbstractStack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</a:t>
            </a:r>
            <a:r>
              <a:rPr lang="en-US" altLang="en-US" sz="2200" b="1" dirty="0"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 smtClean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size</a:t>
            </a:r>
            <a:r>
              <a:rPr lang="en-US" altLang="en-US" sz="2200" b="1" dirty="0" smtClean="0">
                <a:latin typeface="Consolas" pitchFamily="49" charset="0"/>
              </a:rPr>
              <a:t>;</a:t>
            </a: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 smtClean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b="1" dirty="0" smtClean="0">
                <a:solidFill>
                  <a:schemeClr val="bg1"/>
                </a:solidFill>
              </a:rPr>
              <a:t>ize</a:t>
            </a:r>
            <a:r>
              <a:rPr lang="en-US" sz="3400" dirty="0" smtClean="0"/>
              <a:t>()</a:t>
            </a:r>
            <a:r>
              <a:rPr lang="en-US" sz="3400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isEmplty</a:t>
            </a:r>
            <a:r>
              <a:rPr lang="en-US" sz="3400" dirty="0"/>
              <a:t>()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push</a:t>
            </a:r>
            <a:r>
              <a:rPr lang="en-US" sz="3400" dirty="0" smtClean="0"/>
              <a:t>(),</a:t>
            </a:r>
            <a:r>
              <a:rPr lang="en-US" sz="3400" b="1" dirty="0" smtClean="0">
                <a:solidFill>
                  <a:schemeClr val="bg1"/>
                </a:solidFill>
              </a:rPr>
              <a:t> pop</a:t>
            </a:r>
            <a:r>
              <a:rPr lang="en-US" sz="3400" dirty="0" smtClean="0"/>
              <a:t>()</a:t>
            </a:r>
            <a:r>
              <a:rPr lang="en-US" sz="3400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peek</a:t>
            </a:r>
            <a:r>
              <a:rPr lang="en-US" sz="3400" dirty="0" smtClean="0"/>
              <a:t>()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all </a:t>
            </a:r>
            <a:r>
              <a:rPr lang="en-US" dirty="0"/>
              <a:t>of the other operations run in linear time  </a:t>
            </a:r>
            <a:r>
              <a:rPr lang="en-US" dirty="0" smtClean="0"/>
              <a:t>                          (</a:t>
            </a:r>
            <a:r>
              <a:rPr lang="en-US" dirty="0"/>
              <a:t>roughly speaking</a:t>
            </a:r>
            <a:r>
              <a:rPr lang="en-US" dirty="0" smtClean="0"/>
              <a:t>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contains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- Operations</a:t>
            </a:r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 and fields: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altLang="ko-KR" dirty="0" smtClean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46075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Stack&lt;E&gt; implements AbstractStack&lt;E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</a:t>
            </a:r>
            <a:r>
              <a:rPr lang="en-US" altLang="en-US" sz="2200" b="1" dirty="0">
                <a:latin typeface="Consolas" pitchFamily="49" charset="0"/>
              </a:rPr>
              <a:t>class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   </a:t>
            </a: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 </a:t>
            </a: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}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Chain the nodes by using the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 smtClean="0">
                <a:ea typeface="굴림" pitchFamily="50" charset="-127"/>
              </a:rPr>
              <a:t>field: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Push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null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top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6 0.00278 L 0.2487 0.00093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0.00093 L 0.49727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Link</a:t>
            </a:r>
            <a:r>
              <a:rPr lang="en-US" altLang="ko-KR" dirty="0" smtClean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 smtClean="0"/>
              <a:t> size</a:t>
            </a:r>
            <a:endParaRPr lang="en-US" altLang="ko-K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3103592"/>
            <a:ext cx="10988399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Remove the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</a:t>
            </a:r>
            <a:r>
              <a:rPr lang="en-US" altLang="ko-KR" dirty="0" smtClean="0">
                <a:ea typeface="굴림" pitchFamily="50" charset="-127"/>
              </a:rPr>
              <a:t>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Unlink</a:t>
            </a:r>
            <a:r>
              <a:rPr lang="en-US" altLang="ko-KR" dirty="0" smtClean="0"/>
              <a:t> </a:t>
            </a:r>
            <a:r>
              <a:rPr lang="en-US" altLang="ko-KR" dirty="0"/>
              <a:t>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 smtClean="0"/>
              <a:t>size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Pop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null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top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 smtClean="0">
                <a:solidFill>
                  <a:schemeClr val="bg2"/>
                </a:solidFill>
              </a:rPr>
              <a:t>previous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 smtClean="0">
                <a:solidFill>
                  <a:schemeClr val="bg2"/>
                </a:solidFill>
              </a:rPr>
              <a:t>previous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latin typeface="Consolas" pitchFamily="49" charset="0"/>
              </a:rPr>
              <a:t>this.top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.element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temp = this.top.previous;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this.top.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 Implementation</a:t>
            </a:r>
            <a:endParaRPr lang="bg-B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Queue is the </a:t>
            </a:r>
            <a:r>
              <a:rPr lang="en-US" sz="3400" b="1" dirty="0" smtClean="0">
                <a:solidFill>
                  <a:schemeClr val="bg1"/>
                </a:solidFill>
              </a:rPr>
              <a:t>implementation</a:t>
            </a:r>
            <a:r>
              <a:rPr lang="en-US" sz="3400" dirty="0" smtClean="0"/>
              <a:t> of ADS </a:t>
            </a:r>
            <a:r>
              <a:rPr lang="en-US" sz="3400" b="1" dirty="0" smtClean="0">
                <a:solidFill>
                  <a:schemeClr val="bg1"/>
                </a:solidFill>
              </a:rPr>
              <a:t>FIFO                F</a:t>
            </a:r>
            <a:r>
              <a:rPr lang="en-US" sz="3400" dirty="0" smtClean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 smtClean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 smtClean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 smtClean="0"/>
              <a:t> class or atop </a:t>
            </a:r>
            <a:r>
              <a:rPr lang="en-US" sz="3400" dirty="0"/>
              <a:t>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array</a:t>
            </a:r>
            <a:endParaRPr lang="en-US" dirty="0"/>
          </a:p>
          <a:p>
            <a:r>
              <a:rPr lang="en-US" sz="3400" dirty="0"/>
              <a:t>Queue</a:t>
            </a:r>
            <a:r>
              <a:rPr lang="en-US" sz="3400" dirty="0" smtClean="0"/>
              <a:t> </a:t>
            </a:r>
            <a:r>
              <a:rPr lang="en-US" sz="3400" dirty="0"/>
              <a:t>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</a:t>
            </a:r>
            <a:r>
              <a:rPr lang="en-US" altLang="en-US" sz="2200" b="1" dirty="0">
                <a:latin typeface="Consolas" pitchFamily="49" charset="0"/>
              </a:rPr>
              <a:t>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b="1" dirty="0" smtClean="0">
                <a:solidFill>
                  <a:schemeClr val="bg1"/>
                </a:solidFill>
              </a:rPr>
              <a:t>ize</a:t>
            </a:r>
            <a:r>
              <a:rPr lang="en-US" sz="3400" dirty="0" smtClean="0"/>
              <a:t>()</a:t>
            </a:r>
            <a:r>
              <a:rPr lang="en-US" sz="3400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isEmplty</a:t>
            </a:r>
            <a:r>
              <a:rPr lang="en-US" sz="3400" dirty="0"/>
              <a:t>()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poll</a:t>
            </a:r>
            <a:r>
              <a:rPr lang="en-US" sz="3400" dirty="0" smtClean="0"/>
              <a:t>(),</a:t>
            </a:r>
            <a:r>
              <a:rPr lang="en-US" sz="3400" b="1" dirty="0" smtClean="0">
                <a:solidFill>
                  <a:schemeClr val="bg1"/>
                </a:solidFill>
              </a:rPr>
              <a:t> peek</a:t>
            </a:r>
            <a:r>
              <a:rPr lang="en-US" sz="3400" dirty="0" smtClean="0"/>
              <a:t>()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offer</a:t>
            </a:r>
            <a:r>
              <a:rPr lang="en-US" sz="3400" dirty="0" smtClean="0"/>
              <a:t>()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 smtClean="0"/>
              <a:t>if we keep the reference to the that node </a:t>
            </a:r>
            <a:r>
              <a:rPr lang="en-US" sz="3200" dirty="0"/>
              <a:t>–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</a:t>
            </a:r>
            <a:r>
              <a:rPr lang="en-US" sz="3200" b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</a:t>
            </a:r>
            <a:r>
              <a:rPr lang="en-US" sz="3200" dirty="0" smtClean="0"/>
              <a:t>chase pointers to </a:t>
            </a:r>
            <a:r>
              <a:rPr lang="en-US" sz="3200" dirty="0"/>
              <a:t>that node – </a:t>
            </a:r>
            <a:r>
              <a:rPr lang="en-US" sz="3200" b="1" dirty="0" smtClean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all </a:t>
            </a:r>
            <a:r>
              <a:rPr lang="en-US" dirty="0"/>
              <a:t>of the other operations run in linear time  </a:t>
            </a:r>
            <a:r>
              <a:rPr lang="en-US" dirty="0" smtClean="0"/>
              <a:t>                          (</a:t>
            </a:r>
            <a:r>
              <a:rPr lang="en-US" dirty="0"/>
              <a:t>roughly speaking</a:t>
            </a:r>
            <a:r>
              <a:rPr lang="en-US" dirty="0" smtClean="0"/>
              <a:t>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 smtClean="0"/>
              <a:t>()</a:t>
            </a:r>
            <a:r>
              <a:rPr lang="en-US" sz="3198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contains</a:t>
            </a:r>
            <a:r>
              <a:rPr lang="en-US" sz="3400" dirty="0" smtClean="0"/>
              <a:t>()</a:t>
            </a:r>
            <a:r>
              <a:rPr lang="en-US" sz="3198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etc</a:t>
            </a:r>
            <a:r>
              <a:rPr lang="en-US" sz="3400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Operations</a:t>
            </a:r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 and fields: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altLang="ko-KR" dirty="0" smtClean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</a:t>
            </a:r>
            <a:r>
              <a:rPr lang="en-US" altLang="en-US" sz="2200" b="1" dirty="0">
                <a:latin typeface="Consolas" pitchFamily="49" charset="0"/>
              </a:rPr>
              <a:t>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   </a:t>
            </a: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SimpleQueue</a:t>
            </a:r>
            <a:r>
              <a:rPr lang="en-US" altLang="en-US" sz="2200" b="1" dirty="0">
                <a:latin typeface="Consolas" pitchFamily="49" charset="0"/>
              </a:rPr>
              <a:t>() </a:t>
            </a: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}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Node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c</a:t>
            </a:r>
            <a:r>
              <a:rPr lang="en-US" altLang="ko-KR" dirty="0" smtClean="0">
                <a:ea typeface="굴림" pitchFamily="50" charset="-127"/>
              </a:rPr>
              <a:t>hain </a:t>
            </a:r>
            <a:r>
              <a:rPr lang="en-US" altLang="ko-KR" dirty="0">
                <a:ea typeface="굴림" pitchFamily="50" charset="-127"/>
              </a:rPr>
              <a:t>the nodes by </a:t>
            </a:r>
            <a:r>
              <a:rPr lang="en-US" altLang="ko-KR" dirty="0" smtClean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Node </a:t>
            </a:r>
            <a:r>
              <a:rPr lang="en-US" altLang="ko-KR" dirty="0" smtClean="0">
                <a:ea typeface="굴림" pitchFamily="50" charset="-127"/>
              </a:rPr>
              <a:t>after the       last one the so called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 smtClean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B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798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Add element at the end – </a:t>
            </a:r>
            <a:r>
              <a:rPr lang="en-US" altLang="ko-KR" b="1" dirty="0" smtClean="0">
                <a:solidFill>
                  <a:schemeClr val="bg1"/>
                </a:solidFill>
              </a:rPr>
              <a:t>Link</a:t>
            </a:r>
            <a:r>
              <a:rPr lang="en-US" altLang="ko-KR" dirty="0" smtClean="0"/>
              <a:t> the nodes and </a:t>
            </a:r>
            <a:r>
              <a:rPr lang="en-US" altLang="ko-KR" b="1" dirty="0" smtClean="0">
                <a:solidFill>
                  <a:schemeClr val="bg1"/>
                </a:solidFill>
              </a:rPr>
              <a:t>increase</a:t>
            </a:r>
            <a:r>
              <a:rPr lang="en-US" altLang="ko-KR" dirty="0" smtClean="0"/>
              <a:t> size</a:t>
            </a:r>
            <a:endParaRPr lang="en-US" altLang="ko-K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870606"/>
            <a:ext cx="1098839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offer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</a:t>
            </a:r>
            <a:r>
              <a:rPr lang="en-US" altLang="en-US" sz="2200" b="1" dirty="0" smtClean="0">
                <a:latin typeface="Consolas" pitchFamily="49" charset="0"/>
              </a:rPr>
              <a:t>(</a:t>
            </a:r>
            <a:r>
              <a:rPr lang="en-US" altLang="en-US" sz="2200" b="1" dirty="0"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.</a:t>
            </a:r>
            <a:r>
              <a:rPr lang="en-US" altLang="en-US" sz="2200" b="1" dirty="0">
                <a:latin typeface="Consolas" pitchFamily="49" charset="0"/>
              </a:rPr>
              <a:t>next</a:t>
            </a:r>
            <a:r>
              <a:rPr lang="en-US" altLang="en-US" sz="2200" b="1" dirty="0" smtClean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</a:rPr>
              <a:t>	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</a:t>
            </a:r>
            <a:r>
              <a:rPr lang="en-US" altLang="en-US" sz="2200" b="1" dirty="0" smtClean="0">
                <a:latin typeface="Consolas" pitchFamily="49" charset="0"/>
              </a:rPr>
              <a:t>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Remove the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</a:t>
            </a:r>
            <a:r>
              <a:rPr lang="en-US" altLang="ko-KR" dirty="0" smtClean="0">
                <a:ea typeface="굴림" pitchFamily="50" charset="-127"/>
              </a:rPr>
              <a:t>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Unlink</a:t>
            </a:r>
            <a:r>
              <a:rPr lang="en-US" altLang="ko-KR" dirty="0" smtClean="0"/>
              <a:t> </a:t>
            </a:r>
            <a:r>
              <a:rPr lang="en-US" altLang="ko-KR" dirty="0"/>
              <a:t>the </a:t>
            </a:r>
            <a:r>
              <a:rPr lang="en-US" altLang="ko-KR" dirty="0" smtClean="0"/>
              <a:t>node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 smtClean="0"/>
              <a:t>size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– Poll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B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 smtClean="0">
                <a:solidFill>
                  <a:schemeClr val="bg2"/>
                </a:solidFill>
              </a:rPr>
              <a:t>previous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 smtClean="0">
                <a:solidFill>
                  <a:schemeClr val="bg2"/>
                </a:solidFill>
              </a:rPr>
              <a:t>previous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null</a:t>
            </a:r>
            <a:endParaRPr lang="en-GB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/ Queue – 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Undo operations </a:t>
            </a:r>
          </a:p>
          <a:p>
            <a:pPr lvl="2"/>
            <a:r>
              <a:rPr lang="en-US" dirty="0" smtClean="0"/>
              <a:t>Browser history</a:t>
            </a:r>
          </a:p>
          <a:p>
            <a:pPr lvl="2"/>
            <a:r>
              <a:rPr lang="en-US" dirty="0" smtClean="0"/>
              <a:t>Chess game progress</a:t>
            </a:r>
          </a:p>
          <a:p>
            <a:pPr lvl="1"/>
            <a:r>
              <a:rPr lang="en-US" dirty="0" smtClean="0"/>
              <a:t>Math expression evaluation</a:t>
            </a:r>
          </a:p>
          <a:p>
            <a:pPr lvl="1"/>
            <a:r>
              <a:rPr lang="en-US" dirty="0" smtClean="0"/>
              <a:t>Implementation of function (method) calls</a:t>
            </a:r>
          </a:p>
          <a:p>
            <a:pPr lvl="1"/>
            <a:r>
              <a:rPr lang="en-US" dirty="0" smtClean="0"/>
              <a:t>Tree-like structures traversal (DFS algorithm) 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Queue</a:t>
            </a:r>
          </a:p>
          <a:p>
            <a:pPr lvl="1"/>
            <a:r>
              <a:rPr lang="en-US" sz="2900" dirty="0" smtClean="0"/>
              <a:t>Operation system process scheduling</a:t>
            </a:r>
          </a:p>
          <a:p>
            <a:pPr lvl="1"/>
            <a:r>
              <a:rPr lang="en-US" sz="2900" dirty="0" smtClean="0"/>
              <a:t>Resource sharing, e.g.:</a:t>
            </a:r>
          </a:p>
          <a:p>
            <a:pPr lvl="2"/>
            <a:r>
              <a:rPr lang="en-US" sz="2500" dirty="0" smtClean="0"/>
              <a:t>Printer document queue</a:t>
            </a:r>
          </a:p>
          <a:p>
            <a:pPr lvl="2"/>
            <a:r>
              <a:rPr lang="en-US" sz="2500" dirty="0" smtClean="0"/>
              <a:t>Server requests queue</a:t>
            </a:r>
          </a:p>
          <a:p>
            <a:pPr lvl="1"/>
            <a:r>
              <a:rPr lang="en-US" sz="2900" dirty="0" smtClean="0"/>
              <a:t>Tree-like structures traversal (BFS algorithm)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SinglyLinkedList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data structure where each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                is a </a:t>
            </a:r>
            <a:r>
              <a:rPr lang="en-US" b="1" dirty="0">
                <a:solidFill>
                  <a:schemeClr val="bg1"/>
                </a:solidFill>
              </a:rPr>
              <a:t>separate </a:t>
            </a:r>
            <a:r>
              <a:rPr lang="en-US" b="1" dirty="0" smtClean="0">
                <a:solidFill>
                  <a:schemeClr val="bg1"/>
                </a:solidFill>
              </a:rPr>
              <a:t>object </a:t>
            </a:r>
            <a:r>
              <a:rPr lang="en-US" dirty="0" smtClean="0"/>
              <a:t>–</a:t>
            </a:r>
            <a:r>
              <a:rPr lang="en-US" b="1" dirty="0" smtClean="0">
                <a:solidFill>
                  <a:schemeClr val="bg1"/>
                </a:solidFill>
              </a:rPr>
              <a:t> Node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entry point </a:t>
            </a:r>
            <a:r>
              <a:rPr lang="en-US" dirty="0" smtClean="0"/>
              <a:t>is commonly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However we define what is the entry point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SinglyLinkedLists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5365" y="4627889"/>
            <a:ext cx="10309869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addFirst</a:t>
            </a:r>
            <a:r>
              <a:rPr lang="en-US" sz="3400" dirty="0" smtClean="0"/>
              <a:t>(), </a:t>
            </a:r>
            <a:r>
              <a:rPr lang="en-US" sz="3400" b="1" dirty="0" smtClean="0">
                <a:solidFill>
                  <a:schemeClr val="bg1"/>
                </a:solidFill>
              </a:rPr>
              <a:t>removeFirst</a:t>
            </a:r>
            <a:r>
              <a:rPr lang="en-US" sz="3400" dirty="0" smtClean="0"/>
              <a:t>(),</a:t>
            </a:r>
            <a:r>
              <a:rPr lang="en-US" sz="3400" b="1" dirty="0" smtClean="0">
                <a:solidFill>
                  <a:schemeClr val="bg1"/>
                </a:solidFill>
              </a:rPr>
              <a:t> getFirst</a:t>
            </a:r>
            <a:r>
              <a:rPr lang="en-US" sz="3400" dirty="0" smtClean="0"/>
              <a:t>(), </a:t>
            </a:r>
            <a:r>
              <a:rPr lang="en-US" sz="3400" b="1" dirty="0" smtClean="0">
                <a:solidFill>
                  <a:schemeClr val="bg1"/>
                </a:solidFill>
              </a:rPr>
              <a:t>size</a:t>
            </a:r>
            <a:r>
              <a:rPr lang="en-US" sz="3400" dirty="0" smtClean="0"/>
              <a:t>()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 smtClean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addLast</a:t>
            </a:r>
            <a:r>
              <a:rPr lang="en-US" sz="3200" dirty="0" smtClean="0"/>
              <a:t>(), </a:t>
            </a:r>
            <a:r>
              <a:rPr lang="en-US" sz="3200" b="1" dirty="0" smtClean="0">
                <a:solidFill>
                  <a:schemeClr val="bg1"/>
                </a:solidFill>
              </a:rPr>
              <a:t>removeLast</a:t>
            </a:r>
            <a:r>
              <a:rPr lang="en-US" sz="3200" dirty="0" smtClean="0"/>
              <a:t>(),</a:t>
            </a:r>
            <a:r>
              <a:rPr lang="en-US" sz="3200" b="1" dirty="0" smtClean="0">
                <a:solidFill>
                  <a:schemeClr val="bg1"/>
                </a:solidFill>
              </a:rPr>
              <a:t> getLast</a:t>
            </a:r>
            <a:r>
              <a:rPr lang="en-US" sz="3200" dirty="0" smtClean="0"/>
              <a:t>()</a:t>
            </a:r>
            <a:r>
              <a:rPr lang="en-US" sz="3200" dirty="0"/>
              <a:t> </a:t>
            </a:r>
            <a:r>
              <a:rPr lang="en-US" sz="3200" dirty="0" smtClean="0"/>
              <a:t>– again depends if           we keep the reference to the last node or no can be  constant </a:t>
            </a:r>
            <a:r>
              <a:rPr lang="en-US" sz="3200" dirty="0"/>
              <a:t>–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O(1)</a:t>
            </a:r>
            <a:r>
              <a:rPr lang="en-US" sz="3200" dirty="0" smtClean="0"/>
              <a:t> or linear </a:t>
            </a:r>
            <a:r>
              <a:rPr lang="en-US" sz="3200" dirty="0"/>
              <a:t>–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O(n)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</a:t>
            </a:r>
            <a:r>
              <a:rPr lang="en-US" sz="3400" dirty="0" smtClean="0"/>
              <a:t>perations </a:t>
            </a:r>
            <a:r>
              <a:rPr lang="en-US" sz="3400" dirty="0"/>
              <a:t>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</a:t>
            </a:r>
            <a:r>
              <a:rPr lang="en-US" sz="3400" dirty="0" smtClean="0"/>
              <a:t>will                                    run </a:t>
            </a: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  <a:r>
              <a:rPr lang="en-US" sz="3400" dirty="0" smtClean="0"/>
              <a:t> (</a:t>
            </a:r>
            <a:r>
              <a:rPr lang="en-US" sz="3400" dirty="0"/>
              <a:t>roughly speaking</a:t>
            </a:r>
            <a:r>
              <a:rPr lang="en-US" sz="3400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</a:t>
            </a:r>
            <a:r>
              <a:rPr lang="en-US" dirty="0" smtClean="0"/>
              <a:t>List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ArrayList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 and fields: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</a:t>
            </a:r>
            <a:r>
              <a:rPr lang="en-US" altLang="ko-KR" dirty="0" smtClean="0">
                <a:ea typeface="굴림" pitchFamily="50" charset="-127"/>
              </a:rPr>
              <a:t> LinkedList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</a:t>
            </a:r>
            <a:r>
              <a:rPr lang="en-US" altLang="en-US" sz="2200" b="1" dirty="0">
                <a:latin typeface="Consolas" pitchFamily="49" charset="0"/>
              </a:rPr>
              <a:t>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endParaRPr lang="en-US" altLang="en-US" sz="2200" b="1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</a:t>
            </a:r>
            <a:r>
              <a:rPr lang="en-US" altLang="en-US" sz="2200" b="1" dirty="0">
                <a:latin typeface="Consolas" pitchFamily="49" charset="0"/>
              </a:rPr>
              <a:t>{...}   </a:t>
            </a:r>
            <a:r>
              <a:rPr lang="en-US" altLang="en-US" sz="2200" b="1" dirty="0">
                <a:latin typeface="Consolas" pitchFamily="49" charset="0"/>
              </a:rPr>
              <a:t>// Node class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Node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</a:t>
            </a:r>
            <a:r>
              <a:rPr lang="en-US" dirty="0"/>
              <a:t>List – Adding </a:t>
            </a: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B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Add element at the end:</a:t>
            </a:r>
            <a:endParaRPr lang="en-US" altLang="ko-K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– Add Last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686617"/>
            <a:ext cx="10988399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</a:t>
            </a:r>
            <a:r>
              <a:rPr lang="en-US" altLang="en-US" sz="2200" b="1" dirty="0" smtClean="0">
                <a:latin typeface="Consolas" pitchFamily="49" charset="0"/>
              </a:rPr>
              <a:t>(</a:t>
            </a:r>
            <a:r>
              <a:rPr lang="en-US" altLang="en-US" sz="2200" b="1" dirty="0"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</a:rPr>
              <a:t>             </a:t>
            </a:r>
            <a:r>
              <a:rPr lang="en-US" altLang="en-US" sz="2200" b="1" dirty="0"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current</a:t>
            </a:r>
            <a:r>
              <a:rPr lang="en-US" altLang="en-US" sz="2200" b="1" dirty="0" smtClean="0">
                <a:latin typeface="Consolas" pitchFamily="49" charset="0"/>
              </a:rPr>
              <a:t>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smtClean="0">
                <a:latin typeface="Consolas" pitchFamily="49" charset="0"/>
              </a:rPr>
              <a:t>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head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</a:t>
            </a:r>
            <a:r>
              <a:rPr lang="en-US" dirty="0"/>
              <a:t>List – Adding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</a:rPr>
              <a:t>B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head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Add element at the beginning:</a:t>
            </a:r>
            <a:endParaRPr lang="en-US" altLang="ko-K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 – Add First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677158"/>
            <a:ext cx="1098839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latin typeface="Consolas" pitchFamily="49" charset="0"/>
              </a:rPr>
              <a:t>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head =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null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last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Unlink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 far we have implemented some Data       Structures by using the </a:t>
            </a:r>
            <a:r>
              <a:rPr lang="en-US" b="1" dirty="0" smtClean="0">
                <a:solidFill>
                  <a:schemeClr val="bg1"/>
                </a:solidFill>
              </a:rPr>
              <a:t>Node class properties</a:t>
            </a:r>
            <a:r>
              <a:rPr lang="en-US" dirty="0" smtClean="0"/>
              <a:t>. 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 smtClean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 smtClean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 smtClean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 smtClean="0"/>
              <a:t> them?</a:t>
            </a:r>
          </a:p>
          <a:p>
            <a:r>
              <a:rPr lang="en-US" dirty="0" smtClean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 smtClean="0"/>
              <a:t> those    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 smtClean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Stack is </a:t>
            </a:r>
            <a:r>
              <a:rPr lang="en-US" sz="2900" b="1" dirty="0">
                <a:solidFill>
                  <a:schemeClr val="bg1"/>
                </a:solidFill>
              </a:rPr>
              <a:t>LIFO</a:t>
            </a:r>
            <a:r>
              <a:rPr lang="en-US" sz="2900" dirty="0">
                <a:solidFill>
                  <a:schemeClr val="bg2"/>
                </a:solidFill>
              </a:rPr>
              <a:t> structure (</a:t>
            </a:r>
            <a:r>
              <a:rPr lang="en-US" sz="2900" b="1" dirty="0">
                <a:solidFill>
                  <a:schemeClr val="bg1"/>
                </a:solidFill>
              </a:rPr>
              <a:t>L</a:t>
            </a:r>
            <a:r>
              <a:rPr lang="en-US" sz="2900" dirty="0">
                <a:solidFill>
                  <a:schemeClr val="bg2"/>
                </a:solidFill>
              </a:rPr>
              <a:t>ast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 smtClean="0">
                <a:solidFill>
                  <a:schemeClr val="bg2"/>
                </a:solidFill>
              </a:rPr>
              <a:t>Queue </a:t>
            </a:r>
            <a:r>
              <a:rPr lang="en-US" sz="2900" dirty="0">
                <a:solidFill>
                  <a:schemeClr val="bg2"/>
                </a:solidFill>
              </a:rPr>
              <a:t>is </a:t>
            </a:r>
            <a:r>
              <a:rPr lang="en-US" sz="2900" b="1" dirty="0">
                <a:solidFill>
                  <a:schemeClr val="bg1"/>
                </a:solidFill>
              </a:rPr>
              <a:t>FIFO</a:t>
            </a:r>
            <a:r>
              <a:rPr lang="en-US" sz="2900" dirty="0">
                <a:solidFill>
                  <a:schemeClr val="bg2"/>
                </a:solidFill>
              </a:rPr>
              <a:t> (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</a:t>
            </a:r>
            <a:r>
              <a:rPr lang="en-US" sz="2700" dirty="0" smtClean="0">
                <a:solidFill>
                  <a:schemeClr val="bg2"/>
                </a:solidFill>
              </a:rPr>
              <a:t>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 smtClean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</a:t>
            </a:r>
            <a:r>
              <a:rPr lang="en-US" sz="2700" dirty="0" smtClean="0">
                <a:solidFill>
                  <a:schemeClr val="bg2"/>
                </a:solidFill>
              </a:rPr>
              <a:t>pointer-based</a:t>
            </a: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ArrayList is the </a:t>
            </a:r>
            <a:r>
              <a:rPr lang="en-US" sz="3400" b="1" dirty="0" smtClean="0">
                <a:solidFill>
                  <a:schemeClr val="bg1"/>
                </a:solidFill>
              </a:rPr>
              <a:t>implementation</a:t>
            </a:r>
            <a:r>
              <a:rPr lang="en-US" sz="3400" dirty="0" smtClean="0"/>
              <a:t> of ADS </a:t>
            </a:r>
            <a:r>
              <a:rPr lang="en-US" sz="3400" b="1" dirty="0" smtClean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</a:t>
            </a:r>
            <a:r>
              <a:rPr lang="en-US" sz="3400" dirty="0" smtClean="0"/>
              <a:t>uilt </a:t>
            </a:r>
            <a:r>
              <a:rPr lang="en-US" sz="3400" b="1" dirty="0">
                <a:solidFill>
                  <a:schemeClr val="bg1"/>
                </a:solidFill>
              </a:rPr>
              <a:t>atop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 smtClean="0"/>
              <a:t> </a:t>
            </a:r>
            <a:r>
              <a:rPr lang="en-US" sz="3400" dirty="0"/>
              <a:t>and </a:t>
            </a:r>
            <a:r>
              <a:rPr lang="en-US" sz="3400" b="1" dirty="0" smtClean="0">
                <a:solidFill>
                  <a:schemeClr val="bg1"/>
                </a:solidFill>
              </a:rPr>
              <a:t>shrink</a:t>
            </a:r>
            <a:r>
              <a:rPr lang="en-US" sz="3400" dirty="0" smtClean="0"/>
              <a:t> </a:t>
            </a:r>
            <a:r>
              <a:rPr lang="en-US" sz="3400" dirty="0"/>
              <a:t>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</a:t>
            </a:r>
            <a:r>
              <a:rPr lang="en-US" sz="3400" dirty="0" smtClean="0"/>
              <a:t>elements</a:t>
            </a:r>
          </a:p>
          <a:p>
            <a:r>
              <a:rPr lang="en-US" dirty="0" smtClean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inside an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– ArrayList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ArrayList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&lt;E&gt; </a:t>
            </a:r>
            <a:r>
              <a:rPr lang="en-US" altLang="en-US" sz="2200" b="1" dirty="0">
                <a:latin typeface="Consolas" pitchFamily="49" charset="0"/>
              </a:rPr>
              <a:t>{</a:t>
            </a: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 </a:t>
            </a:r>
            <a:r>
              <a:rPr lang="en-US" altLang="en-US" sz="2200" b="1" dirty="0">
                <a:latin typeface="Consolas" pitchFamily="49" charset="0"/>
              </a:rPr>
              <a:t>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b="1" dirty="0" smtClean="0">
                <a:solidFill>
                  <a:schemeClr val="bg1"/>
                </a:solidFill>
              </a:rPr>
              <a:t>ize()</a:t>
            </a:r>
            <a:r>
              <a:rPr lang="en-US" sz="3400" dirty="0"/>
              <a:t>,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isEmplty()</a:t>
            </a:r>
            <a:r>
              <a:rPr lang="en-US" sz="3400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get()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set() </a:t>
            </a:r>
            <a:r>
              <a:rPr lang="en-US" sz="3400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b="1" dirty="0" smtClean="0">
                <a:solidFill>
                  <a:schemeClr val="bg1"/>
                </a:solidFill>
              </a:rPr>
              <a:t>dd()</a:t>
            </a:r>
            <a:r>
              <a:rPr lang="en-US" sz="3400" dirty="0"/>
              <a:t> </a:t>
            </a:r>
            <a:r>
              <a:rPr lang="en-US" sz="3400" dirty="0" smtClean="0"/>
              <a:t>– the operation </a:t>
            </a:r>
            <a:r>
              <a:rPr lang="en-US" sz="3400" dirty="0"/>
              <a:t>runs in </a:t>
            </a:r>
            <a:r>
              <a:rPr lang="en-US" sz="3400" b="1" dirty="0">
                <a:solidFill>
                  <a:schemeClr val="bg1"/>
                </a:solidFill>
              </a:rPr>
              <a:t>amortized constant </a:t>
            </a:r>
            <a:r>
              <a:rPr lang="en-US" sz="3400" dirty="0" smtClean="0"/>
              <a:t>time </a:t>
            </a: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adding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elements requires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</a:t>
            </a:r>
            <a:r>
              <a:rPr lang="en-US" sz="3400" dirty="0" smtClean="0"/>
              <a:t>time</a:t>
            </a: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all </a:t>
            </a:r>
            <a:r>
              <a:rPr lang="en-US" sz="3400" dirty="0"/>
              <a:t>of the other </a:t>
            </a:r>
            <a:r>
              <a:rPr lang="en-US" sz="3400" dirty="0" smtClean="0"/>
              <a:t>operations like: </a:t>
            </a:r>
            <a:r>
              <a:rPr lang="en-US" sz="3400" b="1" dirty="0">
                <a:solidFill>
                  <a:schemeClr val="bg1"/>
                </a:solidFill>
              </a:rPr>
              <a:t>add(int </a:t>
            </a:r>
            <a:r>
              <a:rPr lang="en-US" sz="3400" b="1" dirty="0" smtClean="0">
                <a:solidFill>
                  <a:schemeClr val="bg1"/>
                </a:solidFill>
              </a:rPr>
              <a:t>index, E element)</a:t>
            </a:r>
            <a:r>
              <a:rPr lang="en-US" sz="3400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contains()</a:t>
            </a:r>
            <a:r>
              <a:rPr lang="en-US" sz="3400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indexOf</a:t>
            </a:r>
            <a:r>
              <a:rPr lang="en-US" sz="3400" b="1" dirty="0" smtClean="0">
                <a:solidFill>
                  <a:schemeClr val="bg1"/>
                </a:solidFill>
              </a:rPr>
              <a:t>(), remove(int index) etc</a:t>
            </a:r>
            <a:r>
              <a:rPr lang="en-US" sz="3400" dirty="0" smtClean="0"/>
              <a:t>.,                       run </a:t>
            </a: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  <a:r>
              <a:rPr lang="en-US" sz="3400" dirty="0" smtClean="0"/>
              <a:t> (</a:t>
            </a:r>
            <a:r>
              <a:rPr lang="en-US" sz="3400" dirty="0"/>
              <a:t>roughly speaking</a:t>
            </a:r>
            <a:r>
              <a:rPr lang="en-US" sz="3400" dirty="0" smtClean="0"/>
              <a:t>)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- Operations</a:t>
            </a:r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</a:t>
            </a:r>
            <a:r>
              <a:rPr lang="en-US" altLang="ko-KR" dirty="0" smtClean="0">
                <a:ea typeface="굴림" pitchFamily="50" charset="-127"/>
              </a:rPr>
              <a:t>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en-US" dirty="0" smtClean="0"/>
              <a:t>– Add O(n)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/>
              <a:t>size </a:t>
            </a:r>
            <a:r>
              <a:rPr lang="en-GB" sz="3400" dirty="0"/>
              <a:t>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 smtClean="0">
                <a:solidFill>
                  <a:schemeClr val="bg1"/>
                </a:solidFill>
              </a:rPr>
              <a:t>add(</a:t>
            </a:r>
            <a:r>
              <a:rPr lang="en-GB" sz="3400" dirty="0" smtClean="0"/>
              <a:t>21</a:t>
            </a:r>
            <a:r>
              <a:rPr lang="en-GB" sz="3400" b="1" dirty="0" smtClean="0">
                <a:solidFill>
                  <a:schemeClr val="bg1"/>
                </a:solidFill>
              </a:rPr>
              <a:t>)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/>
              <a:t>size </a:t>
            </a:r>
            <a:r>
              <a:rPr lang="en-GB" sz="3400" dirty="0"/>
              <a:t>= </a:t>
            </a:r>
            <a:r>
              <a:rPr lang="en-GB" sz="3400" dirty="0" smtClean="0"/>
              <a:t>5</a:t>
            </a:r>
            <a:endParaRPr lang="en-GB" sz="3400" dirty="0"/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Out of space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 smtClean="0">
                <a:ea typeface="굴림" pitchFamily="50" charset="-127"/>
              </a:rPr>
              <a:t>, if </a:t>
            </a:r>
            <a:r>
              <a:rPr lang="en-US" altLang="ko-KR" dirty="0">
                <a:ea typeface="굴림" pitchFamily="50" charset="-127"/>
              </a:rPr>
              <a:t>needed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 smtClean="0">
                <a:ea typeface="굴림" pitchFamily="50" charset="-127"/>
              </a:rPr>
              <a:t> the size</a:t>
            </a:r>
            <a:endParaRPr lang="en-US" altLang="ko-KR" b="1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 smtClean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                           only </a:t>
            </a:r>
            <a:r>
              <a:rPr lang="en-US" altLang="ko-KR" dirty="0">
                <a:sym typeface="Wingdings" panose="05000000000000000000" pitchFamily="2" charset="2"/>
              </a:rPr>
              <a:t>~</a:t>
            </a:r>
            <a:r>
              <a:rPr lang="en-US" altLang="ko-KR" dirty="0" smtClean="0">
                <a:sym typeface="Wingdings" panose="05000000000000000000" pitchFamily="2" charset="2"/>
              </a:rPr>
              <a:t>33</a:t>
            </a:r>
            <a:r>
              <a:rPr lang="en-US" altLang="ko-KR" dirty="0" smtClean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copies</a:t>
            </a:r>
            <a:r>
              <a:rPr lang="en-US" altLang="ko-KR" dirty="0" smtClean="0">
                <a:ea typeface="굴림" pitchFamily="50" charset="-127"/>
              </a:rPr>
              <a:t> –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en-US" dirty="0" smtClean="0"/>
              <a:t>– Add O(1)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/>
              <a:t>size </a:t>
            </a:r>
            <a:r>
              <a:rPr lang="en-GB" sz="3400" dirty="0"/>
              <a:t>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 smtClean="0">
                <a:solidFill>
                  <a:schemeClr val="bg1"/>
                </a:solidFill>
              </a:rPr>
              <a:t>add(</a:t>
            </a:r>
            <a:r>
              <a:rPr lang="en-GB" sz="3400" dirty="0" smtClean="0"/>
              <a:t>21</a:t>
            </a:r>
            <a:r>
              <a:rPr lang="en-GB" sz="3400" b="1" dirty="0" smtClean="0">
                <a:solidFill>
                  <a:schemeClr val="bg1"/>
                </a:solidFill>
              </a:rPr>
              <a:t>)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 smtClean="0"/>
              <a:t>size </a:t>
            </a:r>
            <a:r>
              <a:rPr lang="en-GB" sz="3400" dirty="0"/>
              <a:t>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Out of space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noProof="1" smtClean="0"/>
              <a:t>Create</a:t>
            </a:r>
            <a:r>
              <a:rPr lang="en-US" altLang="ko-KR" dirty="0" smtClean="0"/>
              <a:t> an </a:t>
            </a:r>
            <a:r>
              <a:rPr lang="en-US" altLang="ko-KR" b="1" dirty="0" smtClean="0">
                <a:solidFill>
                  <a:schemeClr val="bg1"/>
                </a:solidFill>
              </a:rPr>
              <a:t>ArrayList&lt;E&gt;</a:t>
            </a:r>
            <a:r>
              <a:rPr lang="en-US" altLang="ko-KR" dirty="0" smtClean="0"/>
              <a:t> data structure, which supports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oolean</a:t>
            </a:r>
            <a:r>
              <a:rPr lang="en-US" b="1" dirty="0" smtClean="0">
                <a:solidFill>
                  <a:schemeClr val="bg1"/>
                </a:solidFill>
              </a:rPr>
              <a:t> add</a:t>
            </a:r>
            <a:r>
              <a:rPr lang="en-US" dirty="0" smtClean="0"/>
              <a:t>(T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 smtClean="0">
                <a:solidFill>
                  <a:schemeClr val="bg1"/>
                </a:solidFill>
              </a:rPr>
              <a:t> get</a:t>
            </a:r>
            <a:r>
              <a:rPr lang="en-US" dirty="0"/>
              <a:t>(int index)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 smtClean="0">
                <a:solidFill>
                  <a:schemeClr val="bg1"/>
                </a:solidFill>
              </a:rPr>
              <a:t> set</a:t>
            </a:r>
            <a:r>
              <a:rPr lang="en-US" dirty="0"/>
              <a:t>(int index, E elements)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 smtClean="0"/>
              <a:t>E</a:t>
            </a:r>
            <a:r>
              <a:rPr lang="en-US" b="1" dirty="0" smtClean="0">
                <a:solidFill>
                  <a:schemeClr val="bg1"/>
                </a:solidFill>
              </a:rPr>
              <a:t> remove</a:t>
            </a:r>
            <a:r>
              <a:rPr lang="en-US" dirty="0"/>
              <a:t>(int index)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</a:t>
            </a:r>
            <a:r>
              <a:rPr lang="en-US" b="1" dirty="0" smtClean="0">
                <a:solidFill>
                  <a:schemeClr val="bg1"/>
                </a:solidFill>
              </a:rPr>
              <a:t> indexOf</a:t>
            </a:r>
            <a:r>
              <a:rPr lang="en-US" dirty="0" smtClean="0"/>
              <a:t>(E </a:t>
            </a:r>
            <a:r>
              <a:rPr lang="en-US" dirty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dirty="0" smtClean="0"/>
              <a:t>tc…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ArrayList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11823</TotalTime>
  <Words>1954</Words>
  <Application>Microsoft Office PowerPoint</Application>
  <PresentationFormat>Widescreen</PresentationFormat>
  <Paragraphs>450</Paragraphs>
  <Slides>52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1_SoftUni3_1</vt:lpstr>
      <vt:lpstr>Linear Data Structures</vt:lpstr>
      <vt:lpstr>Table of Contents</vt:lpstr>
      <vt:lpstr>Have a Question?</vt:lpstr>
      <vt:lpstr>PowerPoint Presentation</vt:lpstr>
      <vt:lpstr>Dynamic Arrays – ArrayList</vt:lpstr>
      <vt:lpstr>ArrayList - Operations</vt:lpstr>
      <vt:lpstr>ArrayList – Add O(n)</vt:lpstr>
      <vt:lpstr>ArrayList – Add O(1)</vt:lpstr>
      <vt:lpstr>Problem: ArrayList</vt:lpstr>
      <vt:lpstr>ArrayList – Constructor And Fields</vt:lpstr>
      <vt:lpstr>ArrayList – Add</vt:lpstr>
      <vt:lpstr>ArrayList – Get</vt:lpstr>
      <vt:lpstr>ArrayList – Set</vt:lpstr>
      <vt:lpstr>ArrayList – Remove</vt:lpstr>
      <vt:lpstr>ArrayList – Grow and Shrink</vt:lpstr>
      <vt:lpstr>ArrayList – Other Operations</vt:lpstr>
      <vt:lpstr>PowerPoint Presentation</vt:lpstr>
      <vt:lpstr>Node Class</vt:lpstr>
      <vt:lpstr>Node - Application</vt:lpstr>
      <vt:lpstr>Problem: Node</vt:lpstr>
      <vt:lpstr>PowerPoint Presentation</vt:lpstr>
      <vt:lpstr>Stack</vt:lpstr>
      <vt:lpstr>Stack - Operations</vt:lpstr>
      <vt:lpstr>Stack – Constructor And Fields</vt:lpstr>
      <vt:lpstr>Stack – Push</vt:lpstr>
      <vt:lpstr>Stack – Push</vt:lpstr>
      <vt:lpstr>Stack – Pop</vt:lpstr>
      <vt:lpstr>Stack – Pop</vt:lpstr>
      <vt:lpstr>PowerPoint Presentation</vt:lpstr>
      <vt:lpstr>Queue</vt:lpstr>
      <vt:lpstr>Queue - Operations</vt:lpstr>
      <vt:lpstr>Queue – Constructor And Fields</vt:lpstr>
      <vt:lpstr>Queue – Offer</vt:lpstr>
      <vt:lpstr>Queue – Offer</vt:lpstr>
      <vt:lpstr>Queue – Poll</vt:lpstr>
      <vt:lpstr>Stack / Queue – Real-World Applications</vt:lpstr>
      <vt:lpstr>PowerPoint Presentation</vt:lpstr>
      <vt:lpstr>SinglyLinkedLists</vt:lpstr>
      <vt:lpstr>Singly Linked List – Operations</vt:lpstr>
      <vt:lpstr>Singly LinkedList – Constructor And Fields</vt:lpstr>
      <vt:lpstr>Singly Linked List – Adding Last</vt:lpstr>
      <vt:lpstr>LinkedList – Add Last  </vt:lpstr>
      <vt:lpstr>Singly Linked List – Adding First</vt:lpstr>
      <vt:lpstr>LinkedList – Add First  </vt:lpstr>
      <vt:lpstr>Linked List – Removing First/Last</vt:lpstr>
      <vt:lpstr>Node Implementation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342</cp:revision>
  <dcterms:created xsi:type="dcterms:W3CDTF">2018-05-23T13:08:44Z</dcterms:created>
  <dcterms:modified xsi:type="dcterms:W3CDTF">2020-02-19T20:23:04Z</dcterms:modified>
  <cp:category>computer programming, programming, data structures</cp:category>
</cp:coreProperties>
</file>