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JS Introduction" id="{91AC3B3B-CCAE-4F9A-9632-EE7046E5F29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Operators" id="{89A2A28E-9C3D-4629-B11D-B52F0B57C71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unctions Overview" id="{A4474746-2318-4C35-A723-B5BD01A7615C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unction Variables" id="{C7ABE9A7-55C7-41D6-BDF8-3FF025759750}">
          <p14:sldIdLst>
            <p14:sldId id="288"/>
            <p14:sldId id="289"/>
            <p14:sldId id="290"/>
            <p14:sldId id="291"/>
          </p14:sldIdLst>
        </p14:section>
        <p14:section name="Nested Functions" id="{622B765A-C3C9-40C0-AC3A-00C5163AAF4A}">
          <p14:sldIdLst>
            <p14:sldId id="292"/>
            <p14:sldId id="293"/>
            <p14:sldId id="294"/>
          </p14:sldIdLst>
        </p14:section>
        <p14:section name="Live Exercises" id="{33C9E4E1-4248-44F9-BD6C-85CDD3130259}">
          <p14:sldIdLst>
            <p14:sldId id="295"/>
          </p14:sldIdLst>
        </p14:section>
        <p14:section name="Summary" id="{C2CE774C-EDA7-4C5B-838C-1E63F1B30A01}">
          <p14:sldIdLst>
            <p14:sldId id="296"/>
            <p14:sldId id="297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Syntax, Functions and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2447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819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895848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bg-BG" dirty="0"/>
          </a:p>
          <a:p>
            <a:r>
              <a:rPr lang="en-US" dirty="0"/>
              <a:t>Strict mode is declared by adding "use strict";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r>
              <a:rPr lang="en-US" sz="3398" b="1" dirty="0" smtClean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</a:t>
            </a:r>
            <a:r>
              <a:rPr lang="en-US" dirty="0" smtClean="0"/>
              <a:t>at the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71445" y="1342802"/>
            <a:ext cx="1130789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71445" y="2422877"/>
            <a:ext cx="11307898" cy="3320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NOT cause an error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y = 3.14;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 list of zero or more </a:t>
            </a:r>
            <a:r>
              <a:rPr lang="en-US" sz="3400" b="1" dirty="0">
                <a:solidFill>
                  <a:schemeClr val="bg1"/>
                </a:solidFill>
              </a:rPr>
              <a:t>array elements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dirty="0"/>
              <a:t>enclosed in square brackets (</a:t>
            </a:r>
            <a:r>
              <a:rPr lang="en-US" sz="3400" b="1" dirty="0">
                <a:solidFill>
                  <a:schemeClr val="bg1"/>
                </a:solidFill>
              </a:rPr>
              <a:t>[ ]</a:t>
            </a:r>
            <a:r>
              <a:rPr lang="en-US" sz="34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2642231" y="33840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"Ford", "BMW", "Peugeot"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arrayLength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cars.length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secondCar</a:t>
            </a:r>
            <a:r>
              <a:rPr lang="en-US" sz="2400" b="1" dirty="0">
                <a:latin typeface="Consolas" panose="020B0609020204030204" pitchFamily="49" charset="0"/>
              </a:rPr>
              <a:t> = cars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;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"BMW"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9337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Literals</a:t>
            </a:r>
            <a:r>
              <a:rPr lang="en-US" sz="3600" dirty="0"/>
              <a:t>: </a:t>
            </a:r>
          </a:p>
          <a:p>
            <a:pPr marL="1142571" lvl="1" indent="-457200"/>
            <a:r>
              <a:rPr lang="en-US" sz="3400" dirty="0"/>
              <a:t>List of zero or more </a:t>
            </a:r>
            <a:r>
              <a:rPr lang="en-US" sz="3400" b="1" dirty="0">
                <a:solidFill>
                  <a:schemeClr val="bg1"/>
                </a:solidFill>
              </a:rPr>
              <a:t>pairs</a:t>
            </a:r>
            <a:r>
              <a:rPr lang="en-US" sz="3400" dirty="0"/>
              <a:t> of property names </a:t>
            </a:r>
          </a:p>
          <a:p>
            <a:pPr marL="1142571" lvl="1" indent="-457200"/>
            <a:r>
              <a:rPr lang="en-US" sz="3400" dirty="0"/>
              <a:t>Associated values of an object, enclosed in curly braces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127612" y="39240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>
                <a:latin typeface="Consolas" panose="020B0609020204030204" pitchFamily="49" charset="0"/>
              </a:rPr>
              <a:t> type: "Infinity", model: "QX80", color: "blue"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car.type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car["type"]</a:t>
            </a:r>
            <a:r>
              <a:rPr lang="en-US" sz="2200" b="1" dirty="0">
                <a:latin typeface="Consolas" panose="020B0609020204030204" pitchFamily="49" charset="0"/>
              </a:rPr>
              <a:t>; 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Access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car.year</a:t>
            </a:r>
            <a:r>
              <a:rPr lang="en-US" sz="2200" b="1" dirty="0">
                <a:latin typeface="Consolas" panose="020B0609020204030204" pitchFamily="49" charset="0"/>
              </a:rPr>
              <a:t> = 2018;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car["year"]</a:t>
            </a:r>
            <a:r>
              <a:rPr lang="en-US" sz="2200" b="1" dirty="0">
                <a:latin typeface="Consolas" panose="020B0609020204030204" pitchFamily="49" charset="0"/>
              </a:rPr>
              <a:t> = 2018;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Add new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car.color</a:t>
            </a:r>
            <a:r>
              <a:rPr lang="en-US" sz="2200" b="1" dirty="0">
                <a:latin typeface="Consolas" panose="020B0609020204030204" pitchFamily="49" charset="0"/>
              </a:rPr>
              <a:t> = "black";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car["color"]</a:t>
            </a:r>
            <a:r>
              <a:rPr lang="en-US" sz="2200" b="1" dirty="0">
                <a:latin typeface="Consolas" panose="020B0609020204030204" pitchFamily="49" charset="0"/>
              </a:rPr>
              <a:t> = "black";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Correct existing property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741000" y="5229000"/>
            <a:ext cx="10961783" cy="768084"/>
          </a:xfrm>
        </p:spPr>
        <p:txBody>
          <a:bodyPr/>
          <a:lstStyle/>
          <a:p>
            <a:r>
              <a:rPr lang="en-US" dirty="0" smtClean="0"/>
              <a:t>Arithmetic, Assignment, Comparison, </a:t>
            </a:r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</a:t>
            </a:r>
            <a:r>
              <a:rPr lang="en-US" sz="3400" dirty="0" smtClean="0"/>
              <a:t>operand </a:t>
            </a:r>
            <a:r>
              <a:rPr lang="en-US" sz="3400" dirty="0"/>
              <a:t>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575321"/>
              </p:ext>
            </p:extLst>
          </p:nvPr>
        </p:nvGraphicFramePr>
        <p:xfrm>
          <a:off x="3445477" y="11790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 smtClean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 smtClean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dirty="0" smtClean="0"/>
              <a:t>"</a:t>
            </a:r>
            <a:r>
              <a:rPr lang="en-US" sz="3200" b="1" dirty="0" err="1" smtClean="0">
                <a:solidFill>
                  <a:schemeClr val="bg1"/>
                </a:solidFill>
              </a:rPr>
              <a:t>falsy</a:t>
            </a:r>
            <a:r>
              <a:rPr lang="en-US" sz="3200" b="1" dirty="0" smtClean="0">
                <a:solidFill>
                  <a:schemeClr val="bg1"/>
                </a:solidFill>
              </a:rPr>
              <a:t>"</a:t>
            </a:r>
            <a:r>
              <a:rPr lang="en-US" sz="3200" dirty="0" smtClean="0"/>
              <a:t> </a:t>
            </a:r>
            <a:r>
              <a:rPr lang="en-US" sz="3200" dirty="0"/>
              <a:t>values  </a:t>
            </a:r>
            <a:r>
              <a:rPr lang="en-US" sz="3200" dirty="0" smtClean="0"/>
              <a:t>- </a:t>
            </a:r>
            <a:r>
              <a:rPr lang="en-US" sz="3000" b="1" dirty="0" smtClean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2066621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'no'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25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1000" y="4569591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0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'hi'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true;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bg-BG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924119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["Saab", "Volvo", "BMW"];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Array); 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461" y="1667442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Object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462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                    to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istantialize</a:t>
            </a:r>
            <a:r>
              <a:rPr lang="en-US" dirty="0"/>
              <a:t> 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1640395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4444163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1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34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overloading </a:t>
            </a:r>
            <a:r>
              <a:rPr lang="en-US" sz="3200" dirty="0"/>
              <a:t>== same name, different parameters</a:t>
            </a:r>
          </a:p>
          <a:p>
            <a:r>
              <a:rPr lang="en-US" sz="3400" dirty="0"/>
              <a:t>JavaScript (like Python and PHP) </a:t>
            </a:r>
            <a:r>
              <a:rPr lang="en-US" sz="3400" b="1" dirty="0">
                <a:solidFill>
                  <a:schemeClr val="bg1"/>
                </a:solidFill>
              </a:rPr>
              <a:t>does not </a:t>
            </a:r>
            <a:r>
              <a:rPr lang="en-US" sz="3400" b="1" dirty="0" smtClean="0">
                <a:solidFill>
                  <a:schemeClr val="bg1"/>
                </a:solidFill>
              </a:rPr>
              <a:t>support</a:t>
            </a:r>
            <a:r>
              <a:rPr lang="en-US" sz="3400" dirty="0"/>
              <a:t> </a:t>
            </a:r>
            <a:r>
              <a:rPr lang="en-US" sz="3400" dirty="0" smtClean="0"/>
              <a:t>overloading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4067568"/>
            <a:ext cx="8819596" cy="2587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printName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200" dirty="0">
                <a:solidFill>
                  <a:schemeClr val="tx1"/>
                </a:solidFill>
                <a:effectLst/>
              </a:rPr>
              <a:t> name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if</a:t>
            </a:r>
            <a:r>
              <a:rPr lang="en-US" sz="2200" dirty="0">
                <a:solidFill>
                  <a:schemeClr val="tx1"/>
                </a:solidFill>
                <a:effectLst/>
              </a:rPr>
              <a:t> 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 != undefined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 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 += ' ' +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}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69877" y="46440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3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3957" y="1118961"/>
            <a:ext cx="9842043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 smtClean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dirty="0" smtClean="0"/>
              <a:t>passed </a:t>
            </a:r>
            <a:r>
              <a:rPr lang="en-US" sz="3000" dirty="0"/>
              <a:t>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849768"/>
            <a:ext cx="9122030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2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arguments[0]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1</a:t>
            </a:r>
            <a:endParaRPr lang="en-US" sz="2200" i="1" dirty="0">
              <a:solidFill>
                <a:schemeClr val="accent2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arguments[3] + 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13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</a:t>
            </a:r>
            <a:r>
              <a:rPr lang="en-US" sz="2200" dirty="0">
                <a:solidFill>
                  <a:schemeClr val="tx1"/>
                </a:solidFill>
                <a:effectLst/>
              </a:rPr>
              <a:t>); </a:t>
            </a:r>
          </a:p>
          <a:p>
            <a:r>
              <a:rPr lang="en-US" sz="2200" i="1" dirty="0">
                <a:solidFill>
                  <a:schemeClr val="accent2"/>
                </a:solidFill>
                <a:effectLst/>
              </a:rPr>
              <a:t>// [Arguments] { '0': 1, '1': 2, '2': 3, '3': 6, '4': 7 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foo(</a:t>
            </a:r>
            <a:r>
              <a:rPr lang="en-US" sz="22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4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 smtClean="0"/>
              <a:t>First-class functions-  </a:t>
            </a:r>
            <a:r>
              <a:rPr lang="en-US" sz="3400" dirty="0"/>
              <a:t> </a:t>
            </a:r>
            <a:r>
              <a:rPr lang="en-US" sz="3400" dirty="0" smtClean="0"/>
              <a:t>a function can </a:t>
            </a:r>
            <a:r>
              <a:rPr lang="en-US" sz="3400" dirty="0"/>
              <a:t>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</a:t>
            </a:r>
            <a:r>
              <a:rPr lang="en-US" sz="3400" dirty="0" smtClean="0"/>
              <a:t>be </a:t>
            </a:r>
            <a:r>
              <a:rPr lang="en-US" sz="3400" b="1" dirty="0" smtClean="0">
                <a:solidFill>
                  <a:schemeClr val="bg1"/>
                </a:solidFill>
              </a:rPr>
              <a:t>assigned</a:t>
            </a:r>
            <a:r>
              <a:rPr lang="en-US" sz="3400" dirty="0" smtClean="0"/>
              <a:t> </a:t>
            </a:r>
            <a:r>
              <a:rPr lang="en-US" sz="3400" dirty="0"/>
              <a:t>as </a:t>
            </a:r>
            <a:r>
              <a:rPr lang="en-US" sz="3400" dirty="0" smtClean="0"/>
              <a:t>a </a:t>
            </a:r>
            <a:r>
              <a:rPr lang="en-US" sz="3400" dirty="0"/>
              <a:t>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73293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986000" y="5748698"/>
            <a:ext cx="2438400" cy="685800"/>
          </a:xfrm>
          <a:prstGeom prst="wedgeRoundRectCallout">
            <a:avLst>
              <a:gd name="adj1" fmla="val -53734"/>
              <a:gd name="adj2" fmla="val -96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</a:t>
            </a:r>
            <a:r>
              <a:rPr lang="en-US" sz="3199" dirty="0" smtClean="0"/>
              <a:t>from </a:t>
            </a:r>
            <a:r>
              <a:rPr lang="en-US" sz="3199" b="1" dirty="0" smtClean="0">
                <a:solidFill>
                  <a:schemeClr val="bg1"/>
                </a:solidFill>
              </a:rPr>
              <a:t>their </a:t>
            </a:r>
            <a:r>
              <a:rPr lang="en-US" sz="3199" b="1" dirty="0">
                <a:solidFill>
                  <a:schemeClr val="bg1"/>
                </a:solidFill>
              </a:rPr>
              <a:t>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456855"/>
            <a:ext cx="8520872" cy="5050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data types 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identifier</a:t>
            </a:r>
            <a:r>
              <a:rPr lang="en-US" dirty="0"/>
              <a:t> is a sequence of characters in the code that </a:t>
            </a:r>
            <a:br>
              <a:rPr lang="en-US" dirty="0"/>
            </a:br>
            <a:r>
              <a:rPr lang="en-US" dirty="0"/>
              <a:t>identifies a 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or 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/>
              <a:t>An identifier </a:t>
            </a:r>
            <a:r>
              <a:rPr lang="en-US" b="1" dirty="0">
                <a:solidFill>
                  <a:schemeClr val="bg1"/>
                </a:solidFill>
              </a:rPr>
              <a:t>differs</a:t>
            </a:r>
            <a:r>
              <a:rPr lang="en-US" dirty="0"/>
              <a:t> from a string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that a string is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while </a:t>
            </a:r>
            <a:br>
              <a:rPr lang="en-US" dirty="0"/>
            </a:br>
            <a:r>
              <a:rPr lang="en-US" dirty="0"/>
              <a:t>an identifier is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In JavaScript, identifiers are case-sensitive and can contain </a:t>
            </a:r>
            <a:br>
              <a:rPr lang="en-US" dirty="0"/>
            </a:br>
            <a:r>
              <a:rPr lang="en-US" dirty="0"/>
              <a:t>Unicode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digits</a:t>
            </a:r>
            <a:r>
              <a:rPr lang="en-US" dirty="0"/>
              <a:t> (0-9), but may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start with a 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noProof="1"/>
              <a:t>variable that has been declared </a:t>
            </a:r>
            <a:r>
              <a:rPr lang="en-US" sz="3200" noProof="1" smtClean="0"/>
              <a:t>with </a:t>
            </a:r>
            <a:r>
              <a:rPr lang="en-US" sz="3200" noProof="1"/>
              <a:t>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</a:t>
            </a:r>
            <a:r>
              <a:rPr lang="en-US" sz="3200" noProof="1" smtClean="0"/>
              <a:t>declared </a:t>
            </a:r>
            <a:r>
              <a:rPr lang="en-US" sz="3200" noProof="1"/>
              <a:t>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1167</Words>
  <Application>Microsoft Office PowerPoint</Application>
  <PresentationFormat>Widescreen</PresentationFormat>
  <Paragraphs>498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Introduction to JavaScript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Arithmetic, Assignment, Comparison, Logical Operators 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Declaring and Invoking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2020-01-07T09:23:49Z</dcterms:modified>
  <cp:category>programming;computer programming;software development;web development</cp:category>
</cp:coreProperties>
</file>