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handoutMasterIdLst>
    <p:handoutMasterId r:id="rId75"/>
  </p:handoutMasterIdLst>
  <p:sldIdLst>
    <p:sldId id="503" r:id="rId2"/>
    <p:sldId id="504" r:id="rId3"/>
    <p:sldId id="552" r:id="rId4"/>
    <p:sldId id="617" r:id="rId5"/>
    <p:sldId id="619" r:id="rId6"/>
    <p:sldId id="580" r:id="rId7"/>
    <p:sldId id="620" r:id="rId8"/>
    <p:sldId id="629" r:id="rId9"/>
    <p:sldId id="628" r:id="rId10"/>
    <p:sldId id="630" r:id="rId11"/>
    <p:sldId id="632" r:id="rId12"/>
    <p:sldId id="633" r:id="rId13"/>
    <p:sldId id="634" r:id="rId14"/>
    <p:sldId id="635" r:id="rId15"/>
    <p:sldId id="636" r:id="rId16"/>
    <p:sldId id="621" r:id="rId17"/>
    <p:sldId id="622" r:id="rId18"/>
    <p:sldId id="623" r:id="rId19"/>
    <p:sldId id="624" r:id="rId20"/>
    <p:sldId id="625" r:id="rId21"/>
    <p:sldId id="637" r:id="rId22"/>
    <p:sldId id="638" r:id="rId23"/>
    <p:sldId id="660" r:id="rId24"/>
    <p:sldId id="661" r:id="rId25"/>
    <p:sldId id="662" r:id="rId26"/>
    <p:sldId id="663" r:id="rId27"/>
    <p:sldId id="664" r:id="rId28"/>
    <p:sldId id="665" r:id="rId29"/>
    <p:sldId id="666" r:id="rId30"/>
    <p:sldId id="667" r:id="rId31"/>
    <p:sldId id="668" r:id="rId32"/>
    <p:sldId id="669" r:id="rId33"/>
    <p:sldId id="670" r:id="rId34"/>
    <p:sldId id="671" r:id="rId35"/>
    <p:sldId id="672" r:id="rId36"/>
    <p:sldId id="673" r:id="rId37"/>
    <p:sldId id="674" r:id="rId38"/>
    <p:sldId id="675" r:id="rId39"/>
    <p:sldId id="676" r:id="rId40"/>
    <p:sldId id="677" r:id="rId41"/>
    <p:sldId id="678" r:id="rId42"/>
    <p:sldId id="679" r:id="rId43"/>
    <p:sldId id="680" r:id="rId44"/>
    <p:sldId id="681" r:id="rId45"/>
    <p:sldId id="639" r:id="rId46"/>
    <p:sldId id="640" r:id="rId47"/>
    <p:sldId id="641" r:id="rId48"/>
    <p:sldId id="642" r:id="rId49"/>
    <p:sldId id="643" r:id="rId50"/>
    <p:sldId id="644" r:id="rId51"/>
    <p:sldId id="645" r:id="rId52"/>
    <p:sldId id="646" r:id="rId53"/>
    <p:sldId id="647" r:id="rId54"/>
    <p:sldId id="648" r:id="rId55"/>
    <p:sldId id="649" r:id="rId56"/>
    <p:sldId id="650" r:id="rId57"/>
    <p:sldId id="651" r:id="rId58"/>
    <p:sldId id="652" r:id="rId59"/>
    <p:sldId id="653" r:id="rId60"/>
    <p:sldId id="654" r:id="rId61"/>
    <p:sldId id="655" r:id="rId62"/>
    <p:sldId id="656" r:id="rId63"/>
    <p:sldId id="657" r:id="rId64"/>
    <p:sldId id="658" r:id="rId65"/>
    <p:sldId id="659" r:id="rId66"/>
    <p:sldId id="682" r:id="rId67"/>
    <p:sldId id="571" r:id="rId68"/>
    <p:sldId id="401" r:id="rId69"/>
    <p:sldId id="490" r:id="rId70"/>
    <p:sldId id="491" r:id="rId71"/>
    <p:sldId id="493" r:id="rId72"/>
    <p:sldId id="40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</p14:sldIdLst>
        </p14:section>
        <p14:section name="Why Trees?" id="{379C7E41-2440-48A7-983A-27DB161530C2}">
          <p14:sldIdLst>
            <p14:sldId id="552"/>
            <p14:sldId id="617"/>
            <p14:sldId id="619"/>
            <p14:sldId id="580"/>
            <p14:sldId id="620"/>
          </p14:sldIdLst>
        </p14:section>
        <p14:section name="Trees and Related Terminology" id="{38D35AD2-BF43-4629-ACCE-3DB483C74948}">
          <p14:sldIdLst>
            <p14:sldId id="629"/>
            <p14:sldId id="628"/>
            <p14:sldId id="630"/>
            <p14:sldId id="632"/>
            <p14:sldId id="633"/>
            <p14:sldId id="634"/>
            <p14:sldId id="635"/>
            <p14:sldId id="636"/>
          </p14:sldIdLst>
        </p14:section>
        <p14:section name="Implementing Trees" id="{4EF55E25-C290-48A3-9756-B6477CFEB479}">
          <p14:sldIdLst>
            <p14:sldId id="621"/>
            <p14:sldId id="622"/>
            <p14:sldId id="623"/>
            <p14:sldId id="624"/>
            <p14:sldId id="625"/>
          </p14:sldIdLst>
        </p14:section>
        <p14:section name="Traversing Tree-Like Structures" id="{3827C5BA-CB1C-4AB5-9908-88EA385B56D1}">
          <p14:sldIdLst>
            <p14:sldId id="637"/>
            <p14:sldId id="638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</p14:sldIdLst>
        </p14:section>
        <p14:section name="Conclusion" id="{CB376066-9F36-4810-A3FC-B016CF65177C}">
          <p14:sldIdLst>
            <p14:sldId id="682"/>
          </p14:sldIdLst>
        </p14:section>
        <p14:section name="Summary" id="{577D266E-7C17-4E24-9DCA-A4F14D05E43A}">
          <p14:sldIdLst>
            <p14:sldId id="57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6783"/>
    <a:srgbClr val="FFA000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0" autoAdjust="0"/>
  </p:normalViewPr>
  <p:slideViewPr>
    <p:cSldViewPr snapToGrid="0" showGuides="1">
      <p:cViewPr varScale="1">
        <p:scale>
          <a:sx n="104" d="100"/>
          <a:sy n="104" d="100"/>
        </p:scale>
        <p:origin x="1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603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36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892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Trees </a:t>
            </a:r>
            <a:r>
              <a:rPr lang="en-US" dirty="0" smtClean="0"/>
              <a:t>Related Terminology and Traversal Algorithms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 Representation and Traversal (BFS</a:t>
            </a:r>
            <a:r>
              <a:rPr lang="en-US" dirty="0" smtClean="0"/>
              <a:t>, </a:t>
            </a:r>
            <a:r>
              <a:rPr lang="en-US" dirty="0"/>
              <a:t>DFS)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1871873"/>
            <a:ext cx="2776024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Trees,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BFS and DFS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 smtClean="0">
                <a:sym typeface="Symbol" pitchFamily="18" charset="2"/>
              </a:rPr>
              <a:t> – a </a:t>
            </a:r>
            <a:r>
              <a:rPr lang="en-US" dirty="0">
                <a:sym typeface="Symbol" pitchFamily="18" charset="2"/>
              </a:rPr>
              <a:t>structure which may </a:t>
            </a:r>
            <a:r>
              <a:rPr lang="en-US" dirty="0" smtClean="0">
                <a:sym typeface="Symbol" pitchFamily="18" charset="2"/>
              </a:rPr>
              <a:t>                                                  contain </a:t>
            </a:r>
            <a:r>
              <a:rPr lang="en-US" dirty="0">
                <a:sym typeface="Symbol" pitchFamily="18" charset="2"/>
              </a:rPr>
              <a:t>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value</a:t>
            </a:r>
            <a:r>
              <a:rPr lang="en-US" dirty="0">
                <a:sym typeface="Symbol" pitchFamily="18" charset="2"/>
              </a:rPr>
              <a:t> or condition, or </a:t>
            </a:r>
            <a:r>
              <a:rPr lang="en-US" dirty="0" smtClean="0">
                <a:sym typeface="Symbol" pitchFamily="18" charset="2"/>
              </a:rPr>
              <a:t>                                          represent </a:t>
            </a:r>
            <a:r>
              <a:rPr lang="en-US" dirty="0">
                <a:sym typeface="Symbol" pitchFamily="18" charset="2"/>
              </a:rPr>
              <a:t>a separate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data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structure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Edge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connection</a:t>
            </a:r>
            <a:r>
              <a:rPr lang="en-US" dirty="0">
                <a:sym typeface="Symbol" pitchFamily="18" charset="2"/>
              </a:rPr>
              <a:t>                                                          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between</a:t>
            </a:r>
            <a:r>
              <a:rPr lang="en-US" dirty="0">
                <a:sym typeface="Symbol" pitchFamily="18" charset="2"/>
              </a:rPr>
              <a:t> one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another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Root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 node 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tree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smtClean="0">
                <a:sym typeface="Symbol" pitchFamily="18" charset="2"/>
              </a:rPr>
              <a:t>                                                       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prime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40899" y="1320123"/>
            <a:ext cx="1642655" cy="578882"/>
          </a:xfrm>
          <a:prstGeom prst="wedgeRoundRectCallout">
            <a:avLst>
              <a:gd name="adj1" fmla="val 70304"/>
              <a:gd name="adj2" fmla="val 51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371135" y="2056083"/>
            <a:ext cx="1021254" cy="578882"/>
          </a:xfrm>
          <a:prstGeom prst="wedgeRoundRectCallout">
            <a:avLst>
              <a:gd name="adj1" fmla="val 94787"/>
              <a:gd name="adj2" fmla="val 166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549807" y="3046212"/>
            <a:ext cx="1642655" cy="578882"/>
          </a:xfrm>
          <a:prstGeom prst="wedgeRoundRectCallout">
            <a:avLst>
              <a:gd name="adj1" fmla="val 61116"/>
              <a:gd name="adj2" fmla="val 9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73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Parent</a:t>
            </a:r>
            <a:r>
              <a:rPr lang="en-US" dirty="0" smtClean="0">
                <a:sym typeface="Symbol" pitchFamily="18" charset="2"/>
              </a:rPr>
              <a:t> –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converse</a:t>
            </a:r>
            <a:r>
              <a:rPr lang="en-US" dirty="0"/>
              <a:t> notion of </a:t>
            </a:r>
            <a:r>
              <a:rPr lang="en-US" dirty="0" smtClean="0"/>
              <a:t>                                                       a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, an </a:t>
            </a: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Child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/>
              <a:t>node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</a:t>
            </a:r>
            <a:r>
              <a:rPr lang="en-US" dirty="0" smtClean="0"/>
              <a:t>connected                                                       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node when </a:t>
            </a:r>
            <a:r>
              <a:rPr lang="en-US" dirty="0" smtClean="0"/>
              <a:t>moving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away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,  </a:t>
            </a:r>
            <a:r>
              <a:rPr lang="en-US" dirty="0" smtClean="0"/>
              <a:t>                                                                                an </a:t>
            </a:r>
            <a:r>
              <a:rPr lang="en-US" dirty="0"/>
              <a:t>immediate </a:t>
            </a:r>
            <a:r>
              <a:rPr lang="en-US" dirty="0" smtClean="0"/>
              <a:t>descendant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Siblings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with </a:t>
            </a:r>
            <a:r>
              <a:rPr lang="en-US" dirty="0" smtClean="0"/>
              <a:t>                                                       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parent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217374" y="1719580"/>
            <a:ext cx="1642655" cy="578882"/>
          </a:xfrm>
          <a:prstGeom prst="wedgeRoundRectCallout">
            <a:avLst>
              <a:gd name="adj1" fmla="val 63278"/>
              <a:gd name="adj2" fmla="val 120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904681" y="2689138"/>
            <a:ext cx="1642655" cy="578882"/>
          </a:xfrm>
          <a:prstGeom prst="wedgeRoundRectCallout">
            <a:avLst>
              <a:gd name="adj1" fmla="val 43281"/>
              <a:gd name="adj2" fmla="val 130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827552" y="5424098"/>
            <a:ext cx="1642655" cy="578882"/>
          </a:xfrm>
          <a:prstGeom prst="wedgeRoundRectCallout">
            <a:avLst>
              <a:gd name="adj1" fmla="val -38092"/>
              <a:gd name="adj2" fmla="val -21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897754" y="5424098"/>
            <a:ext cx="1642655" cy="578882"/>
          </a:xfrm>
          <a:prstGeom prst="wedgeRoundRectCallout">
            <a:avLst>
              <a:gd name="adj1" fmla="val 10688"/>
              <a:gd name="adj2" fmla="val -215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45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Ancestor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/>
              <a:t>node </a:t>
            </a:r>
            <a:r>
              <a:rPr lang="en-US" dirty="0"/>
              <a:t>reachable by </a:t>
            </a:r>
            <a:r>
              <a:rPr lang="en-US" dirty="0" smtClean="0"/>
              <a:t>                                                  repeated </a:t>
            </a:r>
            <a:r>
              <a:rPr lang="en-US" dirty="0"/>
              <a:t>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 smtClean="0"/>
              <a:t>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Descendant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by                                                             repeated 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                                  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Leaf </a:t>
            </a:r>
            <a:r>
              <a:rPr lang="en-US" dirty="0" smtClean="0">
                <a:sym typeface="Symbol" pitchFamily="18" charset="2"/>
              </a:rPr>
              <a:t>– </a:t>
            </a:r>
            <a:r>
              <a:rPr lang="en-US" dirty="0">
                <a:sym typeface="Symbol" pitchFamily="18" charset="2"/>
              </a:rPr>
              <a:t>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children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Branch</a:t>
            </a:r>
            <a:r>
              <a:rPr lang="en-US" dirty="0" smtClean="0">
                <a:sym typeface="Symbol" pitchFamily="18" charset="2"/>
              </a:rPr>
              <a:t> – node with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at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least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one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child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470640" y="1125538"/>
            <a:ext cx="1642655" cy="578882"/>
          </a:xfrm>
          <a:prstGeom prst="wedgeRoundRectCallout">
            <a:avLst>
              <a:gd name="adj1" fmla="val 51801"/>
              <a:gd name="adj2" fmla="val 80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Ancestor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7209863" y="1792348"/>
            <a:ext cx="2184243" cy="578882"/>
          </a:xfrm>
          <a:prstGeom prst="wedgeRoundRectCallout">
            <a:avLst>
              <a:gd name="adj1" fmla="val 37239"/>
              <a:gd name="adj2" fmla="val 1171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Descendant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649312" y="4936057"/>
            <a:ext cx="1642655" cy="578882"/>
          </a:xfrm>
          <a:prstGeom prst="wedgeRoundRectCallout">
            <a:avLst>
              <a:gd name="adj1" fmla="val 18722"/>
              <a:gd name="adj2" fmla="val -115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921029" y="2776650"/>
            <a:ext cx="1705881" cy="578882"/>
          </a:xfrm>
          <a:prstGeom prst="wedgeRoundRectCallout">
            <a:avLst>
              <a:gd name="adj1" fmla="val 71060"/>
              <a:gd name="adj2" fmla="val 11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 smtClean="0">
                <a:solidFill>
                  <a:schemeClr val="bg2"/>
                </a:solidFill>
                <a:sym typeface="Symbol" pitchFamily="18" charset="2"/>
              </a:rPr>
              <a:t>Branch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29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6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Degree </a:t>
            </a:r>
            <a:r>
              <a:rPr lang="en-US" dirty="0" smtClean="0">
                <a:sym typeface="Symbol" pitchFamily="18" charset="2"/>
              </a:rPr>
              <a:t>– number of children for node                                                       zero for a leaf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Path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/>
              <a:t>sequence </a:t>
            </a:r>
            <a:r>
              <a:rPr lang="en-US" dirty="0"/>
              <a:t>of nodes and </a:t>
            </a:r>
            <a:r>
              <a:rPr lang="en-US" dirty="0" smtClean="0"/>
              <a:t>                                                      edges </a:t>
            </a:r>
            <a:r>
              <a:rPr lang="en-US" dirty="0"/>
              <a:t>connecting a node with a </a:t>
            </a:r>
            <a:r>
              <a:rPr lang="en-US" dirty="0" smtClean="0"/>
              <a:t>                                          </a:t>
            </a:r>
            <a:r>
              <a:rPr lang="en-US" dirty="0"/>
              <a:t>descendant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Distance </a:t>
            </a:r>
            <a:r>
              <a:rPr lang="en-US" dirty="0" smtClean="0">
                <a:sym typeface="Symbol" pitchFamily="18" charset="2"/>
              </a:rPr>
              <a:t>– number of edges along                                                  the shortest path between two nodes.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Depth</a:t>
            </a:r>
            <a:r>
              <a:rPr lang="en-US" dirty="0" smtClean="0">
                <a:sym typeface="Symbol" pitchFamily="18" charset="2"/>
              </a:rPr>
              <a:t> – distance between a node and the root.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334880" y="1797559"/>
            <a:ext cx="2071152" cy="578882"/>
          </a:xfrm>
          <a:prstGeom prst="wedgeRoundRectCallout">
            <a:avLst>
              <a:gd name="adj1" fmla="val 37236"/>
              <a:gd name="adj2" fmla="val 114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7858176" y="4392673"/>
            <a:ext cx="2098870" cy="1055608"/>
          </a:xfrm>
          <a:prstGeom prst="wedgeRoundRectCallout">
            <a:avLst>
              <a:gd name="adj1" fmla="val 29594"/>
              <a:gd name="adj2" fmla="val -135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of distance: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793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Level </a:t>
            </a:r>
            <a:r>
              <a:rPr lang="en-US" dirty="0" smtClean="0">
                <a:sym typeface="Symbol" pitchFamily="18" charset="2"/>
              </a:rPr>
              <a:t>– depth + 1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– The number of edges on </a:t>
            </a:r>
            <a:r>
              <a:rPr lang="en-US" dirty="0" smtClean="0">
                <a:sym typeface="Symbol" pitchFamily="18" charset="2"/>
              </a:rPr>
              <a:t>                                                     the </a:t>
            </a:r>
            <a:r>
              <a:rPr lang="en-US" dirty="0">
                <a:sym typeface="Symbol" pitchFamily="18" charset="2"/>
              </a:rPr>
              <a:t>longest path between a node </a:t>
            </a:r>
            <a:r>
              <a:rPr lang="en-US" dirty="0" smtClean="0">
                <a:sym typeface="Symbol" pitchFamily="18" charset="2"/>
              </a:rPr>
              <a:t>                                                and </a:t>
            </a:r>
            <a:r>
              <a:rPr lang="en-US" dirty="0">
                <a:sym typeface="Symbol" pitchFamily="18" charset="2"/>
              </a:rPr>
              <a:t>a descendant leaf.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Width </a:t>
            </a:r>
            <a:r>
              <a:rPr lang="en-US" dirty="0" smtClean="0">
                <a:sym typeface="Symbol" pitchFamily="18" charset="2"/>
              </a:rPr>
              <a:t>– number of nodes in a level.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Breadth</a:t>
            </a:r>
            <a:r>
              <a:rPr lang="en-US" dirty="0" smtClean="0">
                <a:sym typeface="Symbol" pitchFamily="18" charset="2"/>
              </a:rPr>
              <a:t> – number of leaves.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 smtClean="0">
                <a:sym typeface="Symbol" pitchFamily="18" charset="2"/>
              </a:rPr>
              <a:t> – the maximum level in the tree.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768195" y="1337344"/>
            <a:ext cx="2071152" cy="578882"/>
          </a:xfrm>
          <a:prstGeom prst="wedgeRoundRectCallout">
            <a:avLst>
              <a:gd name="adj1" fmla="val 52711"/>
              <a:gd name="adj2" fmla="val 99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Height: 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9139360" y="5066972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Breadth: 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3082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8078771" y="2190560"/>
            <a:ext cx="2616231" cy="2447427"/>
          </a:xfrm>
          <a:prstGeom prst="triangle">
            <a:avLst>
              <a:gd name="adj" fmla="val 48209"/>
            </a:avLst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Forest </a:t>
            </a:r>
            <a:r>
              <a:rPr lang="en-US" dirty="0" smtClean="0">
                <a:sym typeface="Symbol" pitchFamily="18" charset="2"/>
              </a:rPr>
              <a:t>– set of disjoint trees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{17}, {9, 6, 5}, {14}, {15, 8}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Sub Tree</a:t>
            </a:r>
            <a:r>
              <a:rPr lang="en-US" dirty="0" smtClean="0">
                <a:sym typeface="Symbol" pitchFamily="18" charset="2"/>
              </a:rPr>
              <a:t> – </a:t>
            </a:r>
            <a:r>
              <a:rPr lang="en-US" dirty="0">
                <a:sym typeface="Symbol" pitchFamily="18" charset="2"/>
              </a:rPr>
              <a:t>tree T is a tree consisting </a:t>
            </a:r>
            <a:r>
              <a:rPr lang="en-US" dirty="0" smtClean="0">
                <a:sym typeface="Symbol" pitchFamily="18" charset="2"/>
              </a:rPr>
              <a:t>                                               of </a:t>
            </a:r>
            <a:r>
              <a:rPr lang="en-US" dirty="0">
                <a:sym typeface="Symbol" pitchFamily="18" charset="2"/>
              </a:rPr>
              <a:t>a node in T and all of </a:t>
            </a:r>
            <a:r>
              <a:rPr lang="en-US" dirty="0" smtClean="0">
                <a:sym typeface="Symbol" pitchFamily="18" charset="2"/>
              </a:rPr>
              <a:t>                                                                    its </a:t>
            </a:r>
            <a:r>
              <a:rPr lang="en-US" dirty="0">
                <a:sym typeface="Symbol" pitchFamily="18" charset="2"/>
              </a:rPr>
              <a:t>descendants in T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 smtClean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89016" y="5206945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Tree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665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Tree Data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343672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recursive definition for </a:t>
            </a:r>
            <a:r>
              <a:rPr lang="en-US" b="1" dirty="0" smtClean="0">
                <a:solidFill>
                  <a:schemeClr val="bg1"/>
                </a:solidFill>
              </a:rPr>
              <a:t>tree</a:t>
            </a:r>
            <a:r>
              <a:rPr lang="en-US" dirty="0" smtClean="0"/>
              <a:t> data structure:</a:t>
            </a:r>
          </a:p>
          <a:p>
            <a:pPr lvl="1"/>
            <a:r>
              <a:rPr lang="en-US" dirty="0" smtClean="0"/>
              <a:t>A single node </a:t>
            </a:r>
            <a:r>
              <a:rPr lang="en-US" b="1" dirty="0" smtClean="0">
                <a:solidFill>
                  <a:schemeClr val="bg1"/>
                </a:solidFill>
              </a:rPr>
              <a:t>is a tree</a:t>
            </a:r>
          </a:p>
          <a:p>
            <a:pPr lvl="1"/>
            <a:r>
              <a:rPr lang="en-US" dirty="0" smtClean="0"/>
              <a:t>Nodes have </a:t>
            </a:r>
            <a:r>
              <a:rPr lang="en-US" b="1" dirty="0" smtClean="0">
                <a:solidFill>
                  <a:schemeClr val="bg1"/>
                </a:solidFill>
              </a:rPr>
              <a:t>zero or multiple children</a:t>
            </a:r>
            <a:r>
              <a:rPr lang="en-US" dirty="0" smtClean="0"/>
              <a:t> that are </a:t>
            </a:r>
            <a:r>
              <a:rPr lang="en-US" b="1" dirty="0" smtClean="0">
                <a:solidFill>
                  <a:schemeClr val="bg1"/>
                </a:solidFill>
              </a:rPr>
              <a:t>also trees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3219856"/>
            <a:ext cx="10363200" cy="19791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{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parent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&gt;&gt;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children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6626" y="3373713"/>
            <a:ext cx="2720162" cy="544830"/>
          </a:xfrm>
          <a:prstGeom prst="wedgeRoundRectCallout">
            <a:avLst>
              <a:gd name="adj1" fmla="val -89483"/>
              <a:gd name="adj2" fmla="val 64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stored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398001" y="5138752"/>
            <a:ext cx="2830032" cy="54483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child nodes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62806" y="3995471"/>
            <a:ext cx="2720162" cy="544830"/>
          </a:xfrm>
          <a:prstGeom prst="wedgeRoundRectCallout">
            <a:avLst>
              <a:gd name="adj1" fmla="val -93399"/>
              <a:gd name="adj2" fmla="val 37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6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Tree&lt;Integer&gt;</a:t>
            </a:r>
            <a:r>
              <a:rPr lang="en-US" dirty="0" smtClean="0"/>
              <a:t> </a:t>
            </a:r>
            <a:r>
              <a:rPr lang="en-US" dirty="0"/>
              <a:t>Structure –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8030" y="1883241"/>
            <a:ext cx="10969942" cy="381245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38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7994" y="1731543"/>
            <a:ext cx="6183136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Tree&lt;Integer&gt; </a:t>
            </a:r>
            <a:r>
              <a:rPr lang="en-US" sz="2200" b="1" noProof="1">
                <a:latin typeface="Consolas" pitchFamily="49" charset="0"/>
              </a:rPr>
              <a:t>tree =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new </a:t>
            </a:r>
            <a:r>
              <a:rPr lang="en-US" sz="2200" b="1" noProof="1">
                <a:latin typeface="Consolas" pitchFamily="49" charset="0"/>
              </a:rPr>
              <a:t>Tree&lt;&gt;(</a:t>
            </a:r>
            <a:r>
              <a:rPr lang="en-US" sz="2200" b="1" noProof="1">
                <a:latin typeface="Consolas" pitchFamily="49" charset="0"/>
              </a:rPr>
              <a:t>7,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new </a:t>
            </a:r>
            <a:r>
              <a:rPr lang="en-US" sz="2200" b="1" noProof="1">
                <a:latin typeface="Consolas" pitchFamily="49" charset="0"/>
              </a:rPr>
              <a:t>Tree&lt;&gt;(</a:t>
            </a:r>
            <a:r>
              <a:rPr lang="en-US" sz="2200" b="1" noProof="1">
                <a:latin typeface="Consolas" pitchFamily="49" charset="0"/>
              </a:rPr>
              <a:t>19,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</a:t>
            </a:r>
            <a:r>
              <a:rPr lang="en-US" sz="2200" b="1" noProof="1">
                <a:latin typeface="Consolas" pitchFamily="49" charset="0"/>
              </a:rPr>
              <a:t>Tree&lt;&gt;(</a:t>
            </a:r>
            <a:r>
              <a:rPr lang="en-US" sz="2200" b="1" noProof="1">
                <a:latin typeface="Consolas" pitchFamily="49" charset="0"/>
              </a:rPr>
              <a:t>1),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</a:t>
            </a:r>
            <a:r>
              <a:rPr lang="en-US" sz="2200" b="1" noProof="1">
                <a:latin typeface="Consolas" pitchFamily="49" charset="0"/>
              </a:rPr>
              <a:t>Tree&lt;&gt;(</a:t>
            </a:r>
            <a:r>
              <a:rPr lang="en-US" sz="2200" b="1" noProof="1">
                <a:latin typeface="Consolas" pitchFamily="49" charset="0"/>
              </a:rPr>
              <a:t>12),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</a:t>
            </a:r>
            <a:r>
              <a:rPr lang="en-US" sz="2200" b="1" noProof="1">
                <a:latin typeface="Consolas" pitchFamily="49" charset="0"/>
              </a:rPr>
              <a:t>Tree&lt;&gt;(</a:t>
            </a:r>
            <a:r>
              <a:rPr lang="en-US" sz="2200" b="1" noProof="1">
                <a:latin typeface="Consolas" pitchFamily="49" charset="0"/>
              </a:rPr>
              <a:t>31)),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new </a:t>
            </a:r>
            <a:r>
              <a:rPr lang="en-US" sz="2200" b="1" noProof="1">
                <a:latin typeface="Consolas" pitchFamily="49" charset="0"/>
              </a:rPr>
              <a:t>Tree&lt;&gt;(</a:t>
            </a:r>
            <a:r>
              <a:rPr lang="en-US" sz="2200" b="1" noProof="1">
                <a:latin typeface="Consolas" pitchFamily="49" charset="0"/>
              </a:rPr>
              <a:t>21),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new </a:t>
            </a:r>
            <a:r>
              <a:rPr lang="en-US" sz="2200" b="1" noProof="1">
                <a:latin typeface="Consolas" pitchFamily="49" charset="0"/>
              </a:rPr>
              <a:t>Tree&lt;&gt;(</a:t>
            </a:r>
            <a:r>
              <a:rPr lang="en-US" sz="2200" b="1" noProof="1">
                <a:latin typeface="Consolas" pitchFamily="49" charset="0"/>
              </a:rPr>
              <a:t>14,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</a:t>
            </a:r>
            <a:r>
              <a:rPr lang="en-US" sz="2200" b="1" noProof="1">
                <a:latin typeface="Consolas" pitchFamily="49" charset="0"/>
              </a:rPr>
              <a:t>Tree&lt;&gt;(</a:t>
            </a:r>
            <a:r>
              <a:rPr lang="en-US" sz="2200" b="1" noProof="1">
                <a:latin typeface="Consolas" pitchFamily="49" charset="0"/>
              </a:rPr>
              <a:t>23),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</a:t>
            </a:r>
            <a:r>
              <a:rPr lang="en-US" sz="2200" b="1" noProof="1">
                <a:latin typeface="Consolas" pitchFamily="49" charset="0"/>
              </a:rPr>
              <a:t>Tree&lt;Integer&gt;(</a:t>
            </a:r>
            <a:r>
              <a:rPr lang="en-US" sz="2200" b="1" noProof="1">
                <a:latin typeface="Consolas" pitchFamily="49" charset="0"/>
              </a:rPr>
              <a:t>6))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);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Create a </a:t>
            </a:r>
            <a:r>
              <a:rPr lang="en-US" altLang="ko-KR" b="1" dirty="0" smtClean="0">
                <a:solidFill>
                  <a:schemeClr val="bg1"/>
                </a:solidFill>
              </a:rPr>
              <a:t>recursive tree definition</a:t>
            </a:r>
            <a:r>
              <a:rPr lang="en-US" altLang="ko-KR" dirty="0" smtClean="0"/>
              <a:t> in order to create trees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Implement Tree Node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436460" y="2437238"/>
            <a:ext cx="4519984" cy="3525271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 smtClean="0"/>
              <a:t>Why Trees?</a:t>
            </a:r>
            <a:endParaRPr lang="en-US" dirty="0"/>
          </a:p>
          <a:p>
            <a:pPr marL="723900" lvl="1" indent="-376238">
              <a:lnSpc>
                <a:spcPct val="100000"/>
              </a:lnSpc>
            </a:pPr>
            <a:r>
              <a:rPr lang="en-US" noProof="1" smtClean="0"/>
              <a:t>Definition </a:t>
            </a:r>
            <a:r>
              <a:rPr lang="en-US" noProof="1"/>
              <a:t>and use cases of trees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 smtClean="0"/>
              <a:t>Trees and Related Terminology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Node, Edge, Root, </a:t>
            </a:r>
            <a:r>
              <a:rPr lang="en-US" dirty="0" smtClean="0"/>
              <a:t>etc.</a:t>
            </a:r>
            <a:endParaRPr lang="en-US" sz="3200" dirty="0"/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Implementing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Recursive </a:t>
            </a:r>
            <a:r>
              <a:rPr lang="en-US" dirty="0"/>
              <a:t>Tree Data </a:t>
            </a:r>
            <a:r>
              <a:rPr lang="en-US" dirty="0" smtClean="0"/>
              <a:t>Structure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Traversing </a:t>
            </a:r>
            <a:r>
              <a:rPr lang="en-US" dirty="0"/>
              <a:t>Tree-Like Structures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BFS and DFS traversal</a:t>
            </a:r>
            <a:endParaRPr lang="en-US" dirty="0" smtClean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16680" y="1178396"/>
            <a:ext cx="10944000" cy="56796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public class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600" b="1" dirty="0">
                <a:latin typeface="Consolas" pitchFamily="49" charset="0"/>
              </a:rPr>
              <a:t>&lt;E&gt; implements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AbstractTree</a:t>
            </a:r>
            <a:r>
              <a:rPr lang="en-US" altLang="en-US" sz="2600" b="1" dirty="0">
                <a:latin typeface="Consolas" pitchFamily="49" charset="0"/>
              </a:rPr>
              <a:t>&lt;E&gt; 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private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600" b="1" dirty="0">
                <a:latin typeface="Consolas" pitchFamily="49" charset="0"/>
              </a:rPr>
              <a:t> key;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private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Tree&lt;E&gt;</a:t>
            </a:r>
            <a:r>
              <a:rPr lang="en-US" altLang="en-US" sz="2600" b="1" dirty="0">
                <a:latin typeface="Consolas" pitchFamily="49" charset="0"/>
              </a:rPr>
              <a:t> parent;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private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List&lt;Tree&lt;E&gt;&gt; </a:t>
            </a:r>
            <a:r>
              <a:rPr lang="en-US" altLang="en-US" sz="2600" b="1" dirty="0">
                <a:latin typeface="Consolas" pitchFamily="49" charset="0"/>
              </a:rPr>
              <a:t>children</a:t>
            </a:r>
            <a:r>
              <a:rPr lang="en-US" altLang="en-US" sz="2600" b="1" dirty="0" smtClean="0">
                <a:latin typeface="Consolas" pitchFamily="49" charset="0"/>
              </a:rPr>
              <a:t>;</a:t>
            </a:r>
            <a:r>
              <a:rPr lang="en-US" altLang="en-US" sz="2600" b="1" dirty="0">
                <a:latin typeface="Consolas" pitchFamily="49" charset="0"/>
              </a:rPr>
              <a:t/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public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600" b="1" dirty="0">
                <a:latin typeface="Consolas" pitchFamily="49" charset="0"/>
              </a:rPr>
              <a:t>(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600" b="1" dirty="0">
                <a:latin typeface="Consolas" pitchFamily="49" charset="0"/>
              </a:rPr>
              <a:t> key,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Tree&lt;E&gt;... </a:t>
            </a:r>
            <a:r>
              <a:rPr lang="en-US" altLang="en-US" sz="2600" b="1" dirty="0">
                <a:latin typeface="Consolas" pitchFamily="49" charset="0"/>
              </a:rPr>
              <a:t>children) 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this.key = key;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this.children = new ArrayList&lt;&gt;();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for (Tree&lt;E&gt; child : children) 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    this.children.add(child</a:t>
            </a:r>
            <a:r>
              <a:rPr lang="en-US" altLang="en-US" sz="2600" b="1" dirty="0" smtClean="0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 </a:t>
            </a:r>
            <a:r>
              <a:rPr lang="en-US" altLang="en-US" sz="2600" b="1" dirty="0" smtClean="0">
                <a:latin typeface="Consolas" pitchFamily="49" charset="0"/>
              </a:rPr>
              <a:t>           child.parent = this;</a:t>
            </a:r>
            <a:r>
              <a:rPr lang="en-US" altLang="en-US" sz="2600" b="1" dirty="0">
                <a:latin typeface="Consolas" pitchFamily="49" charset="0"/>
              </a:rPr>
              <a:t/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}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}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Implement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Traversing Tree-Like Structures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DFS and BFS </a:t>
            </a:r>
            <a:r>
              <a:rPr lang="en-US" dirty="0" smtClean="0"/>
              <a:t>Traversals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Traversing a tree</a:t>
            </a:r>
            <a:r>
              <a:rPr lang="en-US" dirty="0" smtClean="0"/>
              <a:t> means to visit each of its nodes exactly once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order of visiting nodes</a:t>
            </a:r>
            <a:r>
              <a:rPr lang="en-US" dirty="0" smtClean="0"/>
              <a:t> may vary on the traversal algorithm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Depth-First Search</a:t>
            </a:r>
            <a:r>
              <a:rPr lang="en-US" dirty="0" smtClean="0"/>
              <a:t> (DFS)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Visit node's successors first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Usually implemented by recursion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Breadth-First Search</a:t>
            </a:r>
            <a:r>
              <a:rPr lang="en-US" dirty="0" smtClean="0"/>
              <a:t> (BFS)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Nearest nodes visited first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Traversal Algorithms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Breadth-First Search </a:t>
            </a:r>
            <a:r>
              <a:rPr lang="en-US" dirty="0" smtClean="0"/>
              <a:t>(BFS) first visits the neighbor nodes, then the neighbors of neighbors, etc.</a:t>
            </a:r>
          </a:p>
          <a:p>
            <a:r>
              <a:rPr lang="en-US" dirty="0" smtClean="0"/>
              <a:t>BFS algorithm pseudo code: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 Search (BFS)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117" y="3017751"/>
            <a:ext cx="5374931" cy="3688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BFS (node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queue </a:t>
            </a:r>
            <a:r>
              <a:rPr lang="en-US" sz="2700" b="1" noProof="1">
                <a:latin typeface="Consolas" pitchFamily="49" charset="0"/>
                <a:sym typeface="Wingdings" pitchFamily="2" charset="2"/>
              </a:rPr>
              <a:t> node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while queue not empty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v </a:t>
            </a:r>
            <a:r>
              <a:rPr lang="en-US" sz="2700" b="1" noProof="1">
                <a:latin typeface="Consolas" pitchFamily="49" charset="0"/>
                <a:sym typeface="Wingdings" pitchFamily="2" charset="2"/>
              </a:rPr>
              <a:t> queue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v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  <a:sym typeface="Wingdings" pitchFamily="2" charset="2"/>
              </a:rPr>
              <a:t>    for each child c of v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  <a:sym typeface="Wingdings" pitchFamily="2" charset="2"/>
              </a:rPr>
              <a:t>      queue  c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6712" y="2338102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3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3630" y="1585525"/>
            <a:ext cx="2865086" cy="98750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enqueue the root node</a:t>
            </a:r>
          </a:p>
        </p:txBody>
      </p:sp>
    </p:spTree>
    <p:extLst>
      <p:ext uri="{BB962C8B-B14F-4D97-AF65-F5344CB8AC3E}">
        <p14:creationId xmlns:p14="http://schemas.microsoft.com/office/powerpoint/2010/main" val="11184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2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090101" y="1276546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8951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3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308756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1757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812"/>
            <a:chOff x="4114800" y="2007160"/>
            <a:chExt cx="3677696" cy="304816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6828629" y="326448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442456" y="446485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202203" y="446581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625879" y="448955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866533" y="448591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090102" y="1285974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9716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21, 14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29932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2070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5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308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2890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Trees?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Definition and use cases of trees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6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0017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8382" y="1282046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9899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8767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0101" y="131818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318183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33743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36134"/>
            <a:ext cx="4902318" cy="4059866"/>
            <a:chOff x="4114800" y="1991110"/>
            <a:chExt cx="3677696" cy="306405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199111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4479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4463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2676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16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70294" y="46531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</p:spTree>
    <p:extLst>
      <p:ext uri="{BB962C8B-B14F-4D97-AF65-F5344CB8AC3E}">
        <p14:creationId xmlns:p14="http://schemas.microsoft.com/office/powerpoint/2010/main" val="3964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43931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660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3009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67449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8307" y="3969248"/>
            <a:ext cx="537762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16433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775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4123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932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9489" y="6238855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632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8771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854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8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5098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0864" y="131975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40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87526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73366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18279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</p:spTree>
    <p:extLst>
      <p:ext uri="{BB962C8B-B14F-4D97-AF65-F5344CB8AC3E}">
        <p14:creationId xmlns:p14="http://schemas.microsoft.com/office/powerpoint/2010/main" val="25828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4760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4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2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761" y="131032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02738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89971" y="1315815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5813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86843" y="129147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612" y="13063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1847" y="130639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21685" y="12914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4936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033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5398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4682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 we have learned how to implement linear data structures like: List, Queue, Stack, LinkedList etc…</a:t>
            </a:r>
          </a:p>
          <a:p>
            <a:r>
              <a:rPr lang="en-US" dirty="0" smtClean="0"/>
              <a:t>We did great job and learned how to take the best complexity we can, </a:t>
            </a:r>
            <a:r>
              <a:rPr lang="en-US" b="1" dirty="0" smtClean="0">
                <a:solidFill>
                  <a:schemeClr val="bg1"/>
                </a:solidFill>
              </a:rPr>
              <a:t>was that enough</a:t>
            </a:r>
            <a:r>
              <a:rPr lang="en-US" dirty="0" smtClean="0"/>
              <a:t>?</a:t>
            </a:r>
          </a:p>
          <a:p>
            <a:r>
              <a:rPr lang="en-US" dirty="0" smtClean="0"/>
              <a:t>Actually more of the operations we want to do like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 smtClean="0"/>
              <a:t> or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bg1"/>
                </a:solidFill>
              </a:rPr>
              <a:t>unordered</a:t>
            </a:r>
            <a:r>
              <a:rPr lang="en-US" dirty="0" smtClean="0"/>
              <a:t> structures (sometimes we can do O(1)) but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9313" y="129147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5048" y="1291472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9743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834" y="1297214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26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938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3143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31558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40277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1997" y="129333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1598" y="12964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7722" y="1293333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694" y="129333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45000" y="1293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3603" y="129333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30247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62952" y="129390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3712" y="129390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4205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34522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8188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6653" y="130497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192" y="13049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44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562" y="1304971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26242" y="1304971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81338" y="130497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5725" y="130497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4181" y="1580103"/>
            <a:ext cx="2628620" cy="987504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is empty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stop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Given the </a:t>
            </a:r>
            <a:r>
              <a:rPr lang="en-US" altLang="ko-KR" b="1" dirty="0" smtClean="0">
                <a:solidFill>
                  <a:schemeClr val="bg1"/>
                </a:solidFill>
              </a:rPr>
              <a:t>Tree&lt;E&gt;</a:t>
            </a:r>
            <a:r>
              <a:rPr lang="en-US" altLang="ko-KR" dirty="0" smtClean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List&lt;E&gt; orderBfs()</a:t>
            </a:r>
          </a:p>
          <a:p>
            <a:r>
              <a:rPr lang="en-US" altLang="ko-KR" dirty="0" smtClean="0"/>
              <a:t>That returns elements in order of BFS algorithm visiting them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Problem: Order BFS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1" y="3657600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2" y="4562073"/>
            <a:ext cx="4869759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7 19 21 14 1 12 31 23 6</a:t>
            </a:r>
          </a:p>
        </p:txBody>
      </p:sp>
    </p:spTree>
    <p:extLst>
      <p:ext uri="{BB962C8B-B14F-4D97-AF65-F5344CB8AC3E}">
        <p14:creationId xmlns:p14="http://schemas.microsoft.com/office/powerpoint/2010/main" val="9388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12" y="1311428"/>
            <a:ext cx="10944000" cy="52401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</a:t>
            </a:r>
            <a:r>
              <a:rPr lang="en-GB" sz="2600" b="1" noProof="1" smtClean="0">
                <a:latin typeface="Consolas" pitchFamily="49" charset="0"/>
              </a:rPr>
              <a:t>List&lt;E&gt; orderBfs() {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</a:t>
            </a:r>
            <a:r>
              <a:rPr lang="en-GB" sz="2600" b="1" noProof="1" smtClean="0">
                <a:latin typeface="Consolas" pitchFamily="49" charset="0"/>
              </a:rPr>
              <a:t>List&lt;E&gt; </a:t>
            </a:r>
            <a:r>
              <a:rPr lang="en-GB" sz="2600" b="1" noProof="1">
                <a:latin typeface="Consolas" pitchFamily="49" charset="0"/>
              </a:rPr>
              <a:t>result = new </a:t>
            </a:r>
            <a:r>
              <a:rPr lang="en-GB" sz="2600" b="1" noProof="1" smtClean="0">
                <a:latin typeface="Consolas" pitchFamily="49" charset="0"/>
              </a:rPr>
              <a:t>ArrayList&lt;&gt;();</a:t>
            </a:r>
            <a:endParaRPr lang="en-GB" sz="2600" b="1" noProof="1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600" b="1" noProof="1">
                <a:latin typeface="Consolas" pitchFamily="49" charset="0"/>
              </a:rPr>
              <a:t>  </a:t>
            </a:r>
            <a:r>
              <a:rPr lang="en-US" altLang="en-US" sz="2600" b="1" dirty="0">
                <a:latin typeface="Consolas" pitchFamily="49" charset="0"/>
              </a:rPr>
              <a:t>Deque&lt;Tree&lt;E&gt;&gt; queue = new ArrayDeque&lt;&gt;();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 smtClean="0">
                <a:latin typeface="Consolas" pitchFamily="49" charset="0"/>
              </a:rPr>
              <a:t>  queue.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offer(</a:t>
            </a:r>
            <a:r>
              <a:rPr lang="en-GB" sz="2600" b="1" noProof="1" smtClean="0">
                <a:latin typeface="Consolas" pitchFamily="49" charset="0"/>
              </a:rPr>
              <a:t>this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while (</a:t>
            </a:r>
            <a:r>
              <a:rPr lang="en-GB" sz="2600" b="1" noProof="1" smtClean="0">
                <a:latin typeface="Consolas" pitchFamily="49" charset="0"/>
              </a:rPr>
              <a:t>queue.size() </a:t>
            </a:r>
            <a:r>
              <a:rPr lang="en-GB" sz="2600" b="1" noProof="1">
                <a:latin typeface="Consolas" pitchFamily="49" charset="0"/>
              </a:rPr>
              <a:t>&gt; 0</a:t>
            </a:r>
            <a:r>
              <a:rPr lang="en-GB" sz="2600" b="1" noProof="1" smtClean="0">
                <a:latin typeface="Consolas" pitchFamily="49" charset="0"/>
              </a:rPr>
              <a:t>) {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 smtClean="0">
                <a:latin typeface="Consolas" pitchFamily="49" charset="0"/>
              </a:rPr>
              <a:t>Tree&lt;E&gt; </a:t>
            </a:r>
            <a:r>
              <a:rPr lang="en-GB" sz="2600" b="1" noProof="1">
                <a:latin typeface="Consolas" pitchFamily="49" charset="0"/>
              </a:rPr>
              <a:t>current = </a:t>
            </a:r>
            <a:r>
              <a:rPr lang="en-GB" sz="2600" b="1" noProof="1" smtClean="0">
                <a:latin typeface="Consolas" pitchFamily="49" charset="0"/>
              </a:rPr>
              <a:t>queue.poll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GB" sz="2600" b="1" noProof="1" smtClean="0">
                <a:latin typeface="Consolas" pitchFamily="49" charset="0"/>
              </a:rPr>
              <a:t>;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 smtClean="0">
                <a:latin typeface="Consolas" pitchFamily="49" charset="0"/>
              </a:rPr>
              <a:t>result.add(current.key);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GB" sz="2600" b="1" noProof="1" smtClean="0">
                <a:latin typeface="Consolas" pitchFamily="49" charset="0"/>
              </a:rPr>
              <a:t> 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600" b="1" noProof="1" smtClean="0">
                <a:latin typeface="Consolas" pitchFamily="49" charset="0"/>
              </a:rPr>
              <a:t>Tree&lt;E&gt; </a:t>
            </a:r>
            <a:r>
              <a:rPr lang="en-GB" sz="2600" b="1" noProof="1">
                <a:latin typeface="Consolas" pitchFamily="49" charset="0"/>
              </a:rPr>
              <a:t>child :</a:t>
            </a:r>
            <a:r>
              <a:rPr lang="en-GB" sz="2600" b="1" noProof="1" smtClean="0">
                <a:latin typeface="Consolas" pitchFamily="49" charset="0"/>
              </a:rPr>
              <a:t> current.children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latin typeface="Consolas" pitchFamily="49" charset="0"/>
              </a:rPr>
              <a:t> 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</a:t>
            </a:r>
            <a:r>
              <a:rPr lang="en-GB" sz="2600" b="1" noProof="1" smtClean="0">
                <a:latin typeface="Consolas" pitchFamily="49" charset="0"/>
              </a:rPr>
              <a:t>queue.offer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600" b="1" noProof="1" smtClean="0">
                <a:latin typeface="Consolas" pitchFamily="49" charset="0"/>
              </a:rPr>
              <a:t>child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return result;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39" y="0"/>
            <a:ext cx="9506047" cy="882654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DFS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Depth-First Search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DFS</a:t>
            </a:r>
            <a:r>
              <a:rPr lang="en-US" dirty="0" smtClean="0"/>
              <a:t>) first visits all descendants of given node recursively, finally visits the node itself</a:t>
            </a:r>
          </a:p>
          <a:p>
            <a:r>
              <a:rPr lang="en-US" dirty="0" smtClean="0"/>
              <a:t>DFS algorithm pseudo code: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835" y="3824455"/>
            <a:ext cx="5621634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DFS (node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for each child c of node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  DFS(c);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print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64312" y="2261902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0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3659" y="216262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2044" y="1585525"/>
            <a:ext cx="2664556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DFS from the tree root</a:t>
            </a:r>
          </a:p>
        </p:txBody>
      </p:sp>
    </p:spTree>
    <p:extLst>
      <p:ext uri="{BB962C8B-B14F-4D97-AF65-F5344CB8AC3E}">
        <p14:creationId xmlns:p14="http://schemas.microsoft.com/office/powerpoint/2010/main" val="37950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Stack: 7, 19</a:t>
            </a:r>
          </a:p>
          <a:p>
            <a:r>
              <a:rPr lang="en-US" dirty="0" smtClean="0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9480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Stack: 7, 19, 1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3)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5680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9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42078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used two types of implementation approaches:</a:t>
            </a:r>
          </a:p>
          <a:p>
            <a:pPr lvl="1"/>
            <a:r>
              <a:rPr lang="en-US" dirty="0" smtClean="0"/>
              <a:t>Atop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– this gave us the ability to </a:t>
            </a:r>
            <a:r>
              <a:rPr lang="en-US" b="1" dirty="0">
                <a:solidFill>
                  <a:schemeClr val="bg1"/>
                </a:solidFill>
              </a:rPr>
              <a:t>add elements with O(1)</a:t>
            </a:r>
            <a:r>
              <a:rPr lang="en-US" dirty="0" smtClean="0"/>
              <a:t>, removing and searching        were with </a:t>
            </a:r>
            <a:r>
              <a:rPr lang="en-US" b="1" dirty="0">
                <a:solidFill>
                  <a:schemeClr val="bg1"/>
                </a:solidFill>
              </a:rPr>
              <a:t>O(n)</a:t>
            </a:r>
            <a:r>
              <a:rPr lang="en-US" dirty="0" smtClean="0"/>
              <a:t>. For sorted array we can search with </a:t>
            </a:r>
            <a:r>
              <a:rPr lang="en-US" b="1" dirty="0">
                <a:solidFill>
                  <a:schemeClr val="bg1"/>
                </a:solidFill>
              </a:rPr>
              <a:t>O(log(n)) </a:t>
            </a:r>
            <a:r>
              <a:rPr lang="en-US" dirty="0" smtClean="0"/>
              <a:t>but we need to </a:t>
            </a:r>
            <a:r>
              <a:rPr lang="en-US" b="1" dirty="0">
                <a:solidFill>
                  <a:schemeClr val="bg1"/>
                </a:solidFill>
              </a:rPr>
              <a:t>sort each time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we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using </a:t>
            </a:r>
            <a:r>
              <a:rPr lang="en-US" b="1" dirty="0" smtClean="0">
                <a:solidFill>
                  <a:schemeClr val="bg1"/>
                </a:solidFill>
              </a:rPr>
              <a:t>Node</a:t>
            </a:r>
            <a:r>
              <a:rPr lang="en-US" dirty="0" smtClean="0"/>
              <a:t> implementation – we could </a:t>
            </a:r>
            <a:r>
              <a:rPr lang="en-US" b="1" dirty="0">
                <a:solidFill>
                  <a:schemeClr val="bg1"/>
                </a:solidFill>
              </a:rPr>
              <a:t>add and remove</a:t>
            </a:r>
            <a:r>
              <a:rPr lang="en-US" dirty="0" smtClean="0"/>
              <a:t> elements </a:t>
            </a:r>
            <a:r>
              <a:rPr lang="en-US" b="1" dirty="0">
                <a:solidFill>
                  <a:schemeClr val="bg1"/>
                </a:solidFill>
              </a:rPr>
              <a:t>we have pointer </a:t>
            </a:r>
            <a:r>
              <a:rPr lang="en-US" dirty="0" smtClean="0"/>
              <a:t>to with </a:t>
            </a:r>
            <a:r>
              <a:rPr lang="en-US" b="1" dirty="0">
                <a:solidFill>
                  <a:schemeClr val="bg1"/>
                </a:solidFill>
              </a:rPr>
              <a:t>O(1)</a:t>
            </a:r>
            <a:r>
              <a:rPr lang="en-US" dirty="0" smtClean="0"/>
              <a:t>, however every other </a:t>
            </a:r>
            <a:r>
              <a:rPr lang="en-US" b="1" dirty="0">
                <a:solidFill>
                  <a:schemeClr val="bg1"/>
                </a:solidFill>
              </a:rPr>
              <a:t>operation is O(n)</a:t>
            </a:r>
            <a:r>
              <a:rPr lang="en-US" dirty="0" smtClean="0"/>
              <a:t>. This time even if we keep the elements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 smtClean="0"/>
              <a:t> we </a:t>
            </a:r>
            <a:r>
              <a:rPr lang="en-US" b="1" dirty="0">
                <a:solidFill>
                  <a:schemeClr val="bg1"/>
                </a:solidFill>
              </a:rPr>
              <a:t>can't get </a:t>
            </a:r>
            <a:r>
              <a:rPr lang="en-US" dirty="0" smtClean="0"/>
              <a:t>search in </a:t>
            </a:r>
            <a:r>
              <a:rPr lang="en-US" b="1" dirty="0">
                <a:solidFill>
                  <a:schemeClr val="bg1"/>
                </a:solidFill>
              </a:rPr>
              <a:t>O(log(n)) but why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19, 12</a:t>
            </a:r>
          </a:p>
          <a:p>
            <a:r>
              <a:rPr lang="en-US" smtClean="0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3329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40777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19, 31</a:t>
            </a:r>
          </a:p>
          <a:p>
            <a:r>
              <a:rPr lang="en-US" smtClean="0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7931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7027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9200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18498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21</a:t>
            </a:r>
          </a:p>
          <a:p>
            <a:r>
              <a:rPr lang="en-US" smtClean="0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70294" y="4470522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9708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41371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6038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14, 23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6784003" y="60908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17773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6375048" y="2596222"/>
            <a:ext cx="877329" cy="1029620"/>
          </a:xfrm>
          <a:prstGeom prst="line">
            <a:avLst/>
          </a:prstGeom>
          <a:noFill/>
          <a:ln w="76200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en-US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We want not only to store data </a:t>
            </a:r>
            <a:r>
              <a:rPr lang="en-US" sz="3400" b="1" dirty="0" smtClean="0">
                <a:solidFill>
                  <a:schemeClr val="bg1"/>
                </a:solidFill>
              </a:rPr>
              <a:t>add</a:t>
            </a:r>
            <a:r>
              <a:rPr lang="en-US" sz="3400" dirty="0" smtClean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 smtClean="0"/>
              <a:t> elements in efficient manner but also to </a:t>
            </a:r>
            <a:r>
              <a:rPr lang="en-US" sz="3400" b="1" dirty="0">
                <a:solidFill>
                  <a:schemeClr val="bg1"/>
                </a:solidFill>
              </a:rPr>
              <a:t>search</a:t>
            </a:r>
            <a:r>
              <a:rPr lang="en-US" sz="3400" dirty="0" smtClean="0"/>
              <a:t> for elements but </a:t>
            </a:r>
            <a:r>
              <a:rPr lang="en-US" sz="3400" b="1" dirty="0">
                <a:solidFill>
                  <a:schemeClr val="bg1"/>
                </a:solidFill>
              </a:rPr>
              <a:t>can</a:t>
            </a:r>
            <a:r>
              <a:rPr lang="en-US" sz="3400" dirty="0" smtClean="0"/>
              <a:t> we do better than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 smtClean="0"/>
              <a:t>?</a:t>
            </a:r>
          </a:p>
          <a:p>
            <a:r>
              <a:rPr lang="en-US" sz="3400" dirty="0" smtClean="0"/>
              <a:t>Lets try to get </a:t>
            </a:r>
            <a:r>
              <a:rPr lang="en-US" sz="3400" b="1" dirty="0">
                <a:solidFill>
                  <a:schemeClr val="bg1"/>
                </a:solidFill>
              </a:rPr>
              <a:t>down</a:t>
            </a:r>
            <a:r>
              <a:rPr lang="en-US" sz="3400" dirty="0" smtClean="0"/>
              <a:t> to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 smtClean="0"/>
              <a:t>by using </a:t>
            </a:r>
            <a:r>
              <a:rPr lang="en-US" sz="3400" b="1" dirty="0">
                <a:solidFill>
                  <a:schemeClr val="bg1"/>
                </a:solidFill>
              </a:rPr>
              <a:t>trees</a:t>
            </a:r>
            <a:r>
              <a:rPr lang="en-US" sz="3400" dirty="0" smtClean="0"/>
              <a:t> and see if we can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14, 6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3127" y="5410059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49927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315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83810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(empty)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9850" y="1499486"/>
            <a:ext cx="2405751" cy="987504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traversal finished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Given the </a:t>
            </a:r>
            <a:r>
              <a:rPr lang="en-US" altLang="ko-KR" b="1" dirty="0" smtClean="0">
                <a:solidFill>
                  <a:schemeClr val="bg1"/>
                </a:solidFill>
              </a:rPr>
              <a:t>Tree&lt;E&gt;</a:t>
            </a:r>
            <a:r>
              <a:rPr lang="en-US" altLang="ko-KR" dirty="0" smtClean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List&lt;E&gt; orderDfs()</a:t>
            </a:r>
          </a:p>
          <a:p>
            <a:r>
              <a:rPr lang="en-US" altLang="ko-KR" dirty="0" smtClean="0"/>
              <a:t>That returns elements in order of DFS algorithm visiting them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Order DFS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48317" y="3519377"/>
            <a:ext cx="3374846" cy="2648795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1" y="4562073"/>
            <a:ext cx="4816597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1 12 31 19 21 23 6 14 7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2098725" y="5102202"/>
            <a:ext cx="23445" cy="5845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3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12" y="1317285"/>
            <a:ext cx="10944000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latin typeface="Consolas" pitchFamily="49" charset="0"/>
              </a:rPr>
              <a:t>public List&lt;E&gt; orderDfs()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List&lt;E&gt; order = new ArrayList&lt;&gt;();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this.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700" b="1" dirty="0">
                <a:latin typeface="Consolas" pitchFamily="49" charset="0"/>
              </a:rPr>
              <a:t>,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return order;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}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/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private void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(Tree&lt;E&gt; tree, List&lt;E&gt; order)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for (Tree&lt;E&gt; child : tree.children)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    this.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child</a:t>
            </a:r>
            <a:r>
              <a:rPr lang="en-US" altLang="en-US" sz="2700" b="1" dirty="0">
                <a:latin typeface="Consolas" pitchFamily="49" charset="0"/>
              </a:rPr>
              <a:t>,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}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</a:t>
            </a:r>
            <a:r>
              <a:rPr lang="en-US" altLang="en-US" sz="2700" b="1" dirty="0" smtClean="0">
                <a:latin typeface="Consolas" pitchFamily="49" charset="0"/>
              </a:rPr>
              <a:t>order.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700" b="1" dirty="0" smtClean="0">
                <a:latin typeface="Consolas" pitchFamily="49" charset="0"/>
              </a:rPr>
              <a:t>(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700" b="1" dirty="0" err="1">
                <a:latin typeface="Consolas" pitchFamily="49" charset="0"/>
              </a:rPr>
              <a:t>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Order 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did we got so far?</a:t>
            </a:r>
          </a:p>
          <a:p>
            <a:pPr lvl="1"/>
            <a:r>
              <a:rPr lang="en-US" dirty="0" smtClean="0"/>
              <a:t>Had we achieved any </a:t>
            </a:r>
            <a:r>
              <a:rPr lang="en-US" b="1" dirty="0">
                <a:solidFill>
                  <a:schemeClr val="bg1"/>
                </a:solidFill>
              </a:rPr>
              <a:t>better complexity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we working </a:t>
            </a:r>
            <a:r>
              <a:rPr lang="en-US" b="1" dirty="0" smtClean="0">
                <a:solidFill>
                  <a:schemeClr val="bg1"/>
                </a:solidFill>
              </a:rPr>
              <a:t>with O(log(n))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Well the answer is…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No!</a:t>
            </a:r>
          </a:p>
          <a:p>
            <a:pPr lvl="1"/>
            <a:r>
              <a:rPr lang="en-US" dirty="0" smtClean="0"/>
              <a:t>We </a:t>
            </a:r>
            <a:r>
              <a:rPr lang="en-US" b="1" dirty="0">
                <a:solidFill>
                  <a:schemeClr val="bg1"/>
                </a:solidFill>
              </a:rPr>
              <a:t>had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, why? Still we are stuck at </a:t>
            </a:r>
            <a:r>
              <a:rPr lang="en-US" b="1" dirty="0">
                <a:solidFill>
                  <a:schemeClr val="bg1"/>
                </a:solidFill>
              </a:rPr>
              <a:t>linear complexity</a:t>
            </a:r>
            <a:r>
              <a:rPr lang="en-US" dirty="0" smtClean="0"/>
              <a:t> for searching operations</a:t>
            </a:r>
          </a:p>
          <a:p>
            <a:r>
              <a:rPr lang="en-US" dirty="0" smtClean="0"/>
              <a:t>We will try to solve that with </a:t>
            </a:r>
            <a:r>
              <a:rPr lang="en-US" sz="3198" b="1" dirty="0">
                <a:solidFill>
                  <a:schemeClr val="bg1"/>
                </a:solidFill>
              </a:rPr>
              <a:t>BST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9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…</a:t>
            </a:r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Trees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are recursive data structures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 tree is a node holding a set of children </a:t>
            </a:r>
            <a:r>
              <a:rPr lang="en-US" sz="2800" dirty="0" smtClean="0">
                <a:solidFill>
                  <a:schemeClr val="bg2"/>
                </a:solidFill>
              </a:rPr>
              <a:t>          (which are </a:t>
            </a:r>
            <a:r>
              <a:rPr lang="en-US" sz="2800" dirty="0">
                <a:solidFill>
                  <a:schemeClr val="bg2"/>
                </a:solidFill>
              </a:rPr>
              <a:t>also nodes)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 Edges connect Nodes</a:t>
            </a:r>
          </a:p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DFS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2"/>
                </a:solidFill>
              </a:rPr>
              <a:t> children first, </a:t>
            </a:r>
            <a:r>
              <a:rPr lang="en-US" sz="2800" b="1" dirty="0">
                <a:solidFill>
                  <a:schemeClr val="bg1"/>
                </a:solidFill>
              </a:rPr>
              <a:t>BFS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2"/>
                </a:solidFill>
              </a:rPr>
              <a:t> root </a:t>
            </a:r>
            <a:r>
              <a:rPr lang="en-US" sz="2800" dirty="0" smtClean="0">
                <a:solidFill>
                  <a:schemeClr val="bg2"/>
                </a:solidFill>
              </a:rPr>
              <a:t>first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learning how to work with trees you </a:t>
            </a:r>
            <a:r>
              <a:rPr lang="en-US" b="1" dirty="0" smtClean="0">
                <a:solidFill>
                  <a:schemeClr val="bg1"/>
                </a:solidFill>
              </a:rPr>
              <a:t>actually</a:t>
            </a:r>
            <a:r>
              <a:rPr lang="en-US" dirty="0" smtClean="0"/>
              <a:t> learn how to </a:t>
            </a:r>
            <a:r>
              <a:rPr lang="en-US" b="1" dirty="0">
                <a:solidFill>
                  <a:schemeClr val="bg1"/>
                </a:solidFill>
              </a:rPr>
              <a:t>work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Hierarchical</a:t>
            </a:r>
            <a:r>
              <a:rPr lang="en-US" dirty="0" smtClean="0"/>
              <a:t> structures like: file system,                    project structures and code branching,                                            NoSQL data storage etc…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Markup</a:t>
            </a:r>
            <a:r>
              <a:rPr lang="en-US" dirty="0" smtClean="0"/>
              <a:t> languages:</a:t>
            </a:r>
          </a:p>
          <a:p>
            <a:pPr lvl="2"/>
            <a:r>
              <a:rPr lang="en-US" sz="3200" dirty="0"/>
              <a:t>HTML</a:t>
            </a:r>
          </a:p>
          <a:p>
            <a:pPr lvl="2"/>
            <a:r>
              <a:rPr lang="en-US" sz="3200" dirty="0"/>
              <a:t>XML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 smtClean="0"/>
              <a:t> and 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 smtClean="0"/>
              <a:t> algorithms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Tree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96" y="1456496"/>
            <a:ext cx="2843787" cy="231227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Trees and Related Terminology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Node, Edge, Root,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ree</a:t>
            </a:r>
            <a:r>
              <a:rPr lang="en-US" dirty="0"/>
              <a:t> is a widely used 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 (ADT) that simulates a hierarchical </a:t>
            </a:r>
            <a:r>
              <a:rPr lang="en-US" b="1" dirty="0">
                <a:solidFill>
                  <a:schemeClr val="bg1"/>
                </a:solidFill>
              </a:rPr>
              <a:t>tree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, with a root value and subtrees of children with a 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, represented as a set of linked 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 definition </a:t>
            </a:r>
            <a:r>
              <a:rPr lang="en-US" dirty="0" smtClean="0"/>
              <a:t>– a </a:t>
            </a:r>
            <a:r>
              <a:rPr lang="en-US" dirty="0"/>
              <a:t>tree consists of a value </a:t>
            </a:r>
            <a:r>
              <a:rPr lang="en-US" dirty="0" smtClean="0"/>
              <a:t>and </a:t>
            </a:r>
            <a:r>
              <a:rPr lang="en-US" dirty="0"/>
              <a:t>a forest (the subtrees of its children</a:t>
            </a:r>
            <a:r>
              <a:rPr lang="en-US" dirty="0" smtClean="0"/>
              <a:t>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One </a:t>
            </a:r>
            <a:r>
              <a:rPr lang="en-US" sz="3400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can point to </a:t>
            </a:r>
            <a:r>
              <a:rPr lang="en-US" sz="3400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(a node has </a:t>
            </a:r>
            <a:r>
              <a:rPr lang="en-US" dirty="0" smtClean="0"/>
              <a:t>   at </a:t>
            </a:r>
            <a:r>
              <a:rPr lang="en-US" sz="3400" b="1" dirty="0">
                <a:solidFill>
                  <a:schemeClr val="bg1"/>
                </a:solidFill>
              </a:rPr>
              <a:t>most</a:t>
            </a:r>
            <a:r>
              <a:rPr lang="en-US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parent), and </a:t>
            </a: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dirty="0"/>
              <a:t> in the </a:t>
            </a:r>
            <a:r>
              <a:rPr lang="en-US" sz="3400" b="1" dirty="0">
                <a:solidFill>
                  <a:schemeClr val="bg1"/>
                </a:solidFill>
              </a:rPr>
              <a:t>tree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point to the root</a:t>
            </a:r>
            <a:r>
              <a:rPr lang="en-US" dirty="0"/>
              <a:t>. </a:t>
            </a:r>
            <a:r>
              <a:rPr lang="en-US" dirty="0" smtClean="0"/>
              <a:t>Every </a:t>
            </a:r>
            <a:r>
              <a:rPr lang="en-US" dirty="0"/>
              <a:t>node (other than the root) </a:t>
            </a:r>
            <a:r>
              <a:rPr lang="en-US" sz="3400" b="1" dirty="0">
                <a:solidFill>
                  <a:schemeClr val="bg1"/>
                </a:solidFill>
              </a:rPr>
              <a:t>must</a:t>
            </a:r>
            <a:r>
              <a:rPr lang="en-US" dirty="0"/>
              <a:t> have exactly </a:t>
            </a:r>
            <a:r>
              <a:rPr lang="en-US" sz="3400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, and 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must</a:t>
            </a:r>
            <a:r>
              <a:rPr lang="en-US" dirty="0"/>
              <a:t> have </a:t>
            </a: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parents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15772</TotalTime>
  <Words>3213</Words>
  <Application>Microsoft Office PowerPoint</Application>
  <PresentationFormat>Widescreen</PresentationFormat>
  <Paragraphs>901</Paragraphs>
  <Slides>72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맑은 고딕</vt:lpstr>
      <vt:lpstr>Arial</vt:lpstr>
      <vt:lpstr>Calibri</vt:lpstr>
      <vt:lpstr>Consolas</vt:lpstr>
      <vt:lpstr>굴림</vt:lpstr>
      <vt:lpstr>Symbol</vt:lpstr>
      <vt:lpstr>Wingdings</vt:lpstr>
      <vt:lpstr>Wingdings 2</vt:lpstr>
      <vt:lpstr>1_SoftUni3_1</vt:lpstr>
      <vt:lpstr>Trees Representation and Traversal (BFS, DFS)</vt:lpstr>
      <vt:lpstr>Table of Contents</vt:lpstr>
      <vt:lpstr>PowerPoint Presentation</vt:lpstr>
      <vt:lpstr>Why Trees?</vt:lpstr>
      <vt:lpstr>Why Trees?</vt:lpstr>
      <vt:lpstr>Why Trees?</vt:lpstr>
      <vt:lpstr>Other Tree Benefits</vt:lpstr>
      <vt:lpstr>PowerPoint Presentation</vt:lpstr>
      <vt:lpstr>Tree Definition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PowerPoint Presentation</vt:lpstr>
      <vt:lpstr>Recursive Tree Definition</vt:lpstr>
      <vt:lpstr>Tree&lt;Integer&gt; Structure – Example</vt:lpstr>
      <vt:lpstr>Problem: Implement Tree Node</vt:lpstr>
      <vt:lpstr>Solution: Implement Tree</vt:lpstr>
      <vt:lpstr>PowerPoint Presentation</vt:lpstr>
      <vt:lpstr>Tree Traversal Algorithms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Problem: Order BFS</vt:lpstr>
      <vt:lpstr>Solution: Order DFS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Problem: Order DFS</vt:lpstr>
      <vt:lpstr>Solution: Order DFS</vt:lpstr>
      <vt:lpstr>Conclusion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Martin Paunov</cp:lastModifiedBy>
  <cp:revision>416</cp:revision>
  <dcterms:created xsi:type="dcterms:W3CDTF">2018-05-23T13:08:44Z</dcterms:created>
  <dcterms:modified xsi:type="dcterms:W3CDTF">2020-03-13T16:12:25Z</dcterms:modified>
  <cp:category>computer programming, programming, data structures</cp:category>
</cp:coreProperties>
</file>