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3"/>
  </p:notesMasterIdLst>
  <p:handoutMasterIdLst>
    <p:handoutMasterId r:id="rId44"/>
  </p:handoutMasterIdLst>
  <p:sldIdLst>
    <p:sldId id="394" r:id="rId3"/>
    <p:sldId id="466" r:id="rId4"/>
    <p:sldId id="547" r:id="rId5"/>
    <p:sldId id="588" r:id="rId6"/>
    <p:sldId id="589" r:id="rId7"/>
    <p:sldId id="590" r:id="rId8"/>
    <p:sldId id="591" r:id="rId9"/>
    <p:sldId id="592" r:id="rId10"/>
    <p:sldId id="593" r:id="rId11"/>
    <p:sldId id="638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14" r:id="rId20"/>
    <p:sldId id="615" r:id="rId21"/>
    <p:sldId id="637" r:id="rId22"/>
    <p:sldId id="619" r:id="rId23"/>
    <p:sldId id="633" r:id="rId24"/>
    <p:sldId id="634" r:id="rId25"/>
    <p:sldId id="635" r:id="rId26"/>
    <p:sldId id="636" r:id="rId27"/>
    <p:sldId id="620" r:id="rId28"/>
    <p:sldId id="621" r:id="rId29"/>
    <p:sldId id="622" r:id="rId30"/>
    <p:sldId id="627" r:id="rId31"/>
    <p:sldId id="628" r:id="rId32"/>
    <p:sldId id="629" r:id="rId33"/>
    <p:sldId id="630" r:id="rId34"/>
    <p:sldId id="631" r:id="rId35"/>
    <p:sldId id="601" r:id="rId36"/>
    <p:sldId id="549" r:id="rId37"/>
    <p:sldId id="596" r:id="rId38"/>
    <p:sldId id="613" r:id="rId39"/>
    <p:sldId id="558" r:id="rId40"/>
    <p:sldId id="599" r:id="rId41"/>
    <p:sldId id="600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466"/>
            <p14:sldId id="547"/>
          </p14:sldIdLst>
        </p14:section>
        <p14:section name="Introduction to Node.js" id="{E656923A-4AA2-4FD0-953D-156A7EA5768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Event Loop" id="{BF7314B7-3253-4670-960B-56D39BFF3D06}">
          <p14:sldIdLst>
            <p14:sldId id="638"/>
            <p14:sldId id="641"/>
            <p14:sldId id="642"/>
            <p14:sldId id="643"/>
            <p14:sldId id="644"/>
            <p14:sldId id="645"/>
            <p14:sldId id="646"/>
            <p14:sldId id="647"/>
          </p14:sldIdLst>
        </p14:section>
        <p14:section name="Modules" id="{FB7E3E90-A78E-4976-9019-DF93920A7B8A}">
          <p14:sldIdLst>
            <p14:sldId id="614"/>
            <p14:sldId id="615"/>
            <p14:sldId id="637"/>
            <p14:sldId id="619"/>
            <p14:sldId id="633"/>
            <p14:sldId id="634"/>
            <p14:sldId id="635"/>
            <p14:sldId id="636"/>
          </p14:sldIdLst>
        </p14:section>
        <p14:section name="Node.js Web Server" id="{13F5C706-3611-48E9-8BBB-D92C7F4FBADA}">
          <p14:sldIdLst>
            <p14:sldId id="620"/>
            <p14:sldId id="621"/>
            <p14:sldId id="622"/>
          </p14:sldIdLst>
        </p14:section>
        <p14:section name="Request and Response Wrapper" id="{3990FC1C-DB1A-4365-B9AE-E2515472A49A}">
          <p14:sldIdLst>
            <p14:sldId id="627"/>
            <p14:sldId id="628"/>
            <p14:sldId id="629"/>
            <p14:sldId id="630"/>
            <p14:sldId id="631"/>
          </p14:sldIdLst>
        </p14:section>
        <p14:section name="Exercise" id="{551321F7-335E-464F-8B4A-0BC9F165F187}">
          <p14:sldIdLst>
            <p14:sldId id="601"/>
          </p14:sldIdLst>
        </p14:section>
        <p14:section name="Conclusion" id="{8FBD8AD9-4FBB-4D4B-8026-071DED166040}">
          <p14:sldIdLst>
            <p14:sldId id="549"/>
            <p14:sldId id="596"/>
            <p14:sldId id="613"/>
            <p14:sldId id="558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0A22E"/>
    <a:srgbClr val="E85C0E"/>
    <a:srgbClr val="F8DC9E"/>
    <a:srgbClr val="FBEEDC"/>
    <a:srgbClr val="FBEEC9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5283" autoAdjust="0"/>
  </p:normalViewPr>
  <p:slideViewPr>
    <p:cSldViewPr>
      <p:cViewPr varScale="1">
        <p:scale>
          <a:sx n="83" d="100"/>
          <a:sy n="83" d="100"/>
        </p:scale>
        <p:origin x="53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7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75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891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99612" y="6265074"/>
            <a:ext cx="184033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34484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53032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2112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2412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6512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2412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2412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6512" y="3179115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2412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6512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78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2412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6512" y="4214027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2412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6512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1612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19563" y="1295400"/>
            <a:ext cx="2362200" cy="3429000"/>
            <a:chOff x="2519563" y="1295400"/>
            <a:chExt cx="2362200" cy="3429000"/>
          </a:xfrm>
          <a:noFill/>
        </p:grpSpPr>
        <p:sp>
          <p:nvSpPr>
            <p:cNvPr id="9" name="Rectangle: Rounded Corners 8"/>
            <p:cNvSpPr/>
            <p:nvPr/>
          </p:nvSpPr>
          <p:spPr>
            <a:xfrm>
              <a:off x="2519563" y="1295400"/>
              <a:ext cx="23622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Stack</a:t>
              </a: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2689348" y="4038600"/>
              <a:ext cx="2033464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60362" y="1295400"/>
            <a:ext cx="4508900" cy="3429000"/>
            <a:chOff x="5160362" y="1295400"/>
            <a:chExt cx="4508900" cy="3429000"/>
          </a:xfrm>
          <a:noFill/>
        </p:grpSpPr>
        <p:sp>
          <p:nvSpPr>
            <p:cNvPr id="14" name="Rectangle: Rounded Corners 13"/>
            <p:cNvSpPr/>
            <p:nvPr/>
          </p:nvSpPr>
          <p:spPr>
            <a:xfrm>
              <a:off x="5160362" y="1295400"/>
              <a:ext cx="45089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Heap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3258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64057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4856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5655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53258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64057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74856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5655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53258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64057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: Rounded Corners 13"/>
            <p:cNvSpPr/>
            <p:nvPr/>
          </p:nvSpPr>
          <p:spPr>
            <a:xfrm>
              <a:off x="74856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: Rounded Corners 13"/>
            <p:cNvSpPr/>
            <p:nvPr/>
          </p:nvSpPr>
          <p:spPr>
            <a:xfrm>
              <a:off x="85655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: Rounded Corners 13"/>
            <p:cNvSpPr/>
            <p:nvPr/>
          </p:nvSpPr>
          <p:spPr>
            <a:xfrm>
              <a:off x="53258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: Rounded Corners 13"/>
            <p:cNvSpPr/>
            <p:nvPr/>
          </p:nvSpPr>
          <p:spPr>
            <a:xfrm>
              <a:off x="64057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74856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5655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89348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89348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338463" y="4892744"/>
            <a:ext cx="2362200" cy="578882"/>
          </a:xfrm>
          <a:prstGeom prst="wedgeRoundRectCallout">
            <a:avLst>
              <a:gd name="adj1" fmla="val -5776"/>
              <a:gd name="adj2" fmla="val -1100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call</a:t>
            </a:r>
          </a:p>
        </p:txBody>
      </p:sp>
      <p:cxnSp>
        <p:nvCxnSpPr>
          <p:cNvPr id="3" name="Connector: Curved 2"/>
          <p:cNvCxnSpPr>
            <a:stCxn id="12" idx="1"/>
            <a:endCxn id="31" idx="1"/>
          </p:cNvCxnSpPr>
          <p:nvPr/>
        </p:nvCxnSpPr>
        <p:spPr>
          <a:xfrm rot="10800000">
            <a:off x="2689348" y="3611528"/>
            <a:ext cx="12700" cy="685800"/>
          </a:xfrm>
          <a:prstGeom prst="curvedConnector3">
            <a:avLst>
              <a:gd name="adj1" fmla="val 3654543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cxnSpLocks/>
            <a:stCxn id="31" idx="1"/>
            <a:endCxn id="32" idx="1"/>
          </p:cNvCxnSpPr>
          <p:nvPr/>
        </p:nvCxnSpPr>
        <p:spPr>
          <a:xfrm rot="10800000">
            <a:off x="2689348" y="2925728"/>
            <a:ext cx="12700" cy="685800"/>
          </a:xfrm>
          <a:prstGeom prst="curvedConnector3">
            <a:avLst>
              <a:gd name="adj1" fmla="val 387273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942141" y="4855535"/>
            <a:ext cx="1990471" cy="1055608"/>
          </a:xfrm>
          <a:prstGeom prst="wedgeRoundRectCallout">
            <a:avLst>
              <a:gd name="adj1" fmla="val -42894"/>
              <a:gd name="adj2" fmla="val -857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</a:t>
            </a:r>
            <a:r>
              <a:rPr lang="en-US" sz="2800" b="1" noProof="1">
                <a:solidFill>
                  <a:schemeClr val="bg1"/>
                </a:solidFill>
              </a:rPr>
              <a:t>returns</a:t>
            </a:r>
          </a:p>
        </p:txBody>
      </p:sp>
      <p:cxnSp>
        <p:nvCxnSpPr>
          <p:cNvPr id="40" name="Connector: Curved 39"/>
          <p:cNvCxnSpPr>
            <a:cxnSpLocks/>
          </p:cNvCxnSpPr>
          <p:nvPr/>
        </p:nvCxnSpPr>
        <p:spPr>
          <a:xfrm>
            <a:off x="4722812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>
            <a:cxnSpLocks/>
          </p:cNvCxnSpPr>
          <p:nvPr/>
        </p:nvCxnSpPr>
        <p:spPr>
          <a:xfrm>
            <a:off x="4722812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7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273424" y="4966566"/>
            <a:ext cx="2965250" cy="578882"/>
          </a:xfrm>
          <a:prstGeom prst="wedgeRoundRectCallout">
            <a:avLst>
              <a:gd name="adj1" fmla="val -45831"/>
              <a:gd name="adj2" fmla="val -105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Program </a:t>
            </a:r>
            <a:r>
              <a:rPr lang="en-US" sz="2800" b="1" noProof="1">
                <a:solidFill>
                  <a:schemeClr val="bg1"/>
                </a:solidFill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34979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89348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89348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531830" y="4892744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89348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3" name="Connector: Curved 2"/>
          <p:cNvCxnSpPr>
            <a:stCxn id="32" idx="3"/>
            <a:endCxn id="36" idx="3"/>
          </p:cNvCxnSpPr>
          <p:nvPr/>
        </p:nvCxnSpPr>
        <p:spPr>
          <a:xfrm flipH="1">
            <a:off x="3960812" y="2925728"/>
            <a:ext cx="762000" cy="2749550"/>
          </a:xfrm>
          <a:prstGeom prst="curvedConnector3">
            <a:avLst>
              <a:gd name="adj1" fmla="val -12636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156316" y="5294305"/>
            <a:ext cx="3996000" cy="396000"/>
          </a:xfrm>
          <a:prstGeom prst="wedgeRoundRectCallout">
            <a:avLst>
              <a:gd name="adj1" fmla="val -65579"/>
              <a:gd name="adj2" fmla="val 18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placed in the </a:t>
            </a:r>
            <a:r>
              <a:rPr lang="en-US" sz="2800" b="1" noProof="1">
                <a:solidFill>
                  <a:schemeClr val="bg1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07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1830" y="4892744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89348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89348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5" name="Rectangle: Rounded Corners 13"/>
          <p:cNvSpPr/>
          <p:nvPr/>
        </p:nvSpPr>
        <p:spPr>
          <a:xfrm>
            <a:off x="2689348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cxnSp>
        <p:nvCxnSpPr>
          <p:cNvPr id="37" name="Connector: Curved 36"/>
          <p:cNvCxnSpPr>
            <a:cxnSpLocks/>
          </p:cNvCxnSpPr>
          <p:nvPr/>
        </p:nvCxnSpPr>
        <p:spPr>
          <a:xfrm>
            <a:off x="4722812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/>
          <p:cNvCxnSpPr>
            <a:cxnSpLocks/>
          </p:cNvCxnSpPr>
          <p:nvPr/>
        </p:nvCxnSpPr>
        <p:spPr>
          <a:xfrm>
            <a:off x="4722812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374538" y="3009900"/>
            <a:ext cx="2664000" cy="792000"/>
          </a:xfrm>
          <a:prstGeom prst="wedgeRoundRectCallout">
            <a:avLst>
              <a:gd name="adj1" fmla="val 35480"/>
              <a:gd name="adj2" fmla="val -39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stack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0447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1830" y="4892744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89348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7" name="Connector: Curved 6"/>
          <p:cNvCxnSpPr>
            <a:cxnSpLocks/>
            <a:stCxn id="36" idx="1"/>
          </p:cNvCxnSpPr>
          <p:nvPr/>
        </p:nvCxnSpPr>
        <p:spPr>
          <a:xfrm rot="10800000">
            <a:off x="2689348" y="4297328"/>
            <a:ext cx="12700" cy="1377950"/>
          </a:xfrm>
          <a:prstGeom prst="curvedConnector3">
            <a:avLst>
              <a:gd name="adj1" fmla="val 616363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420562" y="2974800"/>
            <a:ext cx="2556000" cy="756000"/>
          </a:xfrm>
          <a:prstGeom prst="wedgeRoundRectCallout">
            <a:avLst>
              <a:gd name="adj1" fmla="val 26088"/>
              <a:gd name="adj2" fmla="val -38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</a:t>
            </a:r>
            <a:r>
              <a:rPr lang="en-US" sz="2800" b="1" noProof="1">
                <a:solidFill>
                  <a:schemeClr val="bg1"/>
                </a:solidFill>
              </a:rPr>
              <a:t>callback</a:t>
            </a:r>
            <a:r>
              <a:rPr lang="en-US" sz="2800" noProof="1">
                <a:solidFill>
                  <a:srgbClr val="FFFFFF"/>
                </a:solidFill>
              </a:rPr>
              <a:t> is executed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Making Modular App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3048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larger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dirty="0">
                <a:solidFill>
                  <a:schemeClr val="tx2"/>
                </a:solidFill>
              </a:rPr>
              <a:t>Each module has its </a:t>
            </a:r>
            <a:r>
              <a:rPr lang="en-US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pollute</a:t>
            </a:r>
            <a:r>
              <a:rPr lang="en-US" dirty="0">
                <a:solidFill>
                  <a:schemeClr val="tx2"/>
                </a:solidFill>
              </a:rPr>
              <a:t>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dirty="0"/>
              <a:t>Node.js includes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modules: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Party </a:t>
            </a:r>
            <a:r>
              <a:rPr lang="en-US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795935"/>
          </a:xfrm>
        </p:spPr>
        <p:txBody>
          <a:bodyPr>
            <a:noAutofit/>
          </a:bodyPr>
          <a:lstStyle/>
          <a:p>
            <a:r>
              <a:rPr lang="en-US" sz="3200" b="1" dirty="0"/>
              <a:t>Introduction to Node.js</a:t>
            </a:r>
          </a:p>
          <a:p>
            <a:r>
              <a:rPr lang="en-US" sz="3200" b="1" dirty="0"/>
              <a:t>Event Loop</a:t>
            </a:r>
          </a:p>
          <a:p>
            <a:r>
              <a:rPr lang="en-US" sz="3200" b="1" dirty="0"/>
              <a:t>Modules</a:t>
            </a:r>
          </a:p>
          <a:p>
            <a:r>
              <a:rPr lang="en-US" sz="3200" b="1" dirty="0"/>
              <a:t>Request and Response Wrapper</a:t>
            </a:r>
          </a:p>
          <a:p>
            <a:r>
              <a:rPr lang="en-US" sz="3200" b="1" dirty="0"/>
              <a:t>Node.js Web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b="1" dirty="0">
                <a:solidFill>
                  <a:schemeClr val="bg1"/>
                </a:solidFill>
              </a:rPr>
              <a:t>locally</a:t>
            </a:r>
            <a:r>
              <a:rPr lang="en-US" dirty="0"/>
              <a:t> in the Node.js application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folders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dirty="0"/>
              <a:t> to expose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</a:t>
            </a:r>
            <a:endParaRPr lang="bg-BG" dirty="0"/>
          </a:p>
          <a:p>
            <a:pPr marL="609036" lvl="1" indent="0">
              <a:buNone/>
            </a:pPr>
            <a:endParaRPr lang="en-US" dirty="0"/>
          </a:p>
          <a:p>
            <a:r>
              <a:rPr lang="en-US" dirty="0"/>
              <a:t>Loaded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658508" y="525780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665412" y="36576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</p:spTree>
    <p:extLst>
      <p:ext uri="{BB962C8B-B14F-4D97-AF65-F5344CB8AC3E}">
        <p14:creationId xmlns:p14="http://schemas.microsoft.com/office/powerpoint/2010/main" val="26458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565076"/>
            <a:ext cx="704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npm </a:t>
            </a:r>
            <a:r>
              <a:rPr lang="en-US" dirty="0">
                <a:solidFill>
                  <a:schemeClr val="bg1"/>
                </a:solidFill>
                <a:effectLst/>
              </a:rPr>
              <a:t>install --save</a:t>
            </a:r>
            <a:r>
              <a:rPr lang="en-US" dirty="0">
                <a:solidFill>
                  <a:schemeClr val="tx2"/>
                </a:solidFill>
                <a:effectLst/>
              </a:rPr>
              <a:t> express --save-exact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3936298"/>
            <a:ext cx="704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dirty="0">
                <a:solidFill>
                  <a:schemeClr val="bg1"/>
                </a:solidFill>
                <a:effectLst/>
              </a:rPr>
              <a:t>express</a:t>
            </a:r>
            <a:r>
              <a:rPr lang="en-US" dirty="0">
                <a:solidFill>
                  <a:schemeClr val="tx2"/>
                </a:solidFill>
                <a:effectLst/>
              </a:rPr>
              <a:t>');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2" y="5486400"/>
            <a:ext cx="704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npm </a:t>
            </a:r>
            <a:r>
              <a:rPr lang="en-US" dirty="0">
                <a:solidFill>
                  <a:schemeClr val="bg1"/>
                </a:solidFill>
                <a:effectLst/>
              </a:rPr>
              <a:t>install --g</a:t>
            </a:r>
            <a:r>
              <a:rPr lang="en-US" dirty="0">
                <a:solidFill>
                  <a:schemeClr val="tx2"/>
                </a:solidFill>
                <a:effectLst/>
              </a:rPr>
              <a:t> mocha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715800" y="65495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1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bare minimum functionalities </a:t>
            </a:r>
            <a:r>
              <a:rPr lang="en-US" dirty="0"/>
              <a:t>of Node.js</a:t>
            </a:r>
          </a:p>
          <a:p>
            <a:r>
              <a:rPr lang="en-US" dirty="0"/>
              <a:t>Load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when Node.js process starts</a:t>
            </a:r>
          </a:p>
          <a:p>
            <a:r>
              <a:rPr lang="en-US" dirty="0"/>
              <a:t>Need to be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in order to be used</a:t>
            </a:r>
          </a:p>
          <a:p>
            <a:endParaRPr lang="en-US" dirty="0"/>
          </a:p>
          <a:p>
            <a:r>
              <a:rPr lang="en-US" dirty="0"/>
              <a:t>Commonly used modules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65412" y="3171727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61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URL </a:t>
            </a:r>
            <a:r>
              <a:rPr lang="en-US" b="1" dirty="0">
                <a:solidFill>
                  <a:schemeClr val="bg1"/>
                </a:solidFill>
              </a:rPr>
              <a:t>resolution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Parses an address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info</a:t>
            </a:r>
            <a:r>
              <a:rPr lang="en-US" dirty="0"/>
              <a:t> about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Splits</a:t>
            </a:r>
            <a:r>
              <a:rPr lang="en-US" dirty="0"/>
              <a:t> web address into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513012" y="1828800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529897" y="3819275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71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</a:t>
            </a:r>
            <a:r>
              <a:rPr lang="en-US" b="1" dirty="0" err="1">
                <a:solidFill>
                  <a:schemeClr val="bg1"/>
                </a:solidFill>
              </a:rPr>
              <a:t>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631938" y="1905046"/>
            <a:ext cx="4114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31938" y="3313344"/>
            <a:ext cx="49711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631938" y="5597540"/>
            <a:ext cx="49711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631938" y="4797888"/>
            <a:ext cx="43434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933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13012" y="2368921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13009" y="3759168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513011" y="5006945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513011" y="5809753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2801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Web Servers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493219"/>
            <a:ext cx="2784789" cy="2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All </a:t>
            </a:r>
            <a:r>
              <a:rPr lang="en-US" sz="3500" b="1" dirty="0">
                <a:solidFill>
                  <a:schemeClr val="bg1"/>
                </a:solidFill>
              </a:rPr>
              <a:t>physical</a:t>
            </a:r>
            <a:r>
              <a:rPr lang="en-US" sz="3500" dirty="0"/>
              <a:t> servers have </a:t>
            </a:r>
            <a:r>
              <a:rPr lang="en-US" sz="35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The hardware is controlled by the </a:t>
            </a:r>
            <a:r>
              <a:rPr lang="en-US" sz="35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Web servers </a:t>
            </a:r>
            <a:r>
              <a:rPr lang="en-US" sz="3500" dirty="0"/>
              <a:t>are </a:t>
            </a:r>
            <a:r>
              <a:rPr lang="en-US" sz="3500" b="1" dirty="0">
                <a:solidFill>
                  <a:schemeClr val="bg1"/>
                </a:solidFill>
              </a:rPr>
              <a:t>software</a:t>
            </a:r>
            <a:r>
              <a:rPr lang="en-US" sz="3500" dirty="0"/>
              <a:t> products that use the </a:t>
            </a:r>
            <a:br>
              <a:rPr lang="en-US" sz="3500" dirty="0"/>
            </a:br>
            <a:r>
              <a:rPr lang="en-US" sz="3500" dirty="0"/>
              <a:t>operating</a:t>
            </a:r>
            <a:r>
              <a:rPr lang="bg-BG" sz="3500" dirty="0"/>
              <a:t> </a:t>
            </a:r>
            <a:r>
              <a:rPr lang="en-US" sz="3500" dirty="0"/>
              <a:t>system to </a:t>
            </a:r>
            <a:r>
              <a:rPr lang="en-US" sz="35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3500" dirty="0"/>
              <a:t>Web servers </a:t>
            </a:r>
            <a:r>
              <a:rPr lang="en-US" sz="3500" b="1" dirty="0">
                <a:solidFill>
                  <a:schemeClr val="bg1"/>
                </a:solidFill>
              </a:rPr>
              <a:t>serve</a:t>
            </a:r>
            <a:r>
              <a:rPr lang="en-US" sz="35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The requests are </a:t>
            </a:r>
            <a:r>
              <a:rPr lang="en-US" sz="3500" b="1" dirty="0">
                <a:solidFill>
                  <a:schemeClr val="bg1"/>
                </a:solidFill>
              </a:rPr>
              <a:t>redirected to other software </a:t>
            </a:r>
            <a:r>
              <a:rPr lang="en-US" sz="3500" dirty="0"/>
              <a:t>products </a:t>
            </a:r>
            <a:br>
              <a:rPr lang="en-US" sz="3500" dirty="0"/>
            </a:br>
            <a:r>
              <a:rPr lang="en-US" sz="3500" dirty="0"/>
              <a:t>(ASP.NET, PHP, etc.), depending on the web server </a:t>
            </a:r>
            <a:br>
              <a:rPr lang="en-US" sz="3500" dirty="0"/>
            </a:br>
            <a:r>
              <a:rPr lang="en-US" sz="35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Creating a </a:t>
            </a:r>
            <a:r>
              <a:rPr lang="en-US" dirty="0"/>
              <a:t>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2057400"/>
            <a:ext cx="883920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</p:spTree>
    <p:extLst>
      <p:ext uri="{BB962C8B-B14F-4D97-AF65-F5344CB8AC3E}">
        <p14:creationId xmlns:p14="http://schemas.microsoft.com/office/powerpoint/2010/main" val="7699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Requests and Responses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-3810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incoming http requests</a:t>
            </a:r>
          </a:p>
          <a:p>
            <a:r>
              <a:rPr lang="en-US" dirty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httpVersion</a:t>
            </a:r>
            <a:r>
              <a:rPr lang="en-US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headers</a:t>
            </a:r>
            <a:r>
              <a:rPr lang="en-US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URL of the request</a:t>
            </a:r>
          </a:p>
          <a:p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5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2265362" y="1752600"/>
            <a:ext cx="7658100" cy="3950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http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require('http');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url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require('url');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port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1337;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http.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createServer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, res)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let path = url.parse(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['url']).pathname;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if (path === 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</a:t>
            </a:r>
            <a:r>
              <a:rPr kumimoji="0" lang="en-US" sz="2400" b="1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TODO: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Send 'Welcome to home page!'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listen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(port);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dirty="0"/>
              <a:t>Send the actual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3212" y="1137778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0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1598612" y="1676400"/>
            <a:ext cx="8991600" cy="39329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4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200</a:t>
            </a:r>
            <a:r>
              <a:rPr lang="en-US" sz="2400" dirty="0">
                <a:solidFill>
                  <a:schemeClr val="tx1"/>
                </a:solidFill>
                <a:effectLst/>
              </a:rPr>
              <a:t>, {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4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}).listen(port);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https://softuni.bg/trainings/2452/js-back-end-september-2019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102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Overview, Installation, Configuration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2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5953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90978-626A-4816-B75E-9B075A83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24" y="1882080"/>
            <a:ext cx="4038600" cy="2569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164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93812" y="5904174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9812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r>
              <a:rPr lang="en-US" dirty="0"/>
              <a:t>:</a:t>
            </a:r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70012" y="25908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0012" y="54864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15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noProof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292990"/>
            <a:ext cx="10498188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"engines"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{			</a:t>
            </a:r>
            <a:r>
              <a:rPr lang="en-US" dirty="0">
                <a:solidFill>
                  <a:schemeClr val="accent2"/>
                </a:solidFill>
                <a:effectLst/>
              </a:rPr>
              <a:t>// </a:t>
            </a:r>
            <a:r>
              <a:rPr lang="en-US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"node"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dirty="0">
                <a:solidFill>
                  <a:schemeClr val="accent2"/>
                </a:solidFill>
                <a:effectLst/>
              </a:rPr>
              <a:t>    </a:t>
            </a:r>
            <a:r>
              <a:rPr lang="en-US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"</a:t>
            </a:r>
            <a:r>
              <a:rPr lang="en-US" dirty="0" err="1">
                <a:solidFill>
                  <a:schemeClr val="bg1"/>
                </a:solidFill>
                <a:effectLst/>
              </a:rPr>
              <a:t>npm</a:t>
            </a:r>
            <a:r>
              <a:rPr lang="en-US" dirty="0">
                <a:solidFill>
                  <a:schemeClr val="bg1"/>
                </a:solidFill>
                <a:effectLst/>
              </a:rPr>
              <a:t>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"scripts"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{		     </a:t>
            </a:r>
            <a:r>
              <a:rPr lang="en-US" dirty="0">
                <a:solidFill>
                  <a:schemeClr val="accent2"/>
                </a:solidFill>
                <a:effectLst/>
              </a:rPr>
              <a:t>// </a:t>
            </a:r>
            <a:r>
              <a:rPr lang="en-US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"start"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r>
              <a:rPr lang="en-US" dirty="0">
                <a:solidFill>
                  <a:schemeClr val="tx2"/>
                </a:solidFill>
                <a:effectLst/>
              </a:rPr>
              <a:t>,   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  <a:endParaRPr lang="en-US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5268</TotalTime>
  <Words>1227</Words>
  <Application>Microsoft Office PowerPoint</Application>
  <PresentationFormat>Custom</PresentationFormat>
  <Paragraphs>306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1_SoftUni3_1</vt:lpstr>
      <vt:lpstr>Introduction to Node.js</vt:lpstr>
      <vt:lpstr>Table of Contents</vt:lpstr>
      <vt:lpstr>Have a Question?</vt:lpstr>
      <vt:lpstr>PowerPoint Presentation</vt:lpstr>
      <vt:lpstr>Node.js Overview</vt:lpstr>
      <vt:lpstr>Installation</vt:lpstr>
      <vt:lpstr>Environment Setup</vt:lpstr>
      <vt:lpstr>NPM Packages</vt:lpstr>
      <vt:lpstr>Configuration (package.json)</vt:lpstr>
      <vt:lpstr>PowerPoint Presentation</vt:lpstr>
      <vt:lpstr>The Event Loop</vt:lpstr>
      <vt:lpstr>Stack Execution</vt:lpstr>
      <vt:lpstr>Stack Execution</vt:lpstr>
      <vt:lpstr>Stack Execution</vt:lpstr>
      <vt:lpstr>The Event Loop</vt:lpstr>
      <vt:lpstr>The Event Loop</vt:lpstr>
      <vt:lpstr>The Event Loop</vt:lpstr>
      <vt:lpstr>PowerPoint Presentation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PowerPoint Presentation</vt:lpstr>
      <vt:lpstr>Web Servers</vt:lpstr>
      <vt:lpstr>Node.js Web Server</vt:lpstr>
      <vt:lpstr>PowerPoint Presentation</vt:lpstr>
      <vt:lpstr>The Request Wrapper</vt:lpstr>
      <vt:lpstr>Request Wrapper Example</vt:lpstr>
      <vt:lpstr>The Response Wrapper</vt:lpstr>
      <vt:lpstr>Response Wrapper Example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 Foundation</dc:creator>
  <cp:keywords>Node.js, ExpressJS, JS, Back-End, Software University, SoftUni, programming, coding, software development, education, training, course</cp:keywords>
  <dc:description>Node.js &amp; Express.js Fundamentals Course @ SoftUni - https://softuni.bg/courses/express-js-fundamentals</dc:description>
  <cp:lastModifiedBy>Hristomir Asenov</cp:lastModifiedBy>
  <cp:revision>255</cp:revision>
  <dcterms:created xsi:type="dcterms:W3CDTF">2014-01-02T17:00:34Z</dcterms:created>
  <dcterms:modified xsi:type="dcterms:W3CDTF">2019-09-17T08:43:45Z</dcterms:modified>
  <cp:category>programming, education, software engineering, 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