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3"/>
  </p:notesMasterIdLst>
  <p:handoutMasterIdLst>
    <p:handoutMasterId r:id="rId64"/>
  </p:handoutMasterIdLst>
  <p:sldIdLst>
    <p:sldId id="503" r:id="rId2"/>
    <p:sldId id="504" r:id="rId3"/>
    <p:sldId id="630" r:id="rId4"/>
    <p:sldId id="631" r:id="rId5"/>
    <p:sldId id="634" r:id="rId6"/>
    <p:sldId id="635" r:id="rId7"/>
    <p:sldId id="636" r:id="rId8"/>
    <p:sldId id="638" r:id="rId9"/>
    <p:sldId id="639" r:id="rId10"/>
    <p:sldId id="640" r:id="rId11"/>
    <p:sldId id="643" r:id="rId12"/>
    <p:sldId id="644" r:id="rId13"/>
    <p:sldId id="647" r:id="rId14"/>
    <p:sldId id="648" r:id="rId15"/>
    <p:sldId id="649" r:id="rId16"/>
    <p:sldId id="650" r:id="rId17"/>
    <p:sldId id="651" r:id="rId18"/>
    <p:sldId id="652" r:id="rId19"/>
    <p:sldId id="627" r:id="rId20"/>
    <p:sldId id="629" r:id="rId21"/>
    <p:sldId id="645" r:id="rId22"/>
    <p:sldId id="626" r:id="rId23"/>
    <p:sldId id="628" r:id="rId24"/>
    <p:sldId id="583" r:id="rId25"/>
    <p:sldId id="646" r:id="rId26"/>
    <p:sldId id="584" r:id="rId27"/>
    <p:sldId id="585" r:id="rId28"/>
    <p:sldId id="587" r:id="rId29"/>
    <p:sldId id="586" r:id="rId30"/>
    <p:sldId id="588" r:id="rId31"/>
    <p:sldId id="589" r:id="rId32"/>
    <p:sldId id="590" r:id="rId33"/>
    <p:sldId id="591" r:id="rId34"/>
    <p:sldId id="592" r:id="rId35"/>
    <p:sldId id="594" r:id="rId36"/>
    <p:sldId id="595" r:id="rId37"/>
    <p:sldId id="596" r:id="rId38"/>
    <p:sldId id="598" r:id="rId39"/>
    <p:sldId id="599" r:id="rId40"/>
    <p:sldId id="606" r:id="rId41"/>
    <p:sldId id="607" r:id="rId42"/>
    <p:sldId id="608" r:id="rId43"/>
    <p:sldId id="609" r:id="rId44"/>
    <p:sldId id="614" r:id="rId45"/>
    <p:sldId id="615" r:id="rId46"/>
    <p:sldId id="617" r:id="rId47"/>
    <p:sldId id="618" r:id="rId48"/>
    <p:sldId id="611" r:id="rId49"/>
    <p:sldId id="612" r:id="rId50"/>
    <p:sldId id="620" r:id="rId51"/>
    <p:sldId id="621" r:id="rId52"/>
    <p:sldId id="622" r:id="rId53"/>
    <p:sldId id="623" r:id="rId54"/>
    <p:sldId id="624" r:id="rId55"/>
    <p:sldId id="625" r:id="rId56"/>
    <p:sldId id="571" r:id="rId57"/>
    <p:sldId id="401" r:id="rId58"/>
    <p:sldId id="490" r:id="rId59"/>
    <p:sldId id="491" r:id="rId60"/>
    <p:sldId id="493" r:id="rId61"/>
    <p:sldId id="40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503"/>
            <p14:sldId id="504"/>
          </p14:sldIdLst>
        </p14:section>
        <p14:section name="Algorithmic Complexity" id="{475668E2-421D-40F6-B5EB-CD32D8C210A4}">
          <p14:sldIdLst>
            <p14:sldId id="630"/>
            <p14:sldId id="631"/>
            <p14:sldId id="634"/>
            <p14:sldId id="635"/>
            <p14:sldId id="636"/>
            <p14:sldId id="638"/>
            <p14:sldId id="639"/>
            <p14:sldId id="640"/>
            <p14:sldId id="643"/>
            <p14:sldId id="644"/>
          </p14:sldIdLst>
        </p14:section>
        <p14:section name="Brute Force" id="{8B1AFD03-DBF0-4113-B505-F959E4A71E08}">
          <p14:sldIdLst>
            <p14:sldId id="647"/>
            <p14:sldId id="648"/>
            <p14:sldId id="649"/>
            <p14:sldId id="650"/>
            <p14:sldId id="651"/>
            <p14:sldId id="652"/>
          </p14:sldIdLst>
        </p14:section>
        <p14:section name="Recursion" id="{C4F0A2FC-0F1D-401C-9A7E-3EE3AB5164E8}">
          <p14:sldIdLst>
            <p14:sldId id="627"/>
            <p14:sldId id="629"/>
            <p14:sldId id="645"/>
            <p14:sldId id="626"/>
            <p14:sldId id="628"/>
            <p14:sldId id="583"/>
            <p14:sldId id="646"/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Generating Combinations" id="{6C32D2A9-8413-4703-8ADC-7413F45C489F}">
          <p14:sldIdLst>
            <p14:sldId id="594"/>
            <p14:sldId id="595"/>
            <p14:sldId id="596"/>
            <p14:sldId id="598"/>
            <p14:sldId id="599"/>
          </p14:sldIdLst>
        </p14:section>
        <p14:section name="Backtracking" id="{3357849A-E244-4944-A448-C64EB45D7E47}">
          <p14:sldIdLst>
            <p14:sldId id="606"/>
            <p14:sldId id="607"/>
            <p14:sldId id="608"/>
            <p14:sldId id="609"/>
            <p14:sldId id="614"/>
            <p14:sldId id="615"/>
            <p14:sldId id="617"/>
            <p14:sldId id="618"/>
            <p14:sldId id="611"/>
            <p14:sldId id="612"/>
          </p14:sldIdLst>
        </p14:section>
        <p14:section name="Rrcursion or Iteration" id="{68171754-51A8-4D9D-9E1B-BE9DA8F3616F}">
          <p14:sldIdLst>
            <p14:sldId id="620"/>
            <p14:sldId id="621"/>
            <p14:sldId id="622"/>
            <p14:sldId id="623"/>
            <p14:sldId id="624"/>
            <p14:sldId id="625"/>
          </p14:sldIdLst>
        </p14:section>
        <p14:section name="Summary" id="{577D266E-7C17-4E24-9DCA-A4F14D05E43A}">
          <p14:sldIdLst>
            <p14:sldId id="571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Paunov" initials="MP" lastIdx="1" clrIdx="0">
    <p:extLst>
      <p:ext uri="{19B8F6BF-5375-455C-9EA6-DF929625EA0E}">
        <p15:presenceInfo xmlns:p15="http://schemas.microsoft.com/office/powerpoint/2012/main" userId="Martin Pau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FFFFF"/>
    <a:srgbClr val="4D6783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0" autoAdjust="0"/>
  </p:normalViewPr>
  <p:slideViewPr>
    <p:cSldViewPr snapToGrid="0" showGuides="1">
      <p:cViewPr varScale="1">
        <p:scale>
          <a:sx n="108" d="100"/>
          <a:sy n="108" d="100"/>
        </p:scale>
        <p:origin x="63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Time Complexity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F-43D7-BC66-4F4C0BDAE6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DF-43D7-BC66-4F4C0BDAE6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DF-43D7-BC66-4F4C0BDAE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Big O Notation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CD560-301A-4906-B821-8645942F7D2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90BE7-CB5F-4F8B-8037-18A6143AA5D2}">
      <dgm:prSet phldrT="[Text]"/>
      <dgm:spPr>
        <a:noFill/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Track</a:t>
          </a:r>
          <a:endParaRPr lang="en-US" dirty="0">
            <a:solidFill>
              <a:schemeClr val="bg1"/>
            </a:solidFill>
          </a:endParaRPr>
        </a:p>
      </dgm:t>
    </dgm:pt>
    <dgm:pt modelId="{25F68831-5944-4654-8EBC-904973EE5DA2}" type="parTrans" cxnId="{F039D168-B074-4F40-A823-B7D7D2D20EFC}">
      <dgm:prSet/>
      <dgm:spPr/>
      <dgm:t>
        <a:bodyPr/>
        <a:lstStyle/>
        <a:p>
          <a:endParaRPr lang="en-US"/>
        </a:p>
      </dgm:t>
    </dgm:pt>
    <dgm:pt modelId="{AF6414DB-C167-4AE0-9412-3B5951BCC48C}" type="sibTrans" cxnId="{F039D168-B074-4F40-A823-B7D7D2D20EFC}">
      <dgm:prSet/>
      <dgm:spPr/>
      <dgm:t>
        <a:bodyPr/>
        <a:lstStyle/>
        <a:p>
          <a:endParaRPr lang="en-US"/>
        </a:p>
      </dgm:t>
    </dgm:pt>
    <dgm:pt modelId="{348A69EE-2A56-4C3B-8186-E574930F8D73}">
      <dgm:prSet phldrT="[Text]"/>
      <dgm:spPr>
        <a:noFill/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Recurre</a:t>
          </a:r>
          <a:endParaRPr lang="en-US" dirty="0">
            <a:solidFill>
              <a:schemeClr val="bg1"/>
            </a:solidFill>
          </a:endParaRPr>
        </a:p>
      </dgm:t>
    </dgm:pt>
    <dgm:pt modelId="{1277244B-9356-44FC-89C9-AA658B0722F9}" type="parTrans" cxnId="{D0EB790B-98E1-442B-933B-FCFA77344E1C}">
      <dgm:prSet/>
      <dgm:spPr/>
      <dgm:t>
        <a:bodyPr/>
        <a:lstStyle/>
        <a:p>
          <a:endParaRPr lang="en-US"/>
        </a:p>
      </dgm:t>
    </dgm:pt>
    <dgm:pt modelId="{5CA9BAE4-6026-4EBA-ABB1-5CBFE6B793F2}" type="sibTrans" cxnId="{D0EB790B-98E1-442B-933B-FCFA77344E1C}">
      <dgm:prSet/>
      <dgm:spPr/>
      <dgm:t>
        <a:bodyPr/>
        <a:lstStyle/>
        <a:p>
          <a:endParaRPr lang="en-US"/>
        </a:p>
      </dgm:t>
    </dgm:pt>
    <dgm:pt modelId="{C79375B6-2DF5-43D9-9A86-01A8E7207F5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Backtrack</a:t>
          </a:r>
          <a:endParaRPr lang="en-US" dirty="0">
            <a:solidFill>
              <a:schemeClr val="bg1"/>
            </a:solidFill>
          </a:endParaRPr>
        </a:p>
      </dgm:t>
    </dgm:pt>
    <dgm:pt modelId="{3F8FC300-6093-4BEA-A777-7C201516E604}" type="parTrans" cxnId="{2672E83D-C823-48E6-BB37-BE074B86636D}">
      <dgm:prSet/>
      <dgm:spPr/>
      <dgm:t>
        <a:bodyPr/>
        <a:lstStyle/>
        <a:p>
          <a:endParaRPr lang="en-US"/>
        </a:p>
      </dgm:t>
    </dgm:pt>
    <dgm:pt modelId="{C09583EF-B600-473A-882F-0289C19E9120}" type="sibTrans" cxnId="{2672E83D-C823-48E6-BB37-BE074B86636D}">
      <dgm:prSet/>
      <dgm:spPr/>
      <dgm:t>
        <a:bodyPr/>
        <a:lstStyle/>
        <a:p>
          <a:endParaRPr lang="en-US"/>
        </a:p>
      </dgm:t>
    </dgm:pt>
    <dgm:pt modelId="{6FB808BC-2062-4C09-8D34-591779173C13}" type="pres">
      <dgm:prSet presAssocID="{94CCD560-301A-4906-B821-8645942F7D2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3CD378B-35F8-48CF-BB79-5B7A88BB7489}" type="pres">
      <dgm:prSet presAssocID="{79390BE7-CB5F-4F8B-8037-18A6143AA5D2}" presName="Accent1" presStyleCnt="0"/>
      <dgm:spPr/>
    </dgm:pt>
    <dgm:pt modelId="{3E077406-6655-4BEB-94D2-50BB6B875D0D}" type="pres">
      <dgm:prSet presAssocID="{79390BE7-CB5F-4F8B-8037-18A6143AA5D2}" presName="Accent" presStyleLbl="node1" presStyleIdx="0" presStyleCnt="3"/>
      <dgm:spPr>
        <a:solidFill>
          <a:schemeClr val="bg2"/>
        </a:solidFill>
        <a:ln>
          <a:noFill/>
        </a:ln>
      </dgm:spPr>
    </dgm:pt>
    <dgm:pt modelId="{9688C3FD-1DAF-4F05-B93E-7E6269603AB4}" type="pres">
      <dgm:prSet presAssocID="{79390BE7-CB5F-4F8B-8037-18A6143AA5D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AC635-1574-44FF-886C-E0876D36965E}" type="pres">
      <dgm:prSet presAssocID="{348A69EE-2A56-4C3B-8186-E574930F8D73}" presName="Accent2" presStyleCnt="0"/>
      <dgm:spPr/>
    </dgm:pt>
    <dgm:pt modelId="{3E4DED2A-016B-4121-83A6-40FD6C841344}" type="pres">
      <dgm:prSet presAssocID="{348A69EE-2A56-4C3B-8186-E574930F8D73}" presName="Accent" presStyleLbl="node1" presStyleIdx="1" presStyleCnt="3"/>
      <dgm:spPr>
        <a:solidFill>
          <a:schemeClr val="bg2"/>
        </a:solidFill>
        <a:ln>
          <a:noFill/>
        </a:ln>
      </dgm:spPr>
    </dgm:pt>
    <dgm:pt modelId="{FF876006-DA25-4430-9694-3A50828F089F}" type="pres">
      <dgm:prSet presAssocID="{348A69EE-2A56-4C3B-8186-E574930F8D7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67C54-B551-4E69-A303-7C71D22B8DE4}" type="pres">
      <dgm:prSet presAssocID="{C79375B6-2DF5-43D9-9A86-01A8E7207F5E}" presName="Accent3" presStyleCnt="0"/>
      <dgm:spPr/>
    </dgm:pt>
    <dgm:pt modelId="{98108AB4-B95E-4F12-B914-84FCDC4BD013}" type="pres">
      <dgm:prSet presAssocID="{C79375B6-2DF5-43D9-9A86-01A8E7207F5E}" presName="Accent" presStyleLbl="node1" presStyleIdx="2" presStyleCnt="3"/>
      <dgm:spPr>
        <a:solidFill>
          <a:schemeClr val="bg2"/>
        </a:solidFill>
        <a:ln>
          <a:noFill/>
        </a:ln>
      </dgm:spPr>
    </dgm:pt>
    <dgm:pt modelId="{529101FA-5563-4388-8636-0F857E92A320}" type="pres">
      <dgm:prSet presAssocID="{C79375B6-2DF5-43D9-9A86-01A8E7207F5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E1A039-346A-4E38-984D-CF7138895373}" type="presOf" srcId="{94CCD560-301A-4906-B821-8645942F7D26}" destId="{6FB808BC-2062-4C09-8D34-591779173C13}" srcOrd="0" destOrd="0" presId="urn:microsoft.com/office/officeart/2009/layout/CircleArrowProcess"/>
    <dgm:cxn modelId="{F039D168-B074-4F40-A823-B7D7D2D20EFC}" srcId="{94CCD560-301A-4906-B821-8645942F7D26}" destId="{79390BE7-CB5F-4F8B-8037-18A6143AA5D2}" srcOrd="0" destOrd="0" parTransId="{25F68831-5944-4654-8EBC-904973EE5DA2}" sibTransId="{AF6414DB-C167-4AE0-9412-3B5951BCC48C}"/>
    <dgm:cxn modelId="{A4E9E37F-F0CD-4D18-904B-5DBFBA3B3ED4}" type="presOf" srcId="{79390BE7-CB5F-4F8B-8037-18A6143AA5D2}" destId="{9688C3FD-1DAF-4F05-B93E-7E6269603AB4}" srcOrd="0" destOrd="0" presId="urn:microsoft.com/office/officeart/2009/layout/CircleArrowProcess"/>
    <dgm:cxn modelId="{2C8C00F2-22B4-4311-A074-760322E9361C}" type="presOf" srcId="{348A69EE-2A56-4C3B-8186-E574930F8D73}" destId="{FF876006-DA25-4430-9694-3A50828F089F}" srcOrd="0" destOrd="0" presId="urn:microsoft.com/office/officeart/2009/layout/CircleArrowProcess"/>
    <dgm:cxn modelId="{D0EB790B-98E1-442B-933B-FCFA77344E1C}" srcId="{94CCD560-301A-4906-B821-8645942F7D26}" destId="{348A69EE-2A56-4C3B-8186-E574930F8D73}" srcOrd="1" destOrd="0" parTransId="{1277244B-9356-44FC-89C9-AA658B0722F9}" sibTransId="{5CA9BAE4-6026-4EBA-ABB1-5CBFE6B793F2}"/>
    <dgm:cxn modelId="{2672E83D-C823-48E6-BB37-BE074B86636D}" srcId="{94CCD560-301A-4906-B821-8645942F7D26}" destId="{C79375B6-2DF5-43D9-9A86-01A8E7207F5E}" srcOrd="2" destOrd="0" parTransId="{3F8FC300-6093-4BEA-A777-7C201516E604}" sibTransId="{C09583EF-B600-473A-882F-0289C19E9120}"/>
    <dgm:cxn modelId="{F7C89D7A-D82E-49FF-9D7A-D90C18CEBF32}" type="presOf" srcId="{C79375B6-2DF5-43D9-9A86-01A8E7207F5E}" destId="{529101FA-5563-4388-8636-0F857E92A320}" srcOrd="0" destOrd="0" presId="urn:microsoft.com/office/officeart/2009/layout/CircleArrowProcess"/>
    <dgm:cxn modelId="{80CDDBE2-B565-4188-AF86-7EF22886D5A6}" type="presParOf" srcId="{6FB808BC-2062-4C09-8D34-591779173C13}" destId="{E3CD378B-35F8-48CF-BB79-5B7A88BB7489}" srcOrd="0" destOrd="0" presId="urn:microsoft.com/office/officeart/2009/layout/CircleArrowProcess"/>
    <dgm:cxn modelId="{935051C7-51D4-4297-9676-655F4653D991}" type="presParOf" srcId="{E3CD378B-35F8-48CF-BB79-5B7A88BB7489}" destId="{3E077406-6655-4BEB-94D2-50BB6B875D0D}" srcOrd="0" destOrd="0" presId="urn:microsoft.com/office/officeart/2009/layout/CircleArrowProcess"/>
    <dgm:cxn modelId="{826769D5-6983-47D2-801E-504947593C4A}" type="presParOf" srcId="{6FB808BC-2062-4C09-8D34-591779173C13}" destId="{9688C3FD-1DAF-4F05-B93E-7E6269603AB4}" srcOrd="1" destOrd="0" presId="urn:microsoft.com/office/officeart/2009/layout/CircleArrowProcess"/>
    <dgm:cxn modelId="{AF064738-0E33-4B65-AFF0-43DC3564A550}" type="presParOf" srcId="{6FB808BC-2062-4C09-8D34-591779173C13}" destId="{13AAC635-1574-44FF-886C-E0876D36965E}" srcOrd="2" destOrd="0" presId="urn:microsoft.com/office/officeart/2009/layout/CircleArrowProcess"/>
    <dgm:cxn modelId="{582F30C9-8A48-44C8-AE9E-E743B9BE6C77}" type="presParOf" srcId="{13AAC635-1574-44FF-886C-E0876D36965E}" destId="{3E4DED2A-016B-4121-83A6-40FD6C841344}" srcOrd="0" destOrd="0" presId="urn:microsoft.com/office/officeart/2009/layout/CircleArrowProcess"/>
    <dgm:cxn modelId="{29D1A80F-3361-4D98-8C04-9A0E0C474CAD}" type="presParOf" srcId="{6FB808BC-2062-4C09-8D34-591779173C13}" destId="{FF876006-DA25-4430-9694-3A50828F089F}" srcOrd="3" destOrd="0" presId="urn:microsoft.com/office/officeart/2009/layout/CircleArrowProcess"/>
    <dgm:cxn modelId="{DC048F12-BD44-4318-BAF0-4E0779479B3D}" type="presParOf" srcId="{6FB808BC-2062-4C09-8D34-591779173C13}" destId="{F3E67C54-B551-4E69-A303-7C71D22B8DE4}" srcOrd="4" destOrd="0" presId="urn:microsoft.com/office/officeart/2009/layout/CircleArrowProcess"/>
    <dgm:cxn modelId="{6BB8A6E4-EFA0-4333-9E29-E233910641CA}" type="presParOf" srcId="{F3E67C54-B551-4E69-A303-7C71D22B8DE4}" destId="{98108AB4-B95E-4F12-B914-84FCDC4BD013}" srcOrd="0" destOrd="0" presId="urn:microsoft.com/office/officeart/2009/layout/CircleArrowProcess"/>
    <dgm:cxn modelId="{28A16377-CD54-409D-A72A-DE3C0B36E4FC}" type="presParOf" srcId="{6FB808BC-2062-4C09-8D34-591779173C13}" destId="{529101FA-5563-4388-8636-0F857E92A32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6A2191-E31B-47C3-A210-FC1E1DB65F2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3BD0A-9E42-45D5-AB9A-8721302E20E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V</a:t>
          </a:r>
          <a:endParaRPr lang="en-US" dirty="0"/>
        </a:p>
      </dgm:t>
    </dgm:pt>
    <dgm:pt modelId="{28B7F451-4AC7-4E01-AE19-7FFD5C7F5D4C}" type="parTrans" cxnId="{2BFB114A-BDF1-4704-96F0-11E571AE73B4}">
      <dgm:prSet/>
      <dgm:spPr/>
      <dgm:t>
        <a:bodyPr/>
        <a:lstStyle/>
        <a:p>
          <a:endParaRPr lang="en-US"/>
        </a:p>
      </dgm:t>
    </dgm:pt>
    <dgm:pt modelId="{C217C907-890F-44FD-B000-D41BE60B9260}" type="sibTrans" cxnId="{2BFB114A-BDF1-4704-96F0-11E571AE73B4}">
      <dgm:prSet/>
      <dgm:spPr/>
      <dgm:t>
        <a:bodyPr/>
        <a:lstStyle/>
        <a:p>
          <a:endParaRPr lang="en-US"/>
        </a:p>
      </dgm:t>
    </dgm:pt>
    <dgm:pt modelId="{FC6B4275-CFA0-4CC7-81BE-4DF6C79883A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V</a:t>
          </a:r>
          <a:endParaRPr lang="en-US" dirty="0"/>
        </a:p>
      </dgm:t>
    </dgm:pt>
    <dgm:pt modelId="{E9600514-A53D-404A-A8B6-0138B51D9268}" type="parTrans" cxnId="{AD7CB034-F48B-452E-B6B2-F1D5F98A105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737D060-541F-47EC-9FFD-765C1DF89AFF}" type="sibTrans" cxnId="{AD7CB034-F48B-452E-B6B2-F1D5F98A105A}">
      <dgm:prSet/>
      <dgm:spPr/>
      <dgm:t>
        <a:bodyPr/>
        <a:lstStyle/>
        <a:p>
          <a:endParaRPr lang="en-US"/>
        </a:p>
      </dgm:t>
    </dgm:pt>
    <dgm:pt modelId="{EFD237FD-B4C2-4303-BCDC-98F00F219D6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V</a:t>
          </a:r>
          <a:endParaRPr lang="en-US" dirty="0"/>
        </a:p>
      </dgm:t>
    </dgm:pt>
    <dgm:pt modelId="{5884962F-1C8A-4730-9DCB-C3BC2563743A}" type="parTrans" cxnId="{E5EB0519-74CE-4B57-BEE2-6569F44487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F906BF0-2323-42A6-9981-21CC3973AAA7}" type="sibTrans" cxnId="{E5EB0519-74CE-4B57-BEE2-6569F4448765}">
      <dgm:prSet/>
      <dgm:spPr/>
      <dgm:t>
        <a:bodyPr/>
        <a:lstStyle/>
        <a:p>
          <a:endParaRPr lang="en-US"/>
        </a:p>
      </dgm:t>
    </dgm:pt>
    <dgm:pt modelId="{39D2180B-B33B-40C5-AD59-5A98CAF03B99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V</a:t>
          </a:r>
          <a:endParaRPr lang="en-US" dirty="0"/>
        </a:p>
      </dgm:t>
    </dgm:pt>
    <dgm:pt modelId="{C0DC8B34-D31E-4703-939B-C72677B48A7D}" type="parTrans" cxnId="{1A4044B7-5007-4F7E-A7F5-62F299F0B9D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7920F52-FE2F-457A-831B-D9ABAD55C543}" type="sibTrans" cxnId="{1A4044B7-5007-4F7E-A7F5-62F299F0B9DD}">
      <dgm:prSet/>
      <dgm:spPr/>
      <dgm:t>
        <a:bodyPr/>
        <a:lstStyle/>
        <a:p>
          <a:endParaRPr lang="en-US"/>
        </a:p>
      </dgm:t>
    </dgm:pt>
    <dgm:pt modelId="{DCC389B9-4FB5-459B-8B35-AAD20D5BBCA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D9A09114-D47C-468C-A656-E5590C2F00D9}" type="parTrans" cxnId="{BBB28148-A54C-45FD-9870-BD2559E4BCD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2D477C-EA6D-477B-A459-8F64BD91A5F9}" type="sibTrans" cxnId="{BBB28148-A54C-45FD-9870-BD2559E4BCDB}">
      <dgm:prSet/>
      <dgm:spPr/>
      <dgm:t>
        <a:bodyPr/>
        <a:lstStyle/>
        <a:p>
          <a:endParaRPr lang="en-US"/>
        </a:p>
      </dgm:t>
    </dgm:pt>
    <dgm:pt modelId="{9A7CE537-4752-46FA-B800-3D22D376531C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7888D73B-A773-418E-95E8-DC842AAECA7C}" type="parTrans" cxnId="{58A706FF-9B73-4E7E-A5BA-C486B105B98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4F413FA-8C82-4E76-9806-1E8A6EC6A206}" type="sibTrans" cxnId="{58A706FF-9B73-4E7E-A5BA-C486B105B98E}">
      <dgm:prSet/>
      <dgm:spPr/>
      <dgm:t>
        <a:bodyPr/>
        <a:lstStyle/>
        <a:p>
          <a:endParaRPr lang="en-US"/>
        </a:p>
      </dgm:t>
    </dgm:pt>
    <dgm:pt modelId="{B93A05F9-3D21-48E3-A2BE-35D51F310C09}" type="pres">
      <dgm:prSet presAssocID="{346A2191-E31B-47C3-A210-FC1E1DB65F2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F8E4F-9F66-40CA-9CFF-A972041AEBF1}" type="pres">
      <dgm:prSet presAssocID="{CCF3BD0A-9E42-45D5-AB9A-8721302E20E8}" presName="centerShape" presStyleLbl="node0" presStyleIdx="0" presStyleCnt="1" custLinFactNeighborX="1344" custLinFactNeighborY="408"/>
      <dgm:spPr/>
      <dgm:t>
        <a:bodyPr/>
        <a:lstStyle/>
        <a:p>
          <a:endParaRPr lang="en-US"/>
        </a:p>
      </dgm:t>
    </dgm:pt>
    <dgm:pt modelId="{4DCBAF7D-212D-4007-8B6F-4054CE7F3658}" type="pres">
      <dgm:prSet presAssocID="{E9600514-A53D-404A-A8B6-0138B51D9268}" presName="Name9" presStyleLbl="parChTrans1D2" presStyleIdx="0" presStyleCnt="5"/>
      <dgm:spPr/>
      <dgm:t>
        <a:bodyPr/>
        <a:lstStyle/>
        <a:p>
          <a:endParaRPr lang="en-US"/>
        </a:p>
      </dgm:t>
    </dgm:pt>
    <dgm:pt modelId="{82A020A5-E374-4478-85D6-54078319851F}" type="pres">
      <dgm:prSet presAssocID="{E9600514-A53D-404A-A8B6-0138B51D9268}" presName="connTx" presStyleLbl="parChTrans1D2" presStyleIdx="0" presStyleCnt="5"/>
      <dgm:spPr/>
      <dgm:t>
        <a:bodyPr/>
        <a:lstStyle/>
        <a:p>
          <a:endParaRPr lang="en-US"/>
        </a:p>
      </dgm:t>
    </dgm:pt>
    <dgm:pt modelId="{A509F52F-DAF7-4CEA-B176-4037D74F115E}" type="pres">
      <dgm:prSet presAssocID="{FC6B4275-CFA0-4CC7-81BE-4DF6C79883A3}" presName="node" presStyleLbl="node1" presStyleIdx="0" presStyleCnt="5" custRadScaleRad="188763" custRadScaleInc="89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D2B50-61FA-49F4-845B-F9AF924D0474}" type="pres">
      <dgm:prSet presAssocID="{5884962F-1C8A-4730-9DCB-C3BC2563743A}" presName="Name9" presStyleLbl="parChTrans1D2" presStyleIdx="1" presStyleCnt="5"/>
      <dgm:spPr/>
      <dgm:t>
        <a:bodyPr/>
        <a:lstStyle/>
        <a:p>
          <a:endParaRPr lang="en-US"/>
        </a:p>
      </dgm:t>
    </dgm:pt>
    <dgm:pt modelId="{8270F1BA-1E78-43E0-955E-3CEBB777ED0A}" type="pres">
      <dgm:prSet presAssocID="{5884962F-1C8A-4730-9DCB-C3BC2563743A}" presName="connTx" presStyleLbl="parChTrans1D2" presStyleIdx="1" presStyleCnt="5"/>
      <dgm:spPr/>
      <dgm:t>
        <a:bodyPr/>
        <a:lstStyle/>
        <a:p>
          <a:endParaRPr lang="en-US"/>
        </a:p>
      </dgm:t>
    </dgm:pt>
    <dgm:pt modelId="{42F74A79-3513-423C-B7D1-F32D26A4AA8E}" type="pres">
      <dgm:prSet presAssocID="{EFD237FD-B4C2-4303-BCDC-98F00F219D68}" presName="node" presStyleLbl="node1" presStyleIdx="1" presStyleCnt="5" custRadScaleRad="177835" custRadScaleInc="-13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62A26-66B6-46E0-A056-9651482197D9}" type="pres">
      <dgm:prSet presAssocID="{C0DC8B34-D31E-4703-939B-C72677B48A7D}" presName="Name9" presStyleLbl="parChTrans1D2" presStyleIdx="2" presStyleCnt="5"/>
      <dgm:spPr/>
      <dgm:t>
        <a:bodyPr/>
        <a:lstStyle/>
        <a:p>
          <a:endParaRPr lang="en-US"/>
        </a:p>
      </dgm:t>
    </dgm:pt>
    <dgm:pt modelId="{BA73FE5D-64CB-40CC-99D0-45C349B9520F}" type="pres">
      <dgm:prSet presAssocID="{C0DC8B34-D31E-4703-939B-C72677B48A7D}" presName="connTx" presStyleLbl="parChTrans1D2" presStyleIdx="2" presStyleCnt="5"/>
      <dgm:spPr/>
      <dgm:t>
        <a:bodyPr/>
        <a:lstStyle/>
        <a:p>
          <a:endParaRPr lang="en-US"/>
        </a:p>
      </dgm:t>
    </dgm:pt>
    <dgm:pt modelId="{5552192D-62D4-4B45-80BE-C6EE974793DD}" type="pres">
      <dgm:prSet presAssocID="{39D2180B-B33B-40C5-AD59-5A98CAF03B99}" presName="node" presStyleLbl="node1" presStyleIdx="2" presStyleCnt="5" custRadScaleRad="123740" custRadScaleInc="-103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7A26D-BF10-498F-BA8A-502C39065E11}" type="pres">
      <dgm:prSet presAssocID="{D9A09114-D47C-468C-A656-E5590C2F00D9}" presName="Name9" presStyleLbl="parChTrans1D2" presStyleIdx="3" presStyleCnt="5"/>
      <dgm:spPr/>
      <dgm:t>
        <a:bodyPr/>
        <a:lstStyle/>
        <a:p>
          <a:endParaRPr lang="en-US"/>
        </a:p>
      </dgm:t>
    </dgm:pt>
    <dgm:pt modelId="{9E43B25D-F4B4-47B1-9988-D89ACC8630BF}" type="pres">
      <dgm:prSet presAssocID="{D9A09114-D47C-468C-A656-E5590C2F00D9}" presName="connTx" presStyleLbl="parChTrans1D2" presStyleIdx="3" presStyleCnt="5"/>
      <dgm:spPr/>
      <dgm:t>
        <a:bodyPr/>
        <a:lstStyle/>
        <a:p>
          <a:endParaRPr lang="en-US"/>
        </a:p>
      </dgm:t>
    </dgm:pt>
    <dgm:pt modelId="{77D4084E-7865-41B3-85F7-92D20829E2A1}" type="pres">
      <dgm:prSet presAssocID="{DCC389B9-4FB5-459B-8B35-AAD20D5BBCA7}" presName="node" presStyleLbl="node1" presStyleIdx="3" presStyleCnt="5" custRadScaleRad="117257" custRadScaleInc="8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CA1BC-C6A1-497D-99A0-0E2F018C0754}" type="pres">
      <dgm:prSet presAssocID="{7888D73B-A773-418E-95E8-DC842AAECA7C}" presName="Name9" presStyleLbl="parChTrans1D2" presStyleIdx="4" presStyleCnt="5"/>
      <dgm:spPr/>
      <dgm:t>
        <a:bodyPr/>
        <a:lstStyle/>
        <a:p>
          <a:endParaRPr lang="en-US"/>
        </a:p>
      </dgm:t>
    </dgm:pt>
    <dgm:pt modelId="{9E0A144C-4344-4D4D-836C-B3C166E569B1}" type="pres">
      <dgm:prSet presAssocID="{7888D73B-A773-418E-95E8-DC842AAECA7C}" presName="connTx" presStyleLbl="parChTrans1D2" presStyleIdx="4" presStyleCnt="5"/>
      <dgm:spPr/>
      <dgm:t>
        <a:bodyPr/>
        <a:lstStyle/>
        <a:p>
          <a:endParaRPr lang="en-US"/>
        </a:p>
      </dgm:t>
    </dgm:pt>
    <dgm:pt modelId="{10B36EE8-494A-448E-84F0-461AF338E222}" type="pres">
      <dgm:prSet presAssocID="{9A7CE537-4752-46FA-B800-3D22D376531C}" presName="node" presStyleLbl="node1" presStyleIdx="4" presStyleCnt="5" custRadScaleRad="166397" custRadScaleInc="-1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5E9806-A5E6-4E78-BE13-268B872F6AFB}" type="presOf" srcId="{CCF3BD0A-9E42-45D5-AB9A-8721302E20E8}" destId="{D91F8E4F-9F66-40CA-9CFF-A972041AEBF1}" srcOrd="0" destOrd="0" presId="urn:microsoft.com/office/officeart/2005/8/layout/radial1"/>
    <dgm:cxn modelId="{F10D7DC0-5D59-44C1-8E8F-0D1940F064BB}" type="presOf" srcId="{C0DC8B34-D31E-4703-939B-C72677B48A7D}" destId="{BA73FE5D-64CB-40CC-99D0-45C349B9520F}" srcOrd="1" destOrd="0" presId="urn:microsoft.com/office/officeart/2005/8/layout/radial1"/>
    <dgm:cxn modelId="{234E8392-BF76-4169-98F3-84335B4359BE}" type="presOf" srcId="{9A7CE537-4752-46FA-B800-3D22D376531C}" destId="{10B36EE8-494A-448E-84F0-461AF338E222}" srcOrd="0" destOrd="0" presId="urn:microsoft.com/office/officeart/2005/8/layout/radial1"/>
    <dgm:cxn modelId="{8EFE4863-0BE3-4AB5-B038-2D5AB198B761}" type="presOf" srcId="{DCC389B9-4FB5-459B-8B35-AAD20D5BBCA7}" destId="{77D4084E-7865-41B3-85F7-92D20829E2A1}" srcOrd="0" destOrd="0" presId="urn:microsoft.com/office/officeart/2005/8/layout/radial1"/>
    <dgm:cxn modelId="{AD849125-9433-4E3D-91D7-24B36E804ADE}" type="presOf" srcId="{7888D73B-A773-418E-95E8-DC842AAECA7C}" destId="{9E0A144C-4344-4D4D-836C-B3C166E569B1}" srcOrd="1" destOrd="0" presId="urn:microsoft.com/office/officeart/2005/8/layout/radial1"/>
    <dgm:cxn modelId="{1A4044B7-5007-4F7E-A7F5-62F299F0B9DD}" srcId="{CCF3BD0A-9E42-45D5-AB9A-8721302E20E8}" destId="{39D2180B-B33B-40C5-AD59-5A98CAF03B99}" srcOrd="2" destOrd="0" parTransId="{C0DC8B34-D31E-4703-939B-C72677B48A7D}" sibTransId="{D7920F52-FE2F-457A-831B-D9ABAD55C543}"/>
    <dgm:cxn modelId="{36B5D437-4CBC-4AE5-B475-010B60DBF6CB}" type="presOf" srcId="{39D2180B-B33B-40C5-AD59-5A98CAF03B99}" destId="{5552192D-62D4-4B45-80BE-C6EE974793DD}" srcOrd="0" destOrd="0" presId="urn:microsoft.com/office/officeart/2005/8/layout/radial1"/>
    <dgm:cxn modelId="{26069E04-3966-4C38-BA8E-518A0140EA75}" type="presOf" srcId="{C0DC8B34-D31E-4703-939B-C72677B48A7D}" destId="{92862A26-66B6-46E0-A056-9651482197D9}" srcOrd="0" destOrd="0" presId="urn:microsoft.com/office/officeart/2005/8/layout/radial1"/>
    <dgm:cxn modelId="{3EAD62B8-9498-4E27-8E21-9E34AD282BEA}" type="presOf" srcId="{EFD237FD-B4C2-4303-BCDC-98F00F219D68}" destId="{42F74A79-3513-423C-B7D1-F32D26A4AA8E}" srcOrd="0" destOrd="0" presId="urn:microsoft.com/office/officeart/2005/8/layout/radial1"/>
    <dgm:cxn modelId="{2BFB114A-BDF1-4704-96F0-11E571AE73B4}" srcId="{346A2191-E31B-47C3-A210-FC1E1DB65F2C}" destId="{CCF3BD0A-9E42-45D5-AB9A-8721302E20E8}" srcOrd="0" destOrd="0" parTransId="{28B7F451-4AC7-4E01-AE19-7FFD5C7F5D4C}" sibTransId="{C217C907-890F-44FD-B000-D41BE60B9260}"/>
    <dgm:cxn modelId="{AD7CB034-F48B-452E-B6B2-F1D5F98A105A}" srcId="{CCF3BD0A-9E42-45D5-AB9A-8721302E20E8}" destId="{FC6B4275-CFA0-4CC7-81BE-4DF6C79883A3}" srcOrd="0" destOrd="0" parTransId="{E9600514-A53D-404A-A8B6-0138B51D9268}" sibTransId="{C737D060-541F-47EC-9FFD-765C1DF89AFF}"/>
    <dgm:cxn modelId="{BBB28148-A54C-45FD-9870-BD2559E4BCDB}" srcId="{CCF3BD0A-9E42-45D5-AB9A-8721302E20E8}" destId="{DCC389B9-4FB5-459B-8B35-AAD20D5BBCA7}" srcOrd="3" destOrd="0" parTransId="{D9A09114-D47C-468C-A656-E5590C2F00D9}" sibTransId="{592D477C-EA6D-477B-A459-8F64BD91A5F9}"/>
    <dgm:cxn modelId="{01F47FA8-D217-4C81-B23D-73BF3745CA61}" type="presOf" srcId="{D9A09114-D47C-468C-A656-E5590C2F00D9}" destId="{9E43B25D-F4B4-47B1-9988-D89ACC8630BF}" srcOrd="1" destOrd="0" presId="urn:microsoft.com/office/officeart/2005/8/layout/radial1"/>
    <dgm:cxn modelId="{9E660721-EB26-4D1A-91C2-6205A181B1CE}" type="presOf" srcId="{5884962F-1C8A-4730-9DCB-C3BC2563743A}" destId="{3D6D2B50-61FA-49F4-845B-F9AF924D0474}" srcOrd="0" destOrd="0" presId="urn:microsoft.com/office/officeart/2005/8/layout/radial1"/>
    <dgm:cxn modelId="{F4FF6076-91A1-4D7F-B7B5-29D121FF2D84}" type="presOf" srcId="{E9600514-A53D-404A-A8B6-0138B51D9268}" destId="{82A020A5-E374-4478-85D6-54078319851F}" srcOrd="1" destOrd="0" presId="urn:microsoft.com/office/officeart/2005/8/layout/radial1"/>
    <dgm:cxn modelId="{E5EB0519-74CE-4B57-BEE2-6569F4448765}" srcId="{CCF3BD0A-9E42-45D5-AB9A-8721302E20E8}" destId="{EFD237FD-B4C2-4303-BCDC-98F00F219D68}" srcOrd="1" destOrd="0" parTransId="{5884962F-1C8A-4730-9DCB-C3BC2563743A}" sibTransId="{AF906BF0-2323-42A6-9981-21CC3973AAA7}"/>
    <dgm:cxn modelId="{8BFEEA22-5CEE-457B-B805-B9F92AE72B23}" type="presOf" srcId="{D9A09114-D47C-468C-A656-E5590C2F00D9}" destId="{2DA7A26D-BF10-498F-BA8A-502C39065E11}" srcOrd="0" destOrd="0" presId="urn:microsoft.com/office/officeart/2005/8/layout/radial1"/>
    <dgm:cxn modelId="{89D428BA-45C8-4D99-9910-79F892BE36D6}" type="presOf" srcId="{E9600514-A53D-404A-A8B6-0138B51D9268}" destId="{4DCBAF7D-212D-4007-8B6F-4054CE7F3658}" srcOrd="0" destOrd="0" presId="urn:microsoft.com/office/officeart/2005/8/layout/radial1"/>
    <dgm:cxn modelId="{84CC27B1-A304-4F10-AD28-03A877D9268D}" type="presOf" srcId="{7888D73B-A773-418E-95E8-DC842AAECA7C}" destId="{834CA1BC-C6A1-497D-99A0-0E2F018C0754}" srcOrd="0" destOrd="0" presId="urn:microsoft.com/office/officeart/2005/8/layout/radial1"/>
    <dgm:cxn modelId="{58A706FF-9B73-4E7E-A5BA-C486B105B98E}" srcId="{CCF3BD0A-9E42-45D5-AB9A-8721302E20E8}" destId="{9A7CE537-4752-46FA-B800-3D22D376531C}" srcOrd="4" destOrd="0" parTransId="{7888D73B-A773-418E-95E8-DC842AAECA7C}" sibTransId="{34F413FA-8C82-4E76-9806-1E8A6EC6A206}"/>
    <dgm:cxn modelId="{68C4901B-05F7-4E47-B98B-484D9BF09446}" type="presOf" srcId="{5884962F-1C8A-4730-9DCB-C3BC2563743A}" destId="{8270F1BA-1E78-43E0-955E-3CEBB777ED0A}" srcOrd="1" destOrd="0" presId="urn:microsoft.com/office/officeart/2005/8/layout/radial1"/>
    <dgm:cxn modelId="{6229EF0F-359B-4AAA-A0C3-D9793D8D1220}" type="presOf" srcId="{346A2191-E31B-47C3-A210-FC1E1DB65F2C}" destId="{B93A05F9-3D21-48E3-A2BE-35D51F310C09}" srcOrd="0" destOrd="0" presId="urn:microsoft.com/office/officeart/2005/8/layout/radial1"/>
    <dgm:cxn modelId="{C68DDCFB-3A63-4A40-8792-8F1F9E8D1EB3}" type="presOf" srcId="{FC6B4275-CFA0-4CC7-81BE-4DF6C79883A3}" destId="{A509F52F-DAF7-4CEA-B176-4037D74F115E}" srcOrd="0" destOrd="0" presId="urn:microsoft.com/office/officeart/2005/8/layout/radial1"/>
    <dgm:cxn modelId="{40991A68-8596-44D3-BF80-6D1A6AE14A1E}" type="presParOf" srcId="{B93A05F9-3D21-48E3-A2BE-35D51F310C09}" destId="{D91F8E4F-9F66-40CA-9CFF-A972041AEBF1}" srcOrd="0" destOrd="0" presId="urn:microsoft.com/office/officeart/2005/8/layout/radial1"/>
    <dgm:cxn modelId="{6EF80D20-D3B0-4571-8F78-C7FCCF49716D}" type="presParOf" srcId="{B93A05F9-3D21-48E3-A2BE-35D51F310C09}" destId="{4DCBAF7D-212D-4007-8B6F-4054CE7F3658}" srcOrd="1" destOrd="0" presId="urn:microsoft.com/office/officeart/2005/8/layout/radial1"/>
    <dgm:cxn modelId="{0B4C3391-6326-4467-940B-449133303A49}" type="presParOf" srcId="{4DCBAF7D-212D-4007-8B6F-4054CE7F3658}" destId="{82A020A5-E374-4478-85D6-54078319851F}" srcOrd="0" destOrd="0" presId="urn:microsoft.com/office/officeart/2005/8/layout/radial1"/>
    <dgm:cxn modelId="{15B8785C-E6E2-40A6-A801-A1322DDFB747}" type="presParOf" srcId="{B93A05F9-3D21-48E3-A2BE-35D51F310C09}" destId="{A509F52F-DAF7-4CEA-B176-4037D74F115E}" srcOrd="2" destOrd="0" presId="urn:microsoft.com/office/officeart/2005/8/layout/radial1"/>
    <dgm:cxn modelId="{602A49E5-B6EE-42EF-ACB7-5270D552D0A4}" type="presParOf" srcId="{B93A05F9-3D21-48E3-A2BE-35D51F310C09}" destId="{3D6D2B50-61FA-49F4-845B-F9AF924D0474}" srcOrd="3" destOrd="0" presId="urn:microsoft.com/office/officeart/2005/8/layout/radial1"/>
    <dgm:cxn modelId="{61AEC58E-DC4A-494B-A74F-D291D31F799D}" type="presParOf" srcId="{3D6D2B50-61FA-49F4-845B-F9AF924D0474}" destId="{8270F1BA-1E78-43E0-955E-3CEBB777ED0A}" srcOrd="0" destOrd="0" presId="urn:microsoft.com/office/officeart/2005/8/layout/radial1"/>
    <dgm:cxn modelId="{769301D2-7AEE-4DF2-9488-5F4DFF071E31}" type="presParOf" srcId="{B93A05F9-3D21-48E3-A2BE-35D51F310C09}" destId="{42F74A79-3513-423C-B7D1-F32D26A4AA8E}" srcOrd="4" destOrd="0" presId="urn:microsoft.com/office/officeart/2005/8/layout/radial1"/>
    <dgm:cxn modelId="{0B3D6AE6-66CD-488F-931E-5AFA5642040F}" type="presParOf" srcId="{B93A05F9-3D21-48E3-A2BE-35D51F310C09}" destId="{92862A26-66B6-46E0-A056-9651482197D9}" srcOrd="5" destOrd="0" presId="urn:microsoft.com/office/officeart/2005/8/layout/radial1"/>
    <dgm:cxn modelId="{CB0B0784-83B5-481B-AF6F-9F6F73B0F7A9}" type="presParOf" srcId="{92862A26-66B6-46E0-A056-9651482197D9}" destId="{BA73FE5D-64CB-40CC-99D0-45C349B9520F}" srcOrd="0" destOrd="0" presId="urn:microsoft.com/office/officeart/2005/8/layout/radial1"/>
    <dgm:cxn modelId="{BF04FCA7-94E1-4E61-8C56-AD6166224200}" type="presParOf" srcId="{B93A05F9-3D21-48E3-A2BE-35D51F310C09}" destId="{5552192D-62D4-4B45-80BE-C6EE974793DD}" srcOrd="6" destOrd="0" presId="urn:microsoft.com/office/officeart/2005/8/layout/radial1"/>
    <dgm:cxn modelId="{A3AE2523-4E8E-4FB6-85D5-9A646A4A4C97}" type="presParOf" srcId="{B93A05F9-3D21-48E3-A2BE-35D51F310C09}" destId="{2DA7A26D-BF10-498F-BA8A-502C39065E11}" srcOrd="7" destOrd="0" presId="urn:microsoft.com/office/officeart/2005/8/layout/radial1"/>
    <dgm:cxn modelId="{A4E13413-8977-4896-B9CF-8505EC27CEB2}" type="presParOf" srcId="{2DA7A26D-BF10-498F-BA8A-502C39065E11}" destId="{9E43B25D-F4B4-47B1-9988-D89ACC8630BF}" srcOrd="0" destOrd="0" presId="urn:microsoft.com/office/officeart/2005/8/layout/radial1"/>
    <dgm:cxn modelId="{B0BD84B4-81FF-46AA-96A4-47FC0AD2F8CB}" type="presParOf" srcId="{B93A05F9-3D21-48E3-A2BE-35D51F310C09}" destId="{77D4084E-7865-41B3-85F7-92D20829E2A1}" srcOrd="8" destOrd="0" presId="urn:microsoft.com/office/officeart/2005/8/layout/radial1"/>
    <dgm:cxn modelId="{94CD6707-94CF-4076-900D-0D2542FC0548}" type="presParOf" srcId="{B93A05F9-3D21-48E3-A2BE-35D51F310C09}" destId="{834CA1BC-C6A1-497D-99A0-0E2F018C0754}" srcOrd="9" destOrd="0" presId="urn:microsoft.com/office/officeart/2005/8/layout/radial1"/>
    <dgm:cxn modelId="{0E38C48C-D0F6-4E8E-B444-72F3FF3D38AE}" type="presParOf" srcId="{834CA1BC-C6A1-497D-99A0-0E2F018C0754}" destId="{9E0A144C-4344-4D4D-836C-B3C166E569B1}" srcOrd="0" destOrd="0" presId="urn:microsoft.com/office/officeart/2005/8/layout/radial1"/>
    <dgm:cxn modelId="{A38C2F4B-A4F1-40D2-80D1-F7171EB78AB0}" type="presParOf" srcId="{B93A05F9-3D21-48E3-A2BE-35D51F310C09}" destId="{10B36EE8-494A-448E-84F0-461AF338E222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7406-6655-4BEB-94D2-50BB6B875D0D}">
      <dsp:nvSpPr>
        <dsp:cNvPr id="0" name=""/>
        <dsp:cNvSpPr/>
      </dsp:nvSpPr>
      <dsp:spPr>
        <a:xfrm>
          <a:off x="1447129" y="0"/>
          <a:ext cx="1681632" cy="168188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8C3FD-1DAF-4F05-B93E-7E6269603AB4}">
      <dsp:nvSpPr>
        <dsp:cNvPr id="0" name=""/>
        <dsp:cNvSpPr/>
      </dsp:nvSpPr>
      <dsp:spPr>
        <a:xfrm>
          <a:off x="1818825" y="607212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Track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818825" y="607212"/>
        <a:ext cx="934451" cy="467113"/>
      </dsp:txXfrm>
    </dsp:sp>
    <dsp:sp modelId="{3E4DED2A-016B-4121-83A6-40FD6C841344}">
      <dsp:nvSpPr>
        <dsp:cNvPr id="0" name=""/>
        <dsp:cNvSpPr/>
      </dsp:nvSpPr>
      <dsp:spPr>
        <a:xfrm>
          <a:off x="980061" y="966369"/>
          <a:ext cx="1681632" cy="168188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76006-DA25-4430-9694-3A50828F089F}">
      <dsp:nvSpPr>
        <dsp:cNvPr id="0" name=""/>
        <dsp:cNvSpPr/>
      </dsp:nvSpPr>
      <dsp:spPr>
        <a:xfrm>
          <a:off x="1353652" y="1579172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Recurre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353652" y="1579172"/>
        <a:ext cx="934451" cy="467113"/>
      </dsp:txXfrm>
    </dsp:sp>
    <dsp:sp modelId="{98108AB4-B95E-4F12-B914-84FCDC4BD013}">
      <dsp:nvSpPr>
        <dsp:cNvPr id="0" name=""/>
        <dsp:cNvSpPr/>
      </dsp:nvSpPr>
      <dsp:spPr>
        <a:xfrm>
          <a:off x="1566817" y="2048382"/>
          <a:ext cx="1444783" cy="144536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01FA-5563-4388-8636-0F857E92A320}">
      <dsp:nvSpPr>
        <dsp:cNvPr id="0" name=""/>
        <dsp:cNvSpPr/>
      </dsp:nvSpPr>
      <dsp:spPr>
        <a:xfrm>
          <a:off x="1821036" y="2552530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Backtrack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821036" y="2552530"/>
        <a:ext cx="934451" cy="467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F8E4F-9F66-40CA-9CFF-A972041AEBF1}">
      <dsp:nvSpPr>
        <dsp:cNvPr id="0" name=""/>
        <dsp:cNvSpPr/>
      </dsp:nvSpPr>
      <dsp:spPr>
        <a:xfrm>
          <a:off x="1850615" y="1117390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V</a:t>
          </a:r>
          <a:endParaRPr lang="en-US" sz="3900" kern="1200" dirty="0"/>
        </a:p>
      </dsp:txBody>
      <dsp:txXfrm>
        <a:off x="1974088" y="1240863"/>
        <a:ext cx="596177" cy="596177"/>
      </dsp:txXfrm>
    </dsp:sp>
    <dsp:sp modelId="{4DCBAF7D-212D-4007-8B6F-4054CE7F3658}">
      <dsp:nvSpPr>
        <dsp:cNvPr id="0" name=""/>
        <dsp:cNvSpPr/>
      </dsp:nvSpPr>
      <dsp:spPr>
        <a:xfrm rot="16466550">
          <a:off x="2176766" y="963339"/>
          <a:ext cx="277634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277634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08642" y="973315"/>
        <a:ext cx="13881" cy="13881"/>
      </dsp:txXfrm>
    </dsp:sp>
    <dsp:sp modelId="{A509F52F-DAF7-4CEA-B176-4037D74F115E}">
      <dsp:nvSpPr>
        <dsp:cNvPr id="0" name=""/>
        <dsp:cNvSpPr/>
      </dsp:nvSpPr>
      <dsp:spPr>
        <a:xfrm>
          <a:off x="1937428" y="0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V</a:t>
          </a:r>
          <a:endParaRPr lang="en-US" sz="3900" kern="1200" dirty="0"/>
        </a:p>
      </dsp:txBody>
      <dsp:txXfrm>
        <a:off x="2060901" y="123473"/>
        <a:ext cx="596177" cy="596177"/>
      </dsp:txXfrm>
    </dsp:sp>
    <dsp:sp modelId="{3D6D2B50-61FA-49F4-845B-F9AF924D0474}">
      <dsp:nvSpPr>
        <dsp:cNvPr id="0" name=""/>
        <dsp:cNvSpPr/>
      </dsp:nvSpPr>
      <dsp:spPr>
        <a:xfrm rot="20195614">
          <a:off x="2614389" y="1138981"/>
          <a:ext cx="1085398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85398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29954" y="1128763"/>
        <a:ext cx="54269" cy="54269"/>
      </dsp:txXfrm>
    </dsp:sp>
    <dsp:sp modelId="{42F74A79-3513-423C-B7D1-F32D26A4AA8E}">
      <dsp:nvSpPr>
        <dsp:cNvPr id="0" name=""/>
        <dsp:cNvSpPr/>
      </dsp:nvSpPr>
      <dsp:spPr>
        <a:xfrm>
          <a:off x="3620439" y="351283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V</a:t>
          </a:r>
          <a:endParaRPr lang="en-US" sz="3900" kern="1200" dirty="0"/>
        </a:p>
      </dsp:txBody>
      <dsp:txXfrm>
        <a:off x="3743912" y="474756"/>
        <a:ext cx="596177" cy="596177"/>
      </dsp:txXfrm>
    </dsp:sp>
    <dsp:sp modelId="{92862A26-66B6-46E0-A056-9651482197D9}">
      <dsp:nvSpPr>
        <dsp:cNvPr id="0" name=""/>
        <dsp:cNvSpPr/>
      </dsp:nvSpPr>
      <dsp:spPr>
        <a:xfrm rot="1010472">
          <a:off x="2665271" y="1714335"/>
          <a:ext cx="484368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484368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95346" y="1719143"/>
        <a:ext cx="24218" cy="24218"/>
      </dsp:txXfrm>
    </dsp:sp>
    <dsp:sp modelId="{5552192D-62D4-4B45-80BE-C6EE974793DD}">
      <dsp:nvSpPr>
        <dsp:cNvPr id="0" name=""/>
        <dsp:cNvSpPr/>
      </dsp:nvSpPr>
      <dsp:spPr>
        <a:xfrm>
          <a:off x="3121173" y="1501991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V</a:t>
          </a:r>
          <a:endParaRPr lang="en-US" sz="3900" kern="1200" dirty="0"/>
        </a:p>
      </dsp:txBody>
      <dsp:txXfrm>
        <a:off x="3244646" y="1625464"/>
        <a:ext cx="596177" cy="596177"/>
      </dsp:txXfrm>
    </dsp:sp>
    <dsp:sp modelId="{2DA7A26D-BF10-498F-BA8A-502C39065E11}">
      <dsp:nvSpPr>
        <dsp:cNvPr id="0" name=""/>
        <dsp:cNvSpPr/>
      </dsp:nvSpPr>
      <dsp:spPr>
        <a:xfrm rot="8007390">
          <a:off x="1659256" y="1966948"/>
          <a:ext cx="382709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382709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841043" y="1974298"/>
        <a:ext cx="19135" cy="19135"/>
      </dsp:txXfrm>
    </dsp:sp>
    <dsp:sp modelId="{77D4084E-7865-41B3-85F7-92D20829E2A1}">
      <dsp:nvSpPr>
        <dsp:cNvPr id="0" name=""/>
        <dsp:cNvSpPr/>
      </dsp:nvSpPr>
      <dsp:spPr>
        <a:xfrm>
          <a:off x="1007483" y="2007218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</a:t>
          </a:r>
          <a:endParaRPr lang="en-US" sz="3900" kern="1200" dirty="0"/>
        </a:p>
      </dsp:txBody>
      <dsp:txXfrm>
        <a:off x="1130956" y="2130691"/>
        <a:ext cx="596177" cy="596177"/>
      </dsp:txXfrm>
    </dsp:sp>
    <dsp:sp modelId="{834CA1BC-C6A1-497D-99A0-0E2F018C0754}">
      <dsp:nvSpPr>
        <dsp:cNvPr id="0" name=""/>
        <dsp:cNvSpPr/>
      </dsp:nvSpPr>
      <dsp:spPr>
        <a:xfrm rot="11612055">
          <a:off x="862159" y="1304697"/>
          <a:ext cx="1014245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14245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43926" y="1296259"/>
        <a:ext cx="50712" cy="50712"/>
      </dsp:txXfrm>
    </dsp:sp>
    <dsp:sp modelId="{10B36EE8-494A-448E-84F0-461AF338E222}">
      <dsp:nvSpPr>
        <dsp:cNvPr id="0" name=""/>
        <dsp:cNvSpPr/>
      </dsp:nvSpPr>
      <dsp:spPr>
        <a:xfrm>
          <a:off x="44825" y="682717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</a:t>
          </a:r>
          <a:endParaRPr lang="en-US" sz="3900" kern="1200" dirty="0"/>
        </a:p>
      </dsp:txBody>
      <dsp:txXfrm>
        <a:off x="168298" y="806190"/>
        <a:ext cx="596177" cy="596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4773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77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926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96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7044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166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634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169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163984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485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4768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313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3370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5450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6304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896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3241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8857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9383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743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74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48219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47137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3318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99245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755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42530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58507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5281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1442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04388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13805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1312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08148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11085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288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03632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60347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25812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3830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93932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887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11" r:id="rId30"/>
    <p:sldLayoutId id="2147483712" r:id="rId31"/>
    <p:sldLayoutId id="2147483713" r:id="rId32"/>
    <p:sldLayoutId id="2147483714" r:id="rId33"/>
    <p:sldLayoutId id="2147483715" r:id="rId34"/>
    <p:sldLayoutId id="2147483716" r:id="rId35"/>
    <p:sldLayoutId id="2147483717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1.png"/><Relationship Id="rId22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8.jpeg"/><Relationship Id="rId7" Type="http://schemas.openxmlformats.org/officeDocument/2006/relationships/image" Target="../media/image6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3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6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recursion and backtracking, recursion </a:t>
            </a:r>
            <a:r>
              <a:rPr lang="en-US" dirty="0"/>
              <a:t>vs Iteration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and Backtracking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7AC4AD-E666-47C4-863B-5BE7259C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1" y="2468695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Asymptotic notations </a:t>
            </a:r>
            <a:r>
              <a:rPr lang="en-US" sz="3400" dirty="0"/>
              <a:t>are descriptions that </a:t>
            </a:r>
            <a:r>
              <a:rPr lang="en-US" sz="3400" dirty="0" smtClean="0"/>
              <a:t>allow    us </a:t>
            </a:r>
            <a:r>
              <a:rPr lang="en-US" sz="3400" dirty="0"/>
              <a:t>to examine an </a:t>
            </a:r>
            <a:r>
              <a:rPr lang="en-US" sz="3400" dirty="0" smtClean="0"/>
              <a:t>algorithm's running time </a:t>
            </a:r>
            <a:r>
              <a:rPr lang="en-US" sz="3400" dirty="0"/>
              <a:t>by expressing its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sz="3400" dirty="0"/>
              <a:t> as </a:t>
            </a:r>
            <a:r>
              <a:rPr lang="en-US" sz="3400" dirty="0" smtClean="0"/>
              <a:t>the input size,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,</a:t>
            </a:r>
            <a:r>
              <a:rPr lang="en-US" sz="3400" dirty="0" smtClean="0"/>
              <a:t> </a:t>
            </a:r>
            <a:r>
              <a:rPr lang="en-US" sz="3400" dirty="0"/>
              <a:t>of </a:t>
            </a:r>
            <a:r>
              <a:rPr lang="en-US" sz="3400" dirty="0" smtClean="0"/>
              <a:t>  an algorithm or a function</a:t>
            </a:r>
            <a:r>
              <a:rPr lang="en-US" sz="3400" b="1" dirty="0" smtClean="0">
                <a:solidFill>
                  <a:schemeClr val="bg1"/>
                </a:solidFill>
              </a:rPr>
              <a:t> f </a:t>
            </a:r>
            <a:r>
              <a:rPr lang="en-US" sz="3400" b="1" dirty="0">
                <a:solidFill>
                  <a:schemeClr val="bg1"/>
                </a:solidFill>
              </a:rPr>
              <a:t>increases</a:t>
            </a:r>
            <a:r>
              <a:rPr lang="en-US" sz="3400" dirty="0" smtClean="0"/>
              <a:t>. There </a:t>
            </a:r>
            <a:r>
              <a:rPr lang="en-US" sz="3400" dirty="0"/>
              <a:t>are 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 </a:t>
            </a:r>
            <a:r>
              <a:rPr lang="en-US" sz="3400" dirty="0" smtClean="0"/>
              <a:t>common asymptotic notations</a:t>
            </a:r>
            <a:r>
              <a:rPr lang="en-US" sz="3400" dirty="0"/>
              <a:t>: </a:t>
            </a:r>
            <a:endParaRPr lang="en-US" sz="3400" dirty="0" smtClean="0"/>
          </a:p>
          <a:p>
            <a:pPr lvl="1"/>
            <a:r>
              <a:rPr lang="en-US" sz="3400" dirty="0"/>
              <a:t>Big</a:t>
            </a:r>
            <a:r>
              <a:rPr lang="en-US" sz="3400" b="1" dirty="0" smtClean="0">
                <a:solidFill>
                  <a:schemeClr val="bg1"/>
                </a:solidFill>
              </a:rPr>
              <a:t> O </a:t>
            </a:r>
            <a:r>
              <a:rPr lang="en-US" sz="3400" b="1" dirty="0" smtClean="0"/>
              <a:t>– </a:t>
            </a:r>
            <a:r>
              <a:rPr lang="en-US" sz="3400" b="1" dirty="0" smtClean="0">
                <a:solidFill>
                  <a:schemeClr val="bg1"/>
                </a:solidFill>
              </a:rPr>
              <a:t>O(f(n))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Big</a:t>
            </a:r>
            <a:r>
              <a:rPr lang="en-US" sz="3400" b="1" dirty="0" smtClean="0">
                <a:solidFill>
                  <a:schemeClr val="bg1"/>
                </a:solidFill>
              </a:rPr>
              <a:t> Theta </a:t>
            </a:r>
            <a:r>
              <a:rPr lang="en-US" sz="3400" b="1" dirty="0" smtClean="0"/>
              <a:t>– </a:t>
            </a:r>
            <a:r>
              <a:rPr lang="el-GR" sz="3400" b="1" dirty="0" smtClean="0">
                <a:solidFill>
                  <a:schemeClr val="bg1"/>
                </a:solidFill>
              </a:rPr>
              <a:t>Θ(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 smtClean="0">
                <a:solidFill>
                  <a:schemeClr val="bg1"/>
                </a:solidFill>
              </a:rPr>
              <a:t> Omega </a:t>
            </a:r>
            <a:r>
              <a:rPr lang="en-US" sz="3400" b="1" dirty="0" smtClean="0"/>
              <a:t>– </a:t>
            </a:r>
            <a:r>
              <a:rPr lang="el-GR" sz="3400" b="1" dirty="0" smtClean="0">
                <a:solidFill>
                  <a:schemeClr val="bg1"/>
                </a:solidFill>
              </a:rPr>
              <a:t>Ω(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Asymptotic 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 smtClean="0"/>
              <a:t>Below are some examples of </a:t>
            </a:r>
            <a:r>
              <a:rPr lang="en-US" sz="3400" b="1" dirty="0" smtClean="0">
                <a:solidFill>
                  <a:schemeClr val="bg1"/>
                </a:solidFill>
              </a:rPr>
              <a:t>common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 smtClean="0"/>
              <a:t> grow:</a:t>
            </a:r>
            <a:endParaRPr lang="en-US" sz="3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Complexities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44939" y="1426820"/>
          <a:ext cx="11135884" cy="49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795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959397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6306692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</a:tblGrid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O(n2)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Brute-Force Algorithms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47" y="1066801"/>
            <a:ext cx="2221706" cy="30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7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3440" y="1150939"/>
            <a:ext cx="6733160" cy="2430462"/>
          </a:xfrm>
        </p:spPr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18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72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26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34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96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4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585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258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419B-8E2F-4D51-9DEC-08537F14F7C8}"/>
              </a:ext>
            </a:extLst>
          </p:cNvPr>
          <p:cNvSpPr txBox="1"/>
          <p:nvPr/>
        </p:nvSpPr>
        <p:spPr>
          <a:xfrm>
            <a:off x="764413" y="5105401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285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238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/>
            <a:r>
              <a:rPr lang="en-US" dirty="0" smtClean="0"/>
              <a:t>Algorithmic Complexity</a:t>
            </a:r>
          </a:p>
          <a:p>
            <a:pPr marL="514350" indent="-514350"/>
            <a:r>
              <a:rPr lang="en-US" dirty="0" smtClean="0"/>
              <a:t>Brute Force</a:t>
            </a:r>
          </a:p>
          <a:p>
            <a:pPr marL="514350" indent="-514350"/>
            <a:r>
              <a:rPr lang="en-US" dirty="0" smtClean="0"/>
              <a:t>Recursion</a:t>
            </a:r>
            <a:endParaRPr lang="en-US" dirty="0"/>
          </a:p>
          <a:p>
            <a:pPr marL="514350" indent="-514350"/>
            <a:r>
              <a:rPr lang="en-US" dirty="0"/>
              <a:t>Generating </a:t>
            </a:r>
            <a:r>
              <a:rPr lang="en-US" dirty="0" smtClean="0"/>
              <a:t>Simple Combinations</a:t>
            </a:r>
            <a:endParaRPr lang="en-US" dirty="0"/>
          </a:p>
          <a:p>
            <a:pPr marL="514350" indent="-514350"/>
            <a:r>
              <a:rPr lang="en-US" dirty="0" smtClean="0"/>
              <a:t>Backtracking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8 Queens </a:t>
            </a:r>
            <a:r>
              <a:rPr lang="en-US" dirty="0" smtClean="0"/>
              <a:t>Problem</a:t>
            </a:r>
          </a:p>
          <a:p>
            <a:pPr lvl="1"/>
            <a:r>
              <a:rPr lang="en-US" dirty="0"/>
              <a:t>Finding All Paths in a Labyrinth </a:t>
            </a:r>
            <a:r>
              <a:rPr lang="en-US" dirty="0" smtClean="0"/>
              <a:t>Recursively</a:t>
            </a:r>
            <a:endParaRPr lang="en-US" dirty="0"/>
          </a:p>
          <a:p>
            <a:pPr marL="514350" indent="-514350"/>
            <a:r>
              <a:rPr lang="en-US" dirty="0" smtClean="0"/>
              <a:t>Recursion </a:t>
            </a:r>
            <a:r>
              <a:rPr lang="en-US" dirty="0"/>
              <a:t>or Iteration?</a:t>
            </a:r>
          </a:p>
          <a:p>
            <a:pPr lvl="1"/>
            <a:r>
              <a:rPr lang="en-US" dirty="0"/>
              <a:t>Harmful Recursion and Optimizing Bad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dirty="0" smtClean="0">
                <a:solidFill>
                  <a:schemeClr val="bg1"/>
                </a:solidFill>
              </a:rPr>
              <a:t>ethod</a:t>
            </a:r>
            <a:r>
              <a:rPr lang="en-US" dirty="0" smtClean="0"/>
              <a:t> </a:t>
            </a:r>
            <a:r>
              <a:rPr lang="en-US" dirty="0"/>
              <a:t>of solving a problem where the solution depends on </a:t>
            </a:r>
            <a:r>
              <a:rPr lang="en-US" dirty="0" smtClean="0"/>
              <a:t>solutions to </a:t>
            </a:r>
            <a:r>
              <a:rPr lang="en-US" dirty="0"/>
              <a:t>smaller instances of the same </a:t>
            </a:r>
            <a:r>
              <a:rPr lang="en-US" dirty="0" smtClean="0"/>
              <a:t>problem</a:t>
            </a:r>
          </a:p>
          <a:p>
            <a:r>
              <a:rPr lang="en-US" dirty="0"/>
              <a:t>A common </a:t>
            </a:r>
            <a:r>
              <a:rPr lang="en-US" b="1" dirty="0" smtClean="0">
                <a:solidFill>
                  <a:schemeClr val="bg1"/>
                </a:solidFill>
              </a:rPr>
              <a:t>computer programing</a:t>
            </a:r>
            <a:r>
              <a:rPr lang="en-US" b="1" dirty="0">
                <a:solidFill>
                  <a:schemeClr val="bg1"/>
                </a:solidFill>
              </a:rPr>
              <a:t> tactic </a:t>
            </a:r>
            <a:r>
              <a:rPr lang="en-US" dirty="0"/>
              <a:t>is to </a:t>
            </a:r>
            <a:r>
              <a:rPr lang="en-US" b="1" dirty="0">
                <a:solidFill>
                  <a:schemeClr val="bg1"/>
                </a:solidFill>
              </a:rPr>
              <a:t>divide</a:t>
            </a:r>
            <a:r>
              <a:rPr lang="en-US" dirty="0"/>
              <a:t> </a:t>
            </a:r>
            <a:r>
              <a:rPr lang="en-US" dirty="0" smtClean="0"/>
              <a:t> a </a:t>
            </a:r>
            <a:r>
              <a:rPr lang="en-US" dirty="0"/>
              <a:t>problem into </a:t>
            </a:r>
            <a:r>
              <a:rPr lang="en-US" b="1" dirty="0">
                <a:solidFill>
                  <a:schemeClr val="bg1"/>
                </a:solidFill>
              </a:rPr>
              <a:t>sub-problems</a:t>
            </a:r>
            <a:r>
              <a:rPr lang="en-US" dirty="0"/>
              <a:t> of the same type as the original,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those sub-problems, and </a:t>
            </a: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results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Recursion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pPr lvl="1"/>
            <a:r>
              <a:rPr lang="en-US" dirty="0" smtClean="0"/>
              <a:t>After the recursive call the rest code is processed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4038600"/>
            <a:ext cx="3048000" cy="1905000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5754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4264" y="1230768"/>
            <a:ext cx="9929724" cy="5276048"/>
          </a:xfrm>
        </p:spPr>
        <p:txBody>
          <a:bodyPr>
            <a:normAutofit/>
          </a:bodyPr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small </a:t>
            </a:r>
            <a:r>
              <a:rPr lang="en-US" sz="3400" b="1" dirty="0">
                <a:solidFill>
                  <a:schemeClr val="bg1"/>
                </a:solidFill>
              </a:rPr>
              <a:t>fixed-size</a:t>
            </a:r>
            <a:r>
              <a:rPr lang="en-US" dirty="0"/>
              <a:t> </a:t>
            </a:r>
            <a:r>
              <a:rPr lang="en-US" dirty="0" smtClean="0"/>
              <a:t>chunk </a:t>
            </a:r>
            <a:r>
              <a:rPr lang="en-US" dirty="0"/>
              <a:t>of memory (e.g. 1MB)</a:t>
            </a:r>
          </a:p>
          <a:p>
            <a:r>
              <a:rPr lang="en-GB" dirty="0"/>
              <a:t>Keeps track of </a:t>
            </a:r>
            <a:r>
              <a:rPr lang="en-GB" sz="3400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point</a:t>
            </a:r>
            <a:r>
              <a:rPr lang="en-GB" dirty="0"/>
              <a:t> to which each active subroutine should </a:t>
            </a:r>
            <a:r>
              <a:rPr lang="en-GB" sz="3400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sz="3400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executing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r>
              <a:rPr lang="en-US" dirty="0"/>
              <a:t>Stack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8027621" y="3844614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Box 50"/>
          <p:cNvSpPr txBox="1"/>
          <p:nvPr/>
        </p:nvSpPr>
        <p:spPr>
          <a:xfrm>
            <a:off x="8027623" y="387167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20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104999" y="4579557"/>
            <a:ext cx="1530411" cy="1332125"/>
            <a:chOff x="7871782" y="4724400"/>
            <a:chExt cx="1804030" cy="157787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857589" y="4108745"/>
            <a:ext cx="1028212" cy="801165"/>
            <a:chOff x="2867036" y="4066509"/>
            <a:chExt cx="1028212" cy="801165"/>
          </a:xfrm>
        </p:grpSpPr>
        <p:sp>
          <p:nvSpPr>
            <p:cNvPr id="56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</p:grpSp>
      <p:sp>
        <p:nvSpPr>
          <p:cNvPr id="59" name="Text Placeholder 7"/>
          <p:cNvSpPr txBox="1">
            <a:spLocks/>
          </p:cNvSpPr>
          <p:nvPr/>
        </p:nvSpPr>
        <p:spPr>
          <a:xfrm>
            <a:off x="2579809" y="50086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4482319" y="500331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61" name="Text Placeholder 7"/>
          <p:cNvSpPr txBox="1">
            <a:spLocks/>
          </p:cNvSpPr>
          <p:nvPr/>
        </p:nvSpPr>
        <p:spPr>
          <a:xfrm>
            <a:off x="6303570" y="500077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779344" y="4129446"/>
            <a:ext cx="1028212" cy="780464"/>
            <a:chOff x="4788791" y="4087210"/>
            <a:chExt cx="1028212" cy="780464"/>
          </a:xfrm>
        </p:grpSpPr>
        <p:sp>
          <p:nvSpPr>
            <p:cNvPr id="63" name="Rectangle 62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64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76129" y="5674922"/>
            <a:ext cx="1243844" cy="648998"/>
            <a:chOff x="4685576" y="5632686"/>
            <a:chExt cx="1243844" cy="648998"/>
          </a:xfrm>
        </p:grpSpPr>
        <p:sp>
          <p:nvSpPr>
            <p:cNvPr id="66" name="Rectangle 65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67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46485" y="5671874"/>
            <a:ext cx="1243844" cy="656740"/>
            <a:chOff x="2755932" y="5629638"/>
            <a:chExt cx="1243844" cy="656740"/>
          </a:xfrm>
        </p:grpSpPr>
        <p:sp>
          <p:nvSpPr>
            <p:cNvPr id="69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8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1 2.59259E-6 L 0.29857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14167 -0.090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453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Problem solving technique (In CS)</a:t>
            </a:r>
          </a:p>
          <a:p>
            <a:pPr lvl="1"/>
            <a:r>
              <a:rPr lang="en-GB" dirty="0" smtClean="0"/>
              <a:t>Involves </a:t>
            </a:r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 calling itself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The function should have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Definition</a:t>
            </a:r>
            <a:endParaRPr lang="en-US" dirty="0"/>
          </a:p>
        </p:txBody>
      </p:sp>
      <p:sp>
        <p:nvSpPr>
          <p:cNvPr id="10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328852" y="529710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98959" y="3514302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50203" y="4150455"/>
            <a:ext cx="1760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</a:t>
            </a:r>
            <a:r>
              <a:rPr lang="en-GB" sz="2800" dirty="0" smtClean="0"/>
              <a:t>um(array</a:t>
            </a:r>
            <a:r>
              <a:rPr lang="en-GB" sz="2800" dirty="0"/>
              <a:t>)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696814" y="3726719"/>
            <a:ext cx="287337" cy="220030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6216332" y="4130995"/>
            <a:ext cx="406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array[0] + </a:t>
            </a:r>
            <a:r>
              <a:rPr lang="en-GB" sz="2800" dirty="0" smtClean="0"/>
              <a:t>sum(sub-array</a:t>
            </a:r>
            <a:r>
              <a:rPr lang="en-GB" sz="2800" dirty="0"/>
              <a:t>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1704"/>
              </p:ext>
            </p:extLst>
          </p:nvPr>
        </p:nvGraphicFramePr>
        <p:xfrm>
          <a:off x="1780526" y="5183142"/>
          <a:ext cx="27432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26697819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957953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516059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0633722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31439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1606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78117"/>
              </p:ext>
            </p:extLst>
          </p:nvPr>
        </p:nvGraphicFramePr>
        <p:xfrm>
          <a:off x="7740331" y="5183142"/>
          <a:ext cx="223048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7620">
                  <a:extLst>
                    <a:ext uri="{9D8B030D-6E8A-4147-A177-3AD203B41FA5}">
                      <a16:colId xmlns:a16="http://schemas.microsoft.com/office/drawing/2014/main" val="482027775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1179951204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4130443918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1872290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704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17455"/>
              </p:ext>
            </p:extLst>
          </p:nvPr>
        </p:nvGraphicFramePr>
        <p:xfrm>
          <a:off x="6633253" y="5182961"/>
          <a:ext cx="51272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720">
                  <a:extLst>
                    <a:ext uri="{9D8B030D-6E8A-4147-A177-3AD203B41FA5}">
                      <a16:colId xmlns:a16="http://schemas.microsoft.com/office/drawing/2014/main" val="3370636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6042042" y="253726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59840" y="425932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2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202840" y="4262254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5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8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4214425" y="2397257"/>
            <a:ext cx="378490" cy="4829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698354" y="138759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2199472" y="102637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463982" y="1372324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89480" y="1334470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509103" y="32291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90235" y="33748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3823" y="5167825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2451" y="4741591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53367"/>
              </p:ext>
            </p:extLst>
          </p:nvPr>
        </p:nvGraphicFramePr>
        <p:xfrm>
          <a:off x="1217589" y="2397257"/>
          <a:ext cx="219456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738540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440224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4042028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5505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26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9189"/>
              </p:ext>
            </p:extLst>
          </p:nvPr>
        </p:nvGraphicFramePr>
        <p:xfrm>
          <a:off x="5330111" y="239725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45619"/>
              </p:ext>
            </p:extLst>
          </p:nvPr>
        </p:nvGraphicFramePr>
        <p:xfrm>
          <a:off x="7606215" y="4164976"/>
          <a:ext cx="10953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653">
                  <a:extLst>
                    <a:ext uri="{9D8B030D-6E8A-4147-A177-3AD203B41FA5}">
                      <a16:colId xmlns:a16="http://schemas.microsoft.com/office/drawing/2014/main" val="913712680"/>
                    </a:ext>
                  </a:extLst>
                </a:gridCol>
                <a:gridCol w="547653">
                  <a:extLst>
                    <a:ext uri="{9D8B030D-6E8A-4147-A177-3AD203B41FA5}">
                      <a16:colId xmlns:a16="http://schemas.microsoft.com/office/drawing/2014/main" val="1059547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6090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44466"/>
              </p:ext>
            </p:extLst>
          </p:nvPr>
        </p:nvGraphicFramePr>
        <p:xfrm>
          <a:off x="6471320" y="2397255"/>
          <a:ext cx="164215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384">
                  <a:extLst>
                    <a:ext uri="{9D8B030D-6E8A-4147-A177-3AD203B41FA5}">
                      <a16:colId xmlns:a16="http://schemas.microsoft.com/office/drawing/2014/main" val="446841417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567761854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2992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1825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31759"/>
              </p:ext>
            </p:extLst>
          </p:nvPr>
        </p:nvGraphicFramePr>
        <p:xfrm>
          <a:off x="5329216" y="416497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21633"/>
              </p:ext>
            </p:extLst>
          </p:nvPr>
        </p:nvGraphicFramePr>
        <p:xfrm>
          <a:off x="6471019" y="4164975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3723"/>
              </p:ext>
            </p:extLst>
          </p:nvPr>
        </p:nvGraphicFramePr>
        <p:xfrm>
          <a:off x="5329216" y="5638958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0615"/>
              </p:ext>
            </p:extLst>
          </p:nvPr>
        </p:nvGraphicFramePr>
        <p:xfrm>
          <a:off x="6453522" y="5638957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45412"/>
              </p:ext>
            </p:extLst>
          </p:nvPr>
        </p:nvGraphicFramePr>
        <p:xfrm>
          <a:off x="7607019" y="563895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66154"/>
              </p:ext>
            </p:extLst>
          </p:nvPr>
        </p:nvGraphicFramePr>
        <p:xfrm>
          <a:off x="8725943" y="5638955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00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7405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Sum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3037" y="1150938"/>
            <a:ext cx="11804650" cy="5570537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89066" y="3562999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82" y="3500716"/>
            <a:ext cx="16857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1 2 3 4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59" y="3500716"/>
            <a:ext cx="7704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89066" y="4762782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82" y="4700791"/>
            <a:ext cx="14078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-1 0 1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59" y="4722006"/>
            <a:ext cx="5287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997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881" y="2322588"/>
            <a:ext cx="10949531" cy="2932699"/>
          </a:xfrm>
        </p:spPr>
        <p:txBody>
          <a:bodyPr/>
          <a:lstStyle/>
          <a:p>
            <a:r>
              <a:rPr lang="en-GB" sz="2400" dirty="0"/>
              <a:t>static int </a:t>
            </a:r>
            <a:r>
              <a:rPr lang="en-GB" sz="2400" dirty="0" smtClean="0">
                <a:solidFill>
                  <a:schemeClr val="bg1"/>
                </a:solidFill>
              </a:rPr>
              <a:t>sum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400" dirty="0" smtClean="0"/>
              <a:t>int</a:t>
            </a:r>
            <a:r>
              <a:rPr lang="en-GB" sz="2400" dirty="0"/>
              <a:t>[] array, int index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GB" sz="2400" dirty="0" smtClean="0"/>
              <a:t>{</a:t>
            </a:r>
            <a:endParaRPr lang="en-GB" sz="2400" dirty="0"/>
          </a:p>
          <a:p>
            <a:r>
              <a:rPr lang="en-GB" sz="2400" dirty="0"/>
              <a:t>  </a:t>
            </a:r>
            <a:r>
              <a:rPr lang="en-GB" sz="2400" dirty="0" smtClean="0"/>
              <a:t> if 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index</a:t>
            </a:r>
            <a:r>
              <a:rPr lang="en-GB" sz="2400" dirty="0"/>
              <a:t> == </a:t>
            </a:r>
            <a:r>
              <a:rPr lang="en-GB" sz="2400" dirty="0" smtClean="0">
                <a:solidFill>
                  <a:schemeClr val="bg1"/>
                </a:solidFill>
              </a:rPr>
              <a:t>array.length() </a:t>
            </a:r>
            <a:r>
              <a:rPr lang="en-GB" sz="2400" dirty="0">
                <a:solidFill>
                  <a:schemeClr val="bg1"/>
                </a:solidFill>
              </a:rPr>
              <a:t>- 1</a:t>
            </a:r>
            <a:r>
              <a:rPr lang="en-GB" sz="2400" dirty="0" smtClean="0"/>
              <a:t>) {</a:t>
            </a:r>
            <a:endParaRPr lang="en-GB" sz="2400" dirty="0"/>
          </a:p>
          <a:p>
            <a:r>
              <a:rPr lang="en-GB" sz="2400" dirty="0"/>
              <a:t>   </a:t>
            </a:r>
            <a:r>
              <a:rPr lang="en-GB" sz="2400" dirty="0" smtClean="0"/>
              <a:t>   </a:t>
            </a:r>
            <a:r>
              <a:rPr lang="en-GB" sz="2400" dirty="0"/>
              <a:t>return array[index];</a:t>
            </a:r>
          </a:p>
          <a:p>
            <a:r>
              <a:rPr lang="en-GB" sz="2400" dirty="0"/>
              <a:t>  </a:t>
            </a:r>
            <a:r>
              <a:rPr lang="en-GB" sz="2400" dirty="0" smtClean="0"/>
              <a:t> }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  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return</a:t>
            </a:r>
            <a:r>
              <a:rPr lang="en-GB" sz="2400" dirty="0" smtClean="0"/>
              <a:t> </a:t>
            </a:r>
            <a:r>
              <a:rPr lang="en-GB" sz="2400" dirty="0"/>
              <a:t>array[index] + </a:t>
            </a:r>
            <a:r>
              <a:rPr lang="en-GB" sz="2400" dirty="0" smtClean="0">
                <a:solidFill>
                  <a:schemeClr val="bg1"/>
                </a:solidFill>
              </a:rPr>
              <a:t>sum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400" dirty="0" smtClean="0"/>
              <a:t>array</a:t>
            </a:r>
            <a:r>
              <a:rPr lang="en-GB" sz="2400" dirty="0"/>
              <a:t>, index + 1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400" dirty="0"/>
              <a:t>;</a:t>
            </a:r>
          </a:p>
          <a:p>
            <a:r>
              <a:rPr lang="en-GB" sz="2400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469950" y="2944410"/>
            <a:ext cx="2148832" cy="578882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Base case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239425" y="4272478"/>
            <a:ext cx="2544580" cy="578882"/>
          </a:xfrm>
          <a:prstGeom prst="wedgeRoundRectCallout">
            <a:avLst>
              <a:gd name="adj1" fmla="val -68785"/>
              <a:gd name="adj2" fmla="val -3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Recursive call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7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</a:t>
            </a:r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1160" y="3177517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115234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115234"/>
            <a:ext cx="10245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0757" y="4556885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4494602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10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050" y="4494602"/>
            <a:ext cx="20434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3628800</a:t>
            </a:r>
          </a:p>
        </p:txBody>
      </p:sp>
    </p:spTree>
    <p:extLst>
      <p:ext uri="{BB962C8B-B14F-4D97-AF65-F5344CB8AC3E}">
        <p14:creationId xmlns:p14="http://schemas.microsoft.com/office/powerpoint/2010/main" val="191942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2509" indent="-457200" fontAlgn="base">
              <a:lnSpc>
                <a:spcPts val="3600"/>
              </a:lnSpc>
              <a:buClr>
                <a:schemeClr val="tx1"/>
              </a:buClr>
              <a:buSzPct val="100000"/>
              <a:defRPr/>
            </a:pPr>
            <a:r>
              <a:rPr lang="en-US" dirty="0"/>
              <a:t>Recursive d</a:t>
            </a:r>
            <a:r>
              <a:rPr lang="en-US" sz="3200" dirty="0"/>
              <a:t>efinition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n!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 factorial</a:t>
            </a:r>
            <a:r>
              <a:rPr lang="en-US" sz="3200" dirty="0" smtClean="0"/>
              <a:t>):</a:t>
            </a:r>
            <a:endParaRPr lang="en-US" sz="3200" dirty="0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675" y="1954051"/>
            <a:ext cx="960755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115234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3!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115234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3 * 2!</a:t>
            </a:r>
          </a:p>
        </p:txBody>
      </p:sp>
      <p:sp>
        <p:nvSpPr>
          <p:cNvPr id="8" name="Equal 7"/>
          <p:cNvSpPr/>
          <p:nvPr/>
        </p:nvSpPr>
        <p:spPr bwMode="auto">
          <a:xfrm>
            <a:off x="5123798" y="3115234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964361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</a:t>
            </a:r>
            <a:r>
              <a:rPr lang="it-IT" sz="2800" b="1" noProof="1" smtClean="0">
                <a:latin typeface="Consolas" panose="020B0609020204030204" pitchFamily="49" charset="0"/>
              </a:rPr>
              <a:t>!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964361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</a:t>
            </a:r>
            <a:r>
              <a:rPr lang="it-IT" sz="2800" b="1" noProof="1" smtClean="0">
                <a:latin typeface="Consolas" panose="020B0609020204030204" pitchFamily="49" charset="0"/>
              </a:rPr>
              <a:t> * 1!</a:t>
            </a:r>
          </a:p>
        </p:txBody>
      </p:sp>
      <p:sp>
        <p:nvSpPr>
          <p:cNvPr id="21" name="Equal 20"/>
          <p:cNvSpPr/>
          <p:nvPr/>
        </p:nvSpPr>
        <p:spPr bwMode="auto">
          <a:xfrm>
            <a:off x="5123798" y="3964361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4813488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1!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4813488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1 * 0!</a:t>
            </a:r>
          </a:p>
        </p:txBody>
      </p:sp>
      <p:sp>
        <p:nvSpPr>
          <p:cNvPr id="24" name="Equal 23"/>
          <p:cNvSpPr/>
          <p:nvPr/>
        </p:nvSpPr>
        <p:spPr bwMode="auto">
          <a:xfrm>
            <a:off x="5123798" y="4813488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5662615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  <a:r>
              <a:rPr lang="it-IT" sz="2800" b="1" noProof="1" smtClean="0">
                <a:latin typeface="Consolas" panose="020B0609020204030204" pitchFamily="49" charset="0"/>
              </a:rPr>
              <a:t>!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5662615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Equal 26"/>
          <p:cNvSpPr/>
          <p:nvPr/>
        </p:nvSpPr>
        <p:spPr bwMode="auto">
          <a:xfrm>
            <a:off x="5123798" y="5662615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0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 smtClean="0"/>
              <a:t>Algorithmic </a:t>
            </a:r>
            <a:r>
              <a:rPr lang="en-US" dirty="0"/>
              <a:t>Complexity</a:t>
            </a:r>
            <a:endParaRPr lang="bg-BG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699" y="1706252"/>
            <a:ext cx="2884602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dirty="0" smtClean="0">
                <a:solidFill>
                  <a:schemeClr val="bg2"/>
                </a:solidFill>
              </a:rPr>
              <a:t>O(n)</a:t>
            </a:r>
            <a:endParaRPr lang="en-US" sz="9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881" y="2128849"/>
            <a:ext cx="10949531" cy="3320177"/>
          </a:xfrm>
        </p:spPr>
        <p:txBody>
          <a:bodyPr/>
          <a:lstStyle/>
          <a:p>
            <a:r>
              <a:rPr lang="pt-BR" sz="2400" dirty="0"/>
              <a:t>static long </a:t>
            </a:r>
            <a:r>
              <a:rPr lang="pt-BR" sz="2400" dirty="0" smtClean="0">
                <a:solidFill>
                  <a:schemeClr val="bg1"/>
                </a:solidFill>
              </a:rPr>
              <a:t>factorial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sz="2400" dirty="0" smtClean="0"/>
              <a:t>int </a:t>
            </a:r>
            <a:r>
              <a:rPr lang="pt-BR" sz="2400" dirty="0"/>
              <a:t>num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400" dirty="0" smtClean="0"/>
              <a:t> {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  </a:t>
            </a:r>
            <a:r>
              <a:rPr lang="pt-BR" sz="2400" dirty="0" smtClean="0"/>
              <a:t> if </a:t>
            </a:r>
            <a:r>
              <a:rPr lang="pt-BR" sz="2400" dirty="0"/>
              <a:t>(num == 0</a:t>
            </a:r>
            <a:r>
              <a:rPr lang="pt-BR" sz="2400" dirty="0" smtClean="0"/>
              <a:t>) {</a:t>
            </a:r>
            <a:endParaRPr lang="pt-BR" sz="2400" dirty="0"/>
          </a:p>
          <a:p>
            <a:r>
              <a:rPr lang="pt-BR" sz="2400" dirty="0"/>
              <a:t>    </a:t>
            </a:r>
            <a:r>
              <a:rPr lang="pt-BR" sz="2400" dirty="0" smtClean="0"/>
              <a:t>  return </a:t>
            </a:r>
            <a:r>
              <a:rPr lang="pt-BR" sz="2400" dirty="0"/>
              <a:t>1; </a:t>
            </a:r>
          </a:p>
          <a:p>
            <a:r>
              <a:rPr lang="pt-BR" sz="2400" dirty="0"/>
              <a:t>  </a:t>
            </a:r>
            <a:r>
              <a:rPr lang="pt-BR" sz="2400" dirty="0" smtClean="0"/>
              <a:t> }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  </a:t>
            </a:r>
          </a:p>
          <a:p>
            <a:r>
              <a:rPr lang="pt-BR" sz="2400" dirty="0"/>
              <a:t> 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pt-BR" sz="2400" dirty="0" smtClean="0"/>
              <a:t> </a:t>
            </a:r>
            <a:r>
              <a:rPr lang="pt-BR" sz="2400" dirty="0"/>
              <a:t>num * </a:t>
            </a:r>
            <a:r>
              <a:rPr lang="pt-BR" sz="2400" dirty="0">
                <a:solidFill>
                  <a:schemeClr val="bg1"/>
                </a:solidFill>
              </a:rPr>
              <a:t>factorial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sz="2400" dirty="0" smtClean="0"/>
              <a:t>num </a:t>
            </a:r>
            <a:r>
              <a:rPr lang="pt-BR" sz="2400" dirty="0"/>
              <a:t>- 1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400" dirty="0"/>
              <a:t>;</a:t>
            </a:r>
            <a:br>
              <a:rPr lang="pt-BR" sz="2400" dirty="0"/>
            </a:br>
            <a:r>
              <a:rPr lang="pt-BR" sz="2400" dirty="0"/>
              <a:t>}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68162" y="2809939"/>
            <a:ext cx="2148832" cy="578882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Base case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244879" y="4093184"/>
            <a:ext cx="2544580" cy="578882"/>
          </a:xfrm>
          <a:prstGeom prst="wedgeRoundRectCallout">
            <a:avLst>
              <a:gd name="adj1" fmla="val -68785"/>
              <a:gd name="adj2" fmla="val -3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Recursive call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5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 recursion</a:t>
            </a:r>
          </a:p>
          <a:p>
            <a:pPr lvl="1"/>
            <a:r>
              <a:rPr lang="en-US" dirty="0"/>
              <a:t>A method directly calls itself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Indirect recursion</a:t>
            </a:r>
          </a:p>
          <a:p>
            <a:pPr lvl="1"/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 </a:t>
            </a:r>
            <a:r>
              <a:rPr lang="en-US" dirty="0"/>
              <a:t>calls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, method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calls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</a:p>
          <a:p>
            <a:pPr lvl="1"/>
            <a:r>
              <a:rPr lang="en-US" dirty="0"/>
              <a:t>Or even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Recursive methods have </a:t>
            </a:r>
            <a:r>
              <a:rPr lang="en-US" b="1" dirty="0" smtClean="0">
                <a:solidFill>
                  <a:schemeClr val="bg1"/>
                </a:solidFill>
              </a:rPr>
              <a:t>three</a:t>
            </a:r>
            <a:r>
              <a:rPr lang="en-US" dirty="0" smtClean="0"/>
              <a:t> </a:t>
            </a:r>
            <a:r>
              <a:rPr lang="en-US" dirty="0"/>
              <a:t>parts: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Recursive calls </a:t>
            </a:r>
            <a:r>
              <a:rPr lang="en-US" dirty="0"/>
              <a:t>(step-in)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Post-actions</a:t>
            </a:r>
            <a:r>
              <a:rPr lang="en-US" dirty="0"/>
              <a:t> (after returning from recursion)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1283" y="4046958"/>
            <a:ext cx="10949531" cy="2155499"/>
          </a:xfrm>
        </p:spPr>
        <p:txBody>
          <a:bodyPr/>
          <a:lstStyle/>
          <a:p>
            <a:r>
              <a:rPr lang="pt-BR" dirty="0"/>
              <a:t>static void </a:t>
            </a:r>
            <a:r>
              <a:rPr lang="pt-BR" dirty="0" smtClean="0"/>
              <a:t>recursion() {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// Pre-actions</a:t>
            </a:r>
          </a:p>
          <a:p>
            <a:r>
              <a:rPr lang="pt-BR" dirty="0"/>
              <a:t>  </a:t>
            </a:r>
            <a:r>
              <a:rPr lang="pt-BR" dirty="0" smtClean="0"/>
              <a:t>recursion</a:t>
            </a:r>
            <a:r>
              <a:rPr lang="pt-BR" dirty="0"/>
              <a:t>();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// Post-actions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draws the following figure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Drawing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260901" y="359733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067" y="3535047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199" y="1995986"/>
            <a:ext cx="2407579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*****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####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anose="020B0609020204030204" pitchFamily="49" charset="0"/>
              </a:rPr>
              <a:t>#####</a:t>
            </a:r>
          </a:p>
        </p:txBody>
      </p:sp>
    </p:spTree>
    <p:extLst>
      <p:ext uri="{BB962C8B-B14F-4D97-AF65-F5344CB8AC3E}">
        <p14:creationId xmlns:p14="http://schemas.microsoft.com/office/powerpoint/2010/main" val="352473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83" y="1690098"/>
            <a:ext cx="10949531" cy="4480366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 smtClean="0"/>
              <a:t>printFigure(int </a:t>
            </a:r>
            <a:r>
              <a:rPr lang="en-US" dirty="0"/>
              <a:t>n</a:t>
            </a:r>
            <a:r>
              <a:rPr lang="en-US" dirty="0" smtClean="0"/>
              <a:t>) {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if (n == 0</a:t>
            </a:r>
            <a:r>
              <a:rPr lang="en-US" dirty="0" smtClean="0"/>
              <a:t>) {</a:t>
            </a: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bg-BG" dirty="0"/>
              <a:t>      </a:t>
            </a:r>
            <a:r>
              <a:rPr lang="en-US" dirty="0"/>
              <a:t>return</a:t>
            </a:r>
            <a:r>
              <a:rPr lang="en-US" dirty="0" smtClean="0"/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// TODO: </a:t>
            </a:r>
            <a:r>
              <a:rPr lang="en-US" dirty="0">
                <a:solidFill>
                  <a:schemeClr val="accent2"/>
                </a:solidFill>
              </a:rPr>
              <a:t>Pre-action</a:t>
            </a:r>
            <a:r>
              <a:rPr lang="bg-BG" dirty="0">
                <a:solidFill>
                  <a:schemeClr val="accent2"/>
                </a:solidFill>
              </a:rPr>
              <a:t>: </a:t>
            </a:r>
            <a:r>
              <a:rPr lang="en-US" dirty="0">
                <a:solidFill>
                  <a:schemeClr val="accent2"/>
                </a:solidFill>
              </a:rPr>
              <a:t>print n </a:t>
            </a:r>
            <a:r>
              <a:rPr lang="en-US" dirty="0" smtClean="0">
                <a:solidFill>
                  <a:schemeClr val="accent2"/>
                </a:solidFill>
              </a:rPr>
              <a:t>asterisks</a:t>
            </a: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</a:t>
            </a:r>
            <a:r>
              <a:rPr lang="en-US" dirty="0" smtClean="0"/>
              <a:t>   printFigure(n </a:t>
            </a:r>
            <a:r>
              <a:rPr lang="en-US" dirty="0"/>
              <a:t>- 1</a:t>
            </a:r>
            <a:r>
              <a:rPr lang="en-US" dirty="0" smtClean="0"/>
              <a:t>);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endParaRPr lang="en-US" dirty="0" smtClean="0"/>
          </a:p>
          <a:p>
            <a:pPr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// TODO: </a:t>
            </a:r>
            <a:r>
              <a:rPr lang="en-US" dirty="0">
                <a:solidFill>
                  <a:schemeClr val="accent2"/>
                </a:solidFill>
              </a:rPr>
              <a:t>Post-action: print n </a:t>
            </a:r>
            <a:r>
              <a:rPr lang="en-US" dirty="0" smtClean="0">
                <a:solidFill>
                  <a:schemeClr val="accent2"/>
                </a:solidFill>
              </a:rPr>
              <a:t>hashtags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Pre-Actions and Post-Actions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188868" y="2307916"/>
            <a:ext cx="2148832" cy="578882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Base case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38173" y="4030431"/>
            <a:ext cx="2544580" cy="578882"/>
          </a:xfrm>
          <a:prstGeom prst="wedgeRoundRectCallout">
            <a:avLst>
              <a:gd name="adj1" fmla="val -68785"/>
              <a:gd name="adj2" fmla="val -3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Recursive call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Generating Simple </a:t>
            </a:r>
            <a:r>
              <a:rPr lang="en-US" dirty="0"/>
              <a:t>Combinations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Recursive </a:t>
            </a:r>
            <a:r>
              <a:rPr lang="en-US" dirty="0" smtClean="0"/>
              <a:t>Algorithm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70620"/>
              </p:ext>
            </p:extLst>
          </p:nvPr>
        </p:nvGraphicFramePr>
        <p:xfrm>
          <a:off x="5214470" y="1604682"/>
          <a:ext cx="1760070" cy="1972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690">
                  <a:extLst>
                    <a:ext uri="{9D8B030D-6E8A-4147-A177-3AD203B41FA5}">
                      <a16:colId xmlns:a16="http://schemas.microsoft.com/office/drawing/2014/main" val="2043953812"/>
                    </a:ext>
                  </a:extLst>
                </a:gridCol>
                <a:gridCol w="586690">
                  <a:extLst>
                    <a:ext uri="{9D8B030D-6E8A-4147-A177-3AD203B41FA5}">
                      <a16:colId xmlns:a16="http://schemas.microsoft.com/office/drawing/2014/main" val="2649417669"/>
                    </a:ext>
                  </a:extLst>
                </a:gridCol>
                <a:gridCol w="586690">
                  <a:extLst>
                    <a:ext uri="{9D8B030D-6E8A-4147-A177-3AD203B41FA5}">
                      <a16:colId xmlns:a16="http://schemas.microsoft.com/office/drawing/2014/main" val="1749682393"/>
                    </a:ext>
                  </a:extLst>
                </a:gridCol>
              </a:tblGrid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28957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5456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30021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1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7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How to generate all 8-bit </a:t>
            </a:r>
            <a:r>
              <a:rPr lang="en-US" sz="3400" dirty="0" smtClean="0"/>
              <a:t>vectors </a:t>
            </a:r>
            <a:r>
              <a:rPr lang="en-US" sz="3400" b="1" dirty="0" smtClean="0">
                <a:solidFill>
                  <a:schemeClr val="bg1"/>
                </a:solidFill>
              </a:rPr>
              <a:t>recursively</a:t>
            </a:r>
            <a:r>
              <a:rPr lang="en-US" sz="3400" dirty="0" smtClean="0"/>
              <a:t>?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910" y="2264926"/>
            <a:ext cx="32004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0 0 0 0 0 0 0 1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0 1 1 1 1 1 1 1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1 1 1 1 1 1 1 0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1 1 1 1 1 1 1 1</a:t>
            </a:r>
          </a:p>
        </p:txBody>
      </p:sp>
    </p:spTree>
    <p:extLst>
      <p:ext uri="{BB962C8B-B14F-4D97-AF65-F5344CB8AC3E}">
        <p14:creationId xmlns:p14="http://schemas.microsoft.com/office/powerpoint/2010/main" val="3003297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Start with a </a:t>
            </a:r>
            <a:r>
              <a:rPr lang="en-GB" sz="3400" b="1" dirty="0">
                <a:solidFill>
                  <a:schemeClr val="bg1"/>
                </a:solidFill>
              </a:rPr>
              <a:t>blank vector</a:t>
            </a:r>
          </a:p>
          <a:p>
            <a:pPr marL="0" indent="0">
              <a:buNone/>
            </a:pPr>
            <a:endParaRPr lang="en-GB" sz="3400" dirty="0" smtClean="0"/>
          </a:p>
          <a:p>
            <a:r>
              <a:rPr lang="en-GB" sz="3400" dirty="0" smtClean="0"/>
              <a:t>Choose </a:t>
            </a:r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first position </a:t>
            </a:r>
            <a:r>
              <a:rPr lang="en-GB" sz="3400" dirty="0"/>
              <a:t>and </a:t>
            </a:r>
            <a:r>
              <a:rPr lang="en-GB" sz="3400" b="1" dirty="0">
                <a:solidFill>
                  <a:schemeClr val="bg1"/>
                </a:solidFill>
              </a:rPr>
              <a:t>loop through all possibilities</a:t>
            </a:r>
          </a:p>
          <a:p>
            <a:endParaRPr lang="en-GB" sz="3400" dirty="0" smtClean="0"/>
          </a:p>
          <a:p>
            <a:endParaRPr lang="en-GB" sz="3400" dirty="0"/>
          </a:p>
          <a:p>
            <a:endParaRPr lang="en-GB" sz="3400" dirty="0"/>
          </a:p>
          <a:p>
            <a:r>
              <a:rPr lang="en-GB" sz="3400" dirty="0"/>
              <a:t>For each possibility, generate all </a:t>
            </a:r>
            <a:r>
              <a:rPr lang="en-GB" sz="3400" b="1" dirty="0">
                <a:solidFill>
                  <a:schemeClr val="bg1"/>
                </a:solidFill>
              </a:rPr>
              <a:t>(n – 1)-bit </a:t>
            </a:r>
            <a:r>
              <a:rPr lang="en-GB" sz="3400" dirty="0"/>
              <a:t>vectors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BF58863C-FAC5-4853-88D4-58EEECAA6B20}"/>
              </a:ext>
            </a:extLst>
          </p:cNvPr>
          <p:cNvSpPr>
            <a:spLocks/>
          </p:cNvSpPr>
          <p:nvPr/>
        </p:nvSpPr>
        <p:spPr bwMode="auto">
          <a:xfrm rot="16200000">
            <a:off x="2858227" y="2765393"/>
            <a:ext cx="287337" cy="346934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CEA84722-7389-434F-B4D3-AF4AE9D7885B}"/>
              </a:ext>
            </a:extLst>
          </p:cNvPr>
          <p:cNvSpPr>
            <a:spLocks/>
          </p:cNvSpPr>
          <p:nvPr/>
        </p:nvSpPr>
        <p:spPr bwMode="auto">
          <a:xfrm rot="16200000">
            <a:off x="8805719" y="2810218"/>
            <a:ext cx="287337" cy="337969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71EC8-6257-495F-8BB8-9D0E37E2580A}"/>
              </a:ext>
            </a:extLst>
          </p:cNvPr>
          <p:cNvSpPr txBox="1"/>
          <p:nvPr/>
        </p:nvSpPr>
        <p:spPr>
          <a:xfrm>
            <a:off x="2592968" y="474223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19BDA-1D08-4422-90FA-9C97EDEF59EF}"/>
              </a:ext>
            </a:extLst>
          </p:cNvPr>
          <p:cNvSpPr txBox="1"/>
          <p:nvPr/>
        </p:nvSpPr>
        <p:spPr>
          <a:xfrm>
            <a:off x="8540460" y="47026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54797"/>
              </p:ext>
            </p:extLst>
          </p:nvPr>
        </p:nvGraphicFramePr>
        <p:xfrm>
          <a:off x="1012052" y="1993343"/>
          <a:ext cx="398475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8094">
                  <a:extLst>
                    <a:ext uri="{9D8B030D-6E8A-4147-A177-3AD203B41FA5}">
                      <a16:colId xmlns:a16="http://schemas.microsoft.com/office/drawing/2014/main" val="3583140253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90884095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157683921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2236702919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2982408951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989543008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217586348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3201766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014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33313"/>
              </p:ext>
            </p:extLst>
          </p:nvPr>
        </p:nvGraphicFramePr>
        <p:xfrm>
          <a:off x="1014772" y="3738384"/>
          <a:ext cx="398203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75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48679"/>
              </p:ext>
            </p:extLst>
          </p:nvPr>
        </p:nvGraphicFramePr>
        <p:xfrm>
          <a:off x="6958372" y="3738384"/>
          <a:ext cx="398203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75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365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1283" y="1871204"/>
            <a:ext cx="10949531" cy="4092888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 smtClean="0">
                <a:solidFill>
                  <a:schemeClr val="bg1"/>
                </a:solidFill>
              </a:rPr>
              <a:t>gen01</a:t>
            </a:r>
            <a:r>
              <a:rPr lang="en-US" dirty="0" smtClean="0"/>
              <a:t>(int </a:t>
            </a:r>
            <a:r>
              <a:rPr lang="en-US" dirty="0"/>
              <a:t>index, int[] vector</a:t>
            </a:r>
            <a:r>
              <a:rPr lang="en-US" dirty="0" smtClean="0"/>
              <a:t>) {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</a:t>
            </a:r>
            <a:r>
              <a:rPr lang="en-US" dirty="0" smtClean="0"/>
              <a:t> if </a:t>
            </a:r>
            <a:r>
              <a:rPr lang="en-US" dirty="0"/>
              <a:t>(index &gt;= </a:t>
            </a:r>
            <a:r>
              <a:rPr lang="en-US" dirty="0" smtClean="0"/>
              <a:t>vector.length()) {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smtClean="0"/>
              <a:t>  print(vector);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</a:t>
            </a:r>
            <a:r>
              <a:rPr lang="en-US" dirty="0" smtClean="0"/>
              <a:t>  } else {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smtClean="0"/>
              <a:t>  for </a:t>
            </a:r>
            <a:r>
              <a:rPr lang="en-US" dirty="0"/>
              <a:t>(int i = 0; i &lt;= 1; i</a:t>
            </a:r>
            <a:r>
              <a:rPr lang="en-US" dirty="0" smtClean="0"/>
              <a:t>++) {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</a:t>
            </a:r>
            <a:r>
              <a:rPr lang="en-US" dirty="0" smtClean="0"/>
              <a:t>    vector[index</a:t>
            </a:r>
            <a:r>
              <a:rPr lang="en-US" dirty="0"/>
              <a:t>] 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gen01</a:t>
            </a:r>
            <a:r>
              <a:rPr lang="en-US" dirty="0" smtClean="0"/>
              <a:t>(index </a:t>
            </a:r>
            <a:r>
              <a:rPr lang="en-US" dirty="0"/>
              <a:t>+ 1, vector);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smtClean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 smtClean="0"/>
              <a:t>   }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Generate n-bit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12750" y="2478245"/>
            <a:ext cx="2148832" cy="578882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Base case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151872" y="4221168"/>
            <a:ext cx="2544580" cy="578882"/>
          </a:xfrm>
          <a:prstGeom prst="wedgeRoundRectCallout">
            <a:avLst>
              <a:gd name="adj1" fmla="val -68785"/>
              <a:gd name="adj2" fmla="val -3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Recursive call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56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3332"/>
              </p:ext>
            </p:extLst>
          </p:nvPr>
        </p:nvGraphicFramePr>
        <p:xfrm>
          <a:off x="2032004" y="1957594"/>
          <a:ext cx="1349541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1957084517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3213779874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1931981267"/>
                    </a:ext>
                  </a:extLst>
                </a:gridCol>
              </a:tblGrid>
              <a:tr h="412489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71510"/>
                  </a:ext>
                </a:extLst>
              </a:tr>
            </a:tbl>
          </a:graphicData>
        </a:graphic>
      </p:graphicFrame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3-bit Vectors Recursion Tree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943" y="1655277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412" y="402819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048" y="297663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222883-4BCF-45DC-8A2F-FDDB6942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477" y="4027420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78" y="4027422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391" y="297663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958" y="4027421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81BAA1-50D3-4B6D-804E-2CFFCAA3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317" y="525767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7F0E07-BC27-4D9B-BC42-1A5FC7A5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517" y="523862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1E9CA0-C18A-46C5-A8D4-E6E7D78E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986" y="523862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2D6890-C24C-429C-BE3B-47928BC9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717" y="521957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FFF8FA-7C63-4138-829A-A83028FA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477" y="523423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4905C9-11D6-415E-B225-E3B7EEAE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946" y="521518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511EA-70EF-4053-9916-AA21D1B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048" y="521518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5A35E8-3A92-49D9-9F36-BFA6E4CB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277" y="519613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4039655" y="2175709"/>
            <a:ext cx="1504355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5998206" y="2175709"/>
            <a:ext cx="1542908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D2102-442C-460D-AC40-6D3CB0CA528F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6822578" y="3497071"/>
            <a:ext cx="718537" cy="5311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0C639-5B88-46DC-BCBC-47C16F4E100D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7995312" y="3497071"/>
            <a:ext cx="887331" cy="5303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ABD2B-D793-41F3-B2F5-DE5474BBF212}"/>
              </a:ext>
            </a:extLst>
          </p:cNvPr>
          <p:cNvCxnSpPr>
            <a:cxnSpLocks/>
            <a:stCxn id="37" idx="5"/>
            <a:endCxn id="50" idx="0"/>
          </p:cNvCxnSpPr>
          <p:nvPr/>
        </p:nvCxnSpPr>
        <p:spPr>
          <a:xfrm>
            <a:off x="9109741" y="4547853"/>
            <a:ext cx="197371" cy="6673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E6109C-13A7-4218-A931-7D747516CEC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8501643" y="4547853"/>
            <a:ext cx="153901" cy="6863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EF038C-00A5-4422-A485-B3B833627D37}"/>
              </a:ext>
            </a:extLst>
          </p:cNvPr>
          <p:cNvCxnSpPr>
            <a:cxnSpLocks/>
            <a:stCxn id="33" idx="5"/>
            <a:endCxn id="52" idx="0"/>
          </p:cNvCxnSpPr>
          <p:nvPr/>
        </p:nvCxnSpPr>
        <p:spPr>
          <a:xfrm>
            <a:off x="7049676" y="4548631"/>
            <a:ext cx="232767" cy="6475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0CF02F-D151-4DEC-B35C-F7DCEE59C1EA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 flipH="1">
            <a:off x="6460214" y="4548631"/>
            <a:ext cx="135265" cy="6665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B7900C-F13F-48A0-AD1B-445FAEE0FA03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5139222" y="4547853"/>
            <a:ext cx="221461" cy="6907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DEE44C-B1D9-49E5-BAF5-F301C19C3C3F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4522482" y="4547853"/>
            <a:ext cx="162542" cy="70982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1E9F75-1963-4D50-AAD0-1021028467B6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2999542" y="4547855"/>
            <a:ext cx="151341" cy="6717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1977EB-EF0C-44DF-8C23-0E74A1A4019E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 flipH="1">
            <a:off x="2356152" y="4547855"/>
            <a:ext cx="189193" cy="6907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3F6A9-FE8B-454E-AE64-5F08976AD334}"/>
              </a:ext>
            </a:extLst>
          </p:cNvPr>
          <p:cNvCxnSpPr>
            <a:cxnSpLocks/>
            <a:stCxn id="40" idx="3"/>
            <a:endCxn id="39" idx="0"/>
          </p:cNvCxnSpPr>
          <p:nvPr/>
        </p:nvCxnSpPr>
        <p:spPr>
          <a:xfrm flipH="1">
            <a:off x="2772443" y="3497071"/>
            <a:ext cx="813014" cy="5303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199C5-5221-4DDA-9415-298C890D1005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4039655" y="3497070"/>
            <a:ext cx="872469" cy="5303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021" name="TextBox 597020">
            <a:extLst>
              <a:ext uri="{FF2B5EF4-FFF2-40B4-BE49-F238E27FC236}">
                <a16:creationId xmlns:a16="http://schemas.microsoft.com/office/drawing/2014/main" id="{2AD090AB-58DA-4986-810F-F4B170055D5E}"/>
              </a:ext>
            </a:extLst>
          </p:cNvPr>
          <p:cNvSpPr txBox="1"/>
          <p:nvPr/>
        </p:nvSpPr>
        <p:spPr>
          <a:xfrm>
            <a:off x="4424423" y="21757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ED5EB1-EF34-4B79-9839-8F5A6C551FF4}"/>
              </a:ext>
            </a:extLst>
          </p:cNvPr>
          <p:cNvSpPr txBox="1"/>
          <p:nvPr/>
        </p:nvSpPr>
        <p:spPr>
          <a:xfrm>
            <a:off x="6750384" y="21687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22EE59-3F11-4BA6-90E2-8AF1D431A2A1}"/>
              </a:ext>
            </a:extLst>
          </p:cNvPr>
          <p:cNvSpPr txBox="1"/>
          <p:nvPr/>
        </p:nvSpPr>
        <p:spPr>
          <a:xfrm>
            <a:off x="2877602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C5289F-666D-4EB1-9968-3A3461B41491}"/>
              </a:ext>
            </a:extLst>
          </p:cNvPr>
          <p:cNvSpPr txBox="1"/>
          <p:nvPr/>
        </p:nvSpPr>
        <p:spPr>
          <a:xfrm>
            <a:off x="2028975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E406E-B47B-4966-8792-7DC9F6F74A07}"/>
              </a:ext>
            </a:extLst>
          </p:cNvPr>
          <p:cNvSpPr txBox="1"/>
          <p:nvPr/>
        </p:nvSpPr>
        <p:spPr>
          <a:xfrm>
            <a:off x="3112860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91CEAC-0634-4715-83BC-B83312398F70}"/>
              </a:ext>
            </a:extLst>
          </p:cNvPr>
          <p:cNvSpPr txBox="1"/>
          <p:nvPr/>
        </p:nvSpPr>
        <p:spPr>
          <a:xfrm>
            <a:off x="4159853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227EF-E0B4-42B2-92F3-13C43B623B33}"/>
              </a:ext>
            </a:extLst>
          </p:cNvPr>
          <p:cNvSpPr txBox="1"/>
          <p:nvPr/>
        </p:nvSpPr>
        <p:spPr>
          <a:xfrm>
            <a:off x="6102758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466423-3779-45A9-8D8A-B791CEA4EB1B}"/>
              </a:ext>
            </a:extLst>
          </p:cNvPr>
          <p:cNvSpPr txBox="1"/>
          <p:nvPr/>
        </p:nvSpPr>
        <p:spPr>
          <a:xfrm>
            <a:off x="8132171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892B14-323B-4446-A562-B9F2149D7442}"/>
              </a:ext>
            </a:extLst>
          </p:cNvPr>
          <p:cNvSpPr txBox="1"/>
          <p:nvPr/>
        </p:nvSpPr>
        <p:spPr>
          <a:xfrm>
            <a:off x="6865971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64C009-27DE-4C6C-A474-AD7119FF5918}"/>
              </a:ext>
            </a:extLst>
          </p:cNvPr>
          <p:cNvSpPr txBox="1"/>
          <p:nvPr/>
        </p:nvSpPr>
        <p:spPr>
          <a:xfrm>
            <a:off x="8315875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89A24F-8A79-4C4A-949C-0C72C168FCF8}"/>
              </a:ext>
            </a:extLst>
          </p:cNvPr>
          <p:cNvSpPr txBox="1"/>
          <p:nvPr/>
        </p:nvSpPr>
        <p:spPr>
          <a:xfrm>
            <a:off x="4377253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D830D6B-0A72-4C0B-A086-08BCC87056A0}"/>
              </a:ext>
            </a:extLst>
          </p:cNvPr>
          <p:cNvSpPr txBox="1"/>
          <p:nvPr/>
        </p:nvSpPr>
        <p:spPr>
          <a:xfrm>
            <a:off x="5282215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6AA074-7397-4EB0-B518-33E67D1F6D63}"/>
              </a:ext>
            </a:extLst>
          </p:cNvPr>
          <p:cNvSpPr txBox="1"/>
          <p:nvPr/>
        </p:nvSpPr>
        <p:spPr>
          <a:xfrm>
            <a:off x="7232141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ED86B5-2EDB-45F0-BF46-D4B0A42027B8}"/>
              </a:ext>
            </a:extLst>
          </p:cNvPr>
          <p:cNvSpPr txBox="1"/>
          <p:nvPr/>
        </p:nvSpPr>
        <p:spPr>
          <a:xfrm>
            <a:off x="9247202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ABF47-142B-4A7E-8351-9DE16C947DD9}"/>
              </a:ext>
            </a:extLst>
          </p:cNvPr>
          <p:cNvSpPr txBox="1"/>
          <p:nvPr/>
        </p:nvSpPr>
        <p:spPr>
          <a:xfrm>
            <a:off x="842934" y="1905592"/>
            <a:ext cx="1200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vector: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6A536-3DB9-488A-94C2-ED55A3A742CD}"/>
              </a:ext>
            </a:extLst>
          </p:cNvPr>
          <p:cNvSpPr txBox="1"/>
          <p:nvPr/>
        </p:nvSpPr>
        <p:spPr>
          <a:xfrm>
            <a:off x="1949864" y="1371600"/>
            <a:ext cx="1631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 =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03BE9A-2493-40A3-83D9-8395B47F2385}"/>
              </a:ext>
            </a:extLst>
          </p:cNvPr>
          <p:cNvSpPr/>
          <p:nvPr/>
        </p:nvSpPr>
        <p:spPr>
          <a:xfrm>
            <a:off x="1981200" y="1894820"/>
            <a:ext cx="516259" cy="573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9" name="AutoShape 7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128189" y="5264683"/>
            <a:ext cx="1221478" cy="602718"/>
          </a:xfrm>
          <a:prstGeom prst="wedgeRoundRectCallout">
            <a:avLst>
              <a:gd name="adj1" fmla="val -74859"/>
              <a:gd name="adj2" fmla="val -27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FFFFFF"/>
                </a:solidFill>
              </a:rPr>
              <a:t>Print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066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3855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0.00047 L 0.07735 -0.000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0047 L 0.11967 -0.0004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7021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 animBg="1"/>
      <p:bldP spid="56" grpId="1" animBg="1"/>
      <p:bldP spid="56" grpId="2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Predict 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sz="3400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Computational time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CPU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Memory space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RAM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Communication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sz="3400" dirty="0">
                <a:ea typeface="굴림" pitchFamily="50" charset="-127"/>
              </a:rPr>
              <a:t> </a:t>
            </a:r>
            <a:r>
              <a:rPr lang="en-US" altLang="ko-KR" sz="3400" dirty="0" smtClean="0">
                <a:ea typeface="굴림" pitchFamily="50" charset="-127"/>
              </a:rPr>
              <a:t>consumption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 disk </a:t>
            </a:r>
            <a:r>
              <a:rPr lang="en-US" sz="3400" dirty="0">
                <a:ea typeface="굴림" pitchFamily="50" charset="-127"/>
              </a:rPr>
              <a:t>operations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Generating All </a:t>
            </a:r>
            <a:r>
              <a:rPr lang="en-US" dirty="0" smtClean="0"/>
              <a:t>Candidates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90331719"/>
              </p:ext>
            </p:extLst>
          </p:nvPr>
        </p:nvGraphicFramePr>
        <p:xfrm>
          <a:off x="3836894" y="845173"/>
          <a:ext cx="4108824" cy="349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22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backtracking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Class of algorithms for </a:t>
            </a:r>
            <a:r>
              <a:rPr lang="en-US" sz="3398" b="1" dirty="0">
                <a:solidFill>
                  <a:schemeClr val="bg1"/>
                </a:solidFill>
              </a:rPr>
              <a:t>finding all </a:t>
            </a:r>
            <a:r>
              <a:rPr lang="en-US" sz="3398" b="1" dirty="0" smtClean="0">
                <a:solidFill>
                  <a:schemeClr val="bg1"/>
                </a:solidFill>
              </a:rPr>
              <a:t>solutions</a:t>
            </a:r>
            <a:endParaRPr lang="en-US" dirty="0"/>
          </a:p>
          <a:p>
            <a:pPr lvl="2"/>
            <a:r>
              <a:rPr lang="en-US" dirty="0"/>
              <a:t>E.g. find all paths from </a:t>
            </a:r>
            <a:r>
              <a:rPr lang="en-US" dirty="0" smtClean="0"/>
              <a:t>Source </a:t>
            </a:r>
            <a:r>
              <a:rPr lang="en-US" dirty="0"/>
              <a:t>to </a:t>
            </a:r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4328299"/>
              </p:ext>
            </p:extLst>
          </p:nvPr>
        </p:nvGraphicFramePr>
        <p:xfrm>
          <a:off x="4372339" y="3456204"/>
          <a:ext cx="4485341" cy="28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0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How does backtracking work?</a:t>
            </a:r>
          </a:p>
          <a:p>
            <a:pPr lvl="1"/>
            <a:r>
              <a:rPr lang="en-US" sz="3400" dirty="0"/>
              <a:t>At each step </a:t>
            </a:r>
            <a:r>
              <a:rPr lang="en-US" sz="3400" b="1" dirty="0">
                <a:solidFill>
                  <a:schemeClr val="bg1"/>
                </a:solidFill>
              </a:rPr>
              <a:t>tries all perspective possibilities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recursively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Drop</a:t>
            </a:r>
            <a:r>
              <a:rPr lang="en-US" sz="3400" dirty="0"/>
              <a:t> all </a:t>
            </a:r>
            <a:r>
              <a:rPr lang="en-US" sz="3400" b="1" dirty="0">
                <a:solidFill>
                  <a:schemeClr val="bg1"/>
                </a:solidFill>
              </a:rPr>
              <a:t>non-perspective possibilities </a:t>
            </a:r>
            <a:r>
              <a:rPr lang="en-US" sz="3400" dirty="0"/>
              <a:t>as early as possible</a:t>
            </a:r>
          </a:p>
          <a:p>
            <a:r>
              <a:rPr lang="en-US" sz="3400" dirty="0"/>
              <a:t>Backtracking has </a:t>
            </a:r>
            <a:r>
              <a:rPr lang="en-US" sz="3400" b="1" dirty="0">
                <a:solidFill>
                  <a:schemeClr val="bg1"/>
                </a:solidFill>
              </a:rPr>
              <a:t>exponential running </a:t>
            </a:r>
            <a:r>
              <a:rPr lang="en-US" sz="3400" b="1" dirty="0" smtClean="0">
                <a:solidFill>
                  <a:schemeClr val="bg1"/>
                </a:solidFill>
              </a:rPr>
              <a:t>time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881" y="1548755"/>
            <a:ext cx="10949531" cy="4480366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 smtClean="0"/>
              <a:t>static </a:t>
            </a:r>
            <a:r>
              <a:rPr lang="en-US" dirty="0"/>
              <a:t>void </a:t>
            </a:r>
            <a:r>
              <a:rPr lang="en-US" dirty="0" smtClean="0"/>
              <a:t>recurrence(Node </a:t>
            </a:r>
            <a:r>
              <a:rPr lang="en-US" dirty="0"/>
              <a:t>node</a:t>
            </a:r>
            <a:r>
              <a:rPr lang="en-US" dirty="0" smtClean="0"/>
              <a:t>) {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</a:t>
            </a:r>
            <a:r>
              <a:rPr lang="en-US" dirty="0" smtClean="0"/>
              <a:t>     if </a:t>
            </a:r>
            <a:r>
              <a:rPr lang="en-US" dirty="0"/>
              <a:t>(node is solution</a:t>
            </a:r>
            <a:r>
              <a:rPr lang="en-US" dirty="0" smtClean="0"/>
              <a:t>) {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smtClean="0"/>
              <a:t>      </a:t>
            </a:r>
            <a:r>
              <a:rPr lang="en-US" dirty="0"/>
              <a:t>p</a:t>
            </a:r>
            <a:r>
              <a:rPr lang="en-US" dirty="0" smtClean="0"/>
              <a:t>rintSolution(node</a:t>
            </a:r>
            <a:r>
              <a:rPr lang="en-US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</a:t>
            </a:r>
            <a:r>
              <a:rPr lang="en-US" dirty="0" smtClean="0"/>
              <a:t>     } else {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smtClean="0"/>
              <a:t>      for </a:t>
            </a:r>
            <a:r>
              <a:rPr lang="en-US" dirty="0"/>
              <a:t>each child c of node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</a:t>
            </a:r>
            <a:r>
              <a:rPr lang="en-US" dirty="0" smtClean="0"/>
              <a:t>       if </a:t>
            </a:r>
            <a:r>
              <a:rPr lang="en-US" dirty="0"/>
              <a:t>(c is perspective candidate</a:t>
            </a:r>
            <a:r>
              <a:rPr lang="en-US" dirty="0" smtClean="0"/>
              <a:t>) {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smtClean="0"/>
              <a:t>        </a:t>
            </a: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arkPositionVisited</a:t>
            </a:r>
            <a:r>
              <a:rPr lang="en-US" dirty="0" smtClean="0"/>
              <a:t>(c</a:t>
            </a:r>
            <a:r>
              <a:rPr lang="en-US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smtClean="0"/>
              <a:t>        recurrence(c</a:t>
            </a:r>
            <a:r>
              <a:rPr lang="en-US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smtClean="0"/>
              <a:t>        </a:t>
            </a:r>
            <a:r>
              <a:rPr lang="en-US" dirty="0">
                <a:solidFill>
                  <a:schemeClr val="bg1"/>
                </a:solidFill>
              </a:rPr>
              <a:t>unmarkPositionVisited</a:t>
            </a:r>
            <a:r>
              <a:rPr lang="en-US" dirty="0" smtClean="0"/>
              <a:t>(c</a:t>
            </a:r>
            <a:r>
              <a:rPr lang="en-US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(Pseudocode)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AutoShape 7"/>
          <p:cNvSpPr txBox="1">
            <a:spLocks noChangeArrowheads="1"/>
          </p:cNvSpPr>
          <p:nvPr/>
        </p:nvSpPr>
        <p:spPr bwMode="auto">
          <a:xfrm>
            <a:off x="1387601" y="3726185"/>
            <a:ext cx="1221478" cy="602718"/>
          </a:xfrm>
          <a:prstGeom prst="wedgeRoundRectCallout">
            <a:avLst>
              <a:gd name="adj1" fmla="val 93943"/>
              <a:gd name="adj2" fmla="val 2289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 algn="ctr">
            <a:solidFill>
              <a:schemeClr val="tx1">
                <a:lumMod val="75000"/>
                <a:alpha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Track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 txBox="1">
            <a:spLocks noChangeArrowheads="1"/>
          </p:cNvSpPr>
          <p:nvPr/>
        </p:nvSpPr>
        <p:spPr bwMode="auto">
          <a:xfrm>
            <a:off x="1002241" y="4541625"/>
            <a:ext cx="1992198" cy="602718"/>
          </a:xfrm>
          <a:prstGeom prst="wedgeRoundRectCallout">
            <a:avLst>
              <a:gd name="adj1" fmla="val 69193"/>
              <a:gd name="adj2" fmla="val 13971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 algn="ctr">
            <a:solidFill>
              <a:schemeClr val="tx1">
                <a:lumMod val="75000"/>
                <a:alpha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Backtrack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We are given a </a:t>
            </a:r>
            <a:r>
              <a:rPr lang="en-US" sz="3400" b="1" dirty="0">
                <a:solidFill>
                  <a:schemeClr val="bg1"/>
                </a:solidFill>
              </a:rPr>
              <a:t>labyrinth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Represented as matrix of cells of size M x N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Empty cells </a:t>
            </a:r>
            <a:r>
              <a:rPr lang="en-US" sz="3400" dirty="0" smtClean="0">
                <a:solidFill>
                  <a:schemeClr val="bg1"/>
                </a:solidFill>
              </a:rPr>
              <a:t>'</a:t>
            </a:r>
            <a:r>
              <a:rPr lang="en-US" sz="3400" b="1" dirty="0" smtClean="0">
                <a:solidFill>
                  <a:schemeClr val="bg1"/>
                </a:solidFill>
              </a:rPr>
              <a:t>-</a:t>
            </a:r>
            <a:r>
              <a:rPr lang="en-US" sz="3400" dirty="0" smtClean="0">
                <a:solidFill>
                  <a:schemeClr val="bg1"/>
                </a:solidFill>
              </a:rPr>
              <a:t>'</a:t>
            </a:r>
            <a:r>
              <a:rPr lang="en-US" sz="3400" dirty="0" smtClean="0"/>
              <a:t> </a:t>
            </a:r>
            <a:r>
              <a:rPr lang="en-US" sz="3400" dirty="0"/>
              <a:t>are passable, the others </a:t>
            </a:r>
            <a:r>
              <a:rPr lang="en-US" sz="3400" dirty="0" smtClean="0">
                <a:solidFill>
                  <a:schemeClr val="bg1"/>
                </a:solidFill>
              </a:rPr>
              <a:t>'</a:t>
            </a:r>
            <a:r>
              <a:rPr lang="en-US" sz="3400" b="1" dirty="0" smtClean="0">
                <a:solidFill>
                  <a:schemeClr val="bg1"/>
                </a:solidFill>
              </a:rPr>
              <a:t>*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dirty="0" smtClean="0"/>
              <a:t> </a:t>
            </a:r>
            <a:r>
              <a:rPr lang="en-US" sz="3400" dirty="0"/>
              <a:t>are not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We </a:t>
            </a:r>
            <a:r>
              <a:rPr lang="en-US" sz="3400" b="1" dirty="0">
                <a:solidFill>
                  <a:schemeClr val="bg1"/>
                </a:solidFill>
              </a:rPr>
              <a:t>start from the top left </a:t>
            </a:r>
            <a:r>
              <a:rPr lang="en-US" sz="3400" dirty="0"/>
              <a:t>corner and </a:t>
            </a:r>
            <a:r>
              <a:rPr lang="en-US" sz="3400" b="1" dirty="0">
                <a:solidFill>
                  <a:schemeClr val="bg1"/>
                </a:solidFill>
              </a:rPr>
              <a:t>can move in all </a:t>
            </a:r>
            <a:r>
              <a:rPr lang="en-US" sz="3400" b="1" dirty="0" smtClean="0">
                <a:solidFill>
                  <a:schemeClr val="bg1"/>
                </a:solidFill>
              </a:rPr>
              <a:t>                  4 directions </a:t>
            </a:r>
            <a:r>
              <a:rPr lang="en-US" sz="3400" dirty="0" smtClean="0"/>
              <a:t>(up, down, left, right)</a:t>
            </a: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We want to </a:t>
            </a:r>
            <a:r>
              <a:rPr lang="en-US" sz="3400" b="1" dirty="0">
                <a:solidFill>
                  <a:schemeClr val="bg1"/>
                </a:solidFill>
              </a:rPr>
              <a:t>find all paths to the exit</a:t>
            </a:r>
            <a:r>
              <a:rPr lang="en-US" sz="3400" dirty="0"/>
              <a:t>, marked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e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3 different paths</a:t>
            </a:r>
            <a:r>
              <a:rPr lang="en-US" dirty="0"/>
              <a:t> from the top left corner to the bottom right corner: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A0012-9ED1-441C-B887-A25978408460}"/>
              </a:ext>
            </a:extLst>
          </p:cNvPr>
          <p:cNvSpPr txBox="1"/>
          <p:nvPr/>
        </p:nvSpPr>
        <p:spPr>
          <a:xfrm>
            <a:off x="750688" y="535762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RRDDLLDDRRRRRR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D683D-2161-47EE-93C6-62D6E6419C9C}"/>
              </a:ext>
            </a:extLst>
          </p:cNvPr>
          <p:cNvSpPr txBox="1"/>
          <p:nvPr/>
        </p:nvSpPr>
        <p:spPr>
          <a:xfrm>
            <a:off x="4522426" y="5357627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RRDDRRUURRDDDD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9B570-D091-44A3-B515-9161BBD5130D}"/>
              </a:ext>
            </a:extLst>
          </p:cNvPr>
          <p:cNvSpPr txBox="1"/>
          <p:nvPr/>
        </p:nvSpPr>
        <p:spPr>
          <a:xfrm>
            <a:off x="8756061" y="5357627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RRDDRRRRDD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10974"/>
              </p:ext>
            </p:extLst>
          </p:nvPr>
        </p:nvGraphicFramePr>
        <p:xfrm>
          <a:off x="416833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13979"/>
              </p:ext>
            </p:extLst>
          </p:nvPr>
        </p:nvGraphicFramePr>
        <p:xfrm>
          <a:off x="4246395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80494"/>
              </p:ext>
            </p:extLst>
          </p:nvPr>
        </p:nvGraphicFramePr>
        <p:xfrm>
          <a:off x="8075957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2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21283" y="1513907"/>
            <a:ext cx="10949531" cy="4867844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 smtClean="0"/>
              <a:t>static </a:t>
            </a:r>
            <a:r>
              <a:rPr lang="en-US" dirty="0"/>
              <a:t>void </a:t>
            </a:r>
            <a:r>
              <a:rPr lang="en-US" dirty="0" smtClean="0">
                <a:solidFill>
                  <a:schemeClr val="bg1"/>
                </a:solidFill>
              </a:rPr>
              <a:t>findPath</a:t>
            </a:r>
            <a:r>
              <a:rPr lang="en-US" dirty="0" smtClean="0"/>
              <a:t>(int </a:t>
            </a:r>
            <a:r>
              <a:rPr lang="en-US" dirty="0"/>
              <a:t>row, int col</a:t>
            </a:r>
            <a:r>
              <a:rPr lang="en-US" dirty="0" smtClean="0"/>
              <a:t>) {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if </a:t>
            </a:r>
            <a:r>
              <a:rPr lang="en-US" dirty="0" smtClean="0"/>
              <a:t>(!isInBounds(row</a:t>
            </a:r>
            <a:r>
              <a:rPr lang="en-US" dirty="0"/>
              <a:t>, col</a:t>
            </a:r>
            <a:r>
              <a:rPr lang="en-US" dirty="0" smtClean="0"/>
              <a:t>)) return;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if </a:t>
            </a:r>
            <a:r>
              <a:rPr lang="en-US" dirty="0" smtClean="0"/>
              <a:t>(isExit(row</a:t>
            </a:r>
            <a:r>
              <a:rPr lang="en-US" dirty="0"/>
              <a:t>, col</a:t>
            </a:r>
            <a:r>
              <a:rPr lang="en-US" dirty="0" smtClean="0"/>
              <a:t>)) printPath();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else if </a:t>
            </a:r>
            <a:r>
              <a:rPr lang="en-US" dirty="0" smtClean="0"/>
              <a:t>(!isVisited(row</a:t>
            </a:r>
            <a:r>
              <a:rPr lang="en-US" dirty="0"/>
              <a:t>, col) &amp;&amp; </a:t>
            </a:r>
            <a:r>
              <a:rPr lang="en-US" dirty="0" smtClean="0"/>
              <a:t>isPassable(row</a:t>
            </a:r>
            <a:r>
              <a:rPr lang="en-US" dirty="0"/>
              <a:t>, col</a:t>
            </a:r>
            <a:r>
              <a:rPr lang="en-US" dirty="0" smtClean="0"/>
              <a:t>)) {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smtClean="0"/>
              <a:t>mark(row</a:t>
            </a:r>
            <a:r>
              <a:rPr lang="en-US" dirty="0"/>
              <a:t>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smtClean="0">
                <a:solidFill>
                  <a:schemeClr val="bg1"/>
                </a:solidFill>
              </a:rPr>
              <a:t>findPath</a:t>
            </a:r>
            <a:r>
              <a:rPr lang="en-US" dirty="0" smtClean="0"/>
              <a:t>(row</a:t>
            </a:r>
            <a:r>
              <a:rPr lang="en-US" dirty="0"/>
              <a:t>, col + 1); </a:t>
            </a:r>
            <a:r>
              <a:rPr lang="en-US" dirty="0">
                <a:solidFill>
                  <a:schemeClr val="accent2"/>
                </a:solidFill>
              </a:rPr>
              <a:t>// Right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smtClean="0">
                <a:solidFill>
                  <a:schemeClr val="bg1"/>
                </a:solidFill>
              </a:rPr>
              <a:t>findPath</a:t>
            </a:r>
            <a:r>
              <a:rPr lang="en-US" dirty="0" smtClean="0"/>
              <a:t>(row </a:t>
            </a:r>
            <a:r>
              <a:rPr lang="en-US" dirty="0"/>
              <a:t>+ 1, col); </a:t>
            </a:r>
            <a:r>
              <a:rPr lang="en-US" dirty="0">
                <a:solidFill>
                  <a:schemeClr val="accent2"/>
                </a:solidFill>
              </a:rPr>
              <a:t>// Down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smtClean="0">
                <a:solidFill>
                  <a:schemeClr val="bg1"/>
                </a:solidFill>
              </a:rPr>
              <a:t>findPath</a:t>
            </a:r>
            <a:r>
              <a:rPr lang="en-US" dirty="0" smtClean="0"/>
              <a:t>(row</a:t>
            </a:r>
            <a:r>
              <a:rPr lang="en-US" dirty="0"/>
              <a:t>, col - 1); </a:t>
            </a:r>
            <a:r>
              <a:rPr lang="en-US" dirty="0">
                <a:solidFill>
                  <a:schemeClr val="accent2"/>
                </a:solidFill>
              </a:rPr>
              <a:t>// Left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smtClean="0">
                <a:solidFill>
                  <a:schemeClr val="bg1"/>
                </a:solidFill>
              </a:rPr>
              <a:t>findPath</a:t>
            </a:r>
            <a:r>
              <a:rPr lang="en-US" dirty="0" smtClean="0"/>
              <a:t>(row </a:t>
            </a:r>
            <a:r>
              <a:rPr lang="en-US" dirty="0"/>
              <a:t>- 1, col); </a:t>
            </a:r>
            <a:r>
              <a:rPr lang="en-US" dirty="0">
                <a:solidFill>
                  <a:schemeClr val="accent2"/>
                </a:solidFill>
              </a:rPr>
              <a:t>// Up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smtClean="0"/>
              <a:t>unmark(row</a:t>
            </a:r>
            <a:r>
              <a:rPr lang="en-US" dirty="0"/>
              <a:t>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All Paths: Algorithm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2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List&lt;Character&gt;</a:t>
            </a:r>
            <a:r>
              <a:rPr lang="en-US" dirty="0" smtClean="0"/>
              <a:t> </a:t>
            </a:r>
            <a:r>
              <a:rPr lang="en-US" dirty="0"/>
              <a:t>that will store the path</a:t>
            </a:r>
          </a:p>
          <a:p>
            <a:r>
              <a:rPr lang="en-US" dirty="0"/>
              <a:t>Pass a direction at each recursive call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)</a:t>
            </a:r>
          </a:p>
          <a:p>
            <a:r>
              <a:rPr lang="en-US" dirty="0"/>
              <a:t>At the start of each recursive </a:t>
            </a:r>
            <a:r>
              <a:rPr lang="en-US" dirty="0" smtClean="0"/>
              <a:t>call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Add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direction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At the end of each recursive </a:t>
            </a:r>
            <a:r>
              <a:rPr lang="en-US" dirty="0" smtClean="0"/>
              <a:t>call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Remove last direction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and Print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7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program to find </a:t>
            </a:r>
            <a:r>
              <a:rPr lang="en-US" dirty="0" smtClean="0"/>
              <a:t>all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possible </a:t>
            </a:r>
            <a:r>
              <a:rPr lang="en-US" dirty="0"/>
              <a:t>placements 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8 queens on a chessboard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that no two </a:t>
            </a:r>
            <a:r>
              <a:rPr lang="en-US" dirty="0" smtClean="0"/>
              <a:t>queens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 smtClean="0"/>
              <a:t>can </a:t>
            </a:r>
            <a:r>
              <a:rPr lang="en-US" dirty="0"/>
              <a:t>attack each other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 smtClean="0">
                <a:hlinkClick r:id="rId2"/>
              </a:rPr>
              <a:t>Eight_queens_puzzle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"8 Queens"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6960" y="1602215"/>
            <a:ext cx="4388885" cy="438888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7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Find all solutions </a:t>
            </a:r>
            <a:r>
              <a:rPr lang="en-US" sz="3400" dirty="0" smtClean="0"/>
              <a:t>to "8 </a:t>
            </a:r>
            <a:r>
              <a:rPr lang="en-US" sz="3400" dirty="0"/>
              <a:t>Queens </a:t>
            </a:r>
            <a:r>
              <a:rPr lang="en-US" sz="3400" dirty="0" smtClean="0"/>
              <a:t>Puzzle". At </a:t>
            </a:r>
            <a:r>
              <a:rPr lang="en-US" sz="3400" dirty="0"/>
              <a:t>each step: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Put</a:t>
            </a:r>
            <a:r>
              <a:rPr lang="en-US" sz="3400" dirty="0"/>
              <a:t> a queen at </a:t>
            </a:r>
            <a:endParaRPr lang="en-US" sz="3400" dirty="0" smtClean="0"/>
          </a:p>
          <a:p>
            <a:pPr lvl="1"/>
            <a:r>
              <a:rPr lang="en-US" sz="3400" dirty="0" smtClean="0"/>
              <a:t>free </a:t>
            </a:r>
            <a:r>
              <a:rPr lang="en-US" sz="3400" dirty="0"/>
              <a:t>position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Recursive call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/>
              <a:t> the queen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4632" y="1873724"/>
            <a:ext cx="6748743" cy="4480366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</a:t>
            </a:r>
            <a:r>
              <a:rPr lang="en-US" dirty="0" smtClean="0"/>
              <a:t>tatic void putQueens(row) {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</a:t>
            </a:r>
            <a:r>
              <a:rPr lang="en-US" dirty="0" smtClean="0"/>
              <a:t>if </a:t>
            </a:r>
            <a:r>
              <a:rPr lang="en-US" dirty="0"/>
              <a:t>(row == 8)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smtClean="0"/>
              <a:t> printSolution</a:t>
            </a:r>
            <a:r>
              <a:rPr lang="en-US" dirty="0"/>
              <a:t>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</a:t>
            </a:r>
            <a:r>
              <a:rPr lang="en-US" dirty="0" smtClean="0"/>
              <a:t>else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for (col = 0 … 7)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if </a:t>
            </a:r>
            <a:r>
              <a:rPr lang="en-US" dirty="0" smtClean="0"/>
              <a:t>(canPlaceQueen(row</a:t>
            </a:r>
            <a:r>
              <a:rPr lang="en-US" dirty="0"/>
              <a:t>, col</a:t>
            </a:r>
            <a:r>
              <a:rPr lang="en-US" dirty="0" smtClean="0"/>
              <a:t>)) {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smtClean="0">
                <a:solidFill>
                  <a:schemeClr val="bg1"/>
                </a:solidFill>
              </a:rPr>
              <a:t>setQueen</a:t>
            </a:r>
            <a:r>
              <a:rPr lang="en-US" dirty="0" smtClean="0"/>
              <a:t>(row</a:t>
            </a:r>
            <a:r>
              <a:rPr lang="en-US" dirty="0"/>
              <a:t>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smtClean="0"/>
              <a:t>putQueens(row </a:t>
            </a:r>
            <a:r>
              <a:rPr lang="en-US" dirty="0"/>
              <a:t>+ 1);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smtClean="0">
                <a:solidFill>
                  <a:schemeClr val="bg1"/>
                </a:solidFill>
              </a:rPr>
              <a:t>removeQueen</a:t>
            </a:r>
            <a:r>
              <a:rPr lang="en-US" dirty="0" smtClean="0"/>
              <a:t>(row</a:t>
            </a:r>
            <a:r>
              <a:rPr lang="en-US" dirty="0"/>
              <a:t>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"8 Queens"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1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ea typeface="굴림" pitchFamily="50" charset="-127"/>
              </a:rPr>
              <a:t>Calculate maximum steps to find the result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 smtClean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The </a:t>
            </a:r>
            <a:r>
              <a:rPr lang="en-US" dirty="0" smtClean="0">
                <a:ea typeface="굴림" pitchFamily="50" charset="-127"/>
              </a:rPr>
              <a:t>input(</a:t>
            </a:r>
            <a:r>
              <a:rPr lang="en-US" b="1" dirty="0" smtClean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dirty="0" smtClean="0">
                <a:ea typeface="굴림" pitchFamily="50" charset="-127"/>
              </a:rPr>
              <a:t>) </a:t>
            </a:r>
            <a:r>
              <a:rPr lang="en-US" dirty="0">
                <a:ea typeface="굴림" pitchFamily="50" charset="-127"/>
              </a:rPr>
              <a:t>of the function is the </a:t>
            </a:r>
            <a:r>
              <a:rPr lang="en-US" dirty="0" smtClean="0">
                <a:ea typeface="굴림" pitchFamily="50" charset="-127"/>
              </a:rPr>
              <a:t>main source of steps growth</a:t>
            </a:r>
            <a:endParaRPr lang="en-US" dirty="0"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</a:t>
            </a:r>
            <a:r>
              <a:rPr lang="en-US" altLang="ko-KR" dirty="0" smtClean="0">
                <a:ea typeface="굴림" pitchFamily="50" charset="-127"/>
              </a:rPr>
              <a:t>Number </a:t>
            </a:r>
            <a:r>
              <a:rPr lang="en-US" altLang="ko-KR" dirty="0">
                <a:ea typeface="굴림" pitchFamily="50" charset="-127"/>
              </a:rPr>
              <a:t>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5025" y="1837392"/>
            <a:ext cx="1051559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long getOperationsCount(int n) 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long counter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for (int </a:t>
            </a:r>
            <a:r>
              <a:rPr lang="en-US" sz="2200" b="1" noProof="1">
                <a:latin typeface="Consolas" pitchFamily="49" charset="0"/>
              </a:rPr>
              <a:t>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n; </a:t>
            </a:r>
            <a:r>
              <a:rPr lang="en-US" sz="2200" b="1" noProof="1">
                <a:latin typeface="Consolas" pitchFamily="49" charset="0"/>
              </a:rPr>
              <a:t>i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 smtClean="0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for (int j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 smtClean="0">
                <a:latin typeface="Consolas" pitchFamily="49" charset="0"/>
              </a:rPr>
              <a:t> 0; j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 smtClean="0">
                <a:latin typeface="Consolas" pitchFamily="49" charset="0"/>
              </a:rPr>
              <a:t> n; j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 smtClean="0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counter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 smtClean="0">
                <a:latin typeface="Consolas" pitchFamily="49" charset="0"/>
              </a:rPr>
              <a:t>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</a:rPr>
              <a:t> counter</a:t>
            </a:r>
            <a:r>
              <a:rPr lang="en-US" sz="2200" b="1" noProof="1" smtClean="0">
                <a:latin typeface="Consolas" pitchFamily="49" charset="0"/>
              </a:rPr>
              <a:t>;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35885" y="1945520"/>
            <a:ext cx="4356371" cy="919401"/>
          </a:xfrm>
          <a:prstGeom prst="wedgeRoundRectCallout">
            <a:avLst>
              <a:gd name="adj1" fmla="val -69687"/>
              <a:gd name="adj2" fmla="val -2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Solution: </a:t>
            </a:r>
          </a:p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T(n) </a:t>
            </a:r>
            <a:r>
              <a:rPr lang="en-US" sz="2400" b="1" dirty="0" smtClean="0">
                <a:solidFill>
                  <a:schemeClr val="bg1"/>
                </a:solidFill>
              </a:rPr>
              <a:t>= 3(n ^ </a:t>
            </a:r>
            <a:r>
              <a:rPr lang="en-US" sz="2400" b="1" dirty="0">
                <a:solidFill>
                  <a:schemeClr val="bg1"/>
                </a:solidFill>
              </a:rPr>
              <a:t>2) + </a:t>
            </a:r>
            <a:r>
              <a:rPr lang="en-US" sz="2400" b="1" dirty="0" smtClean="0">
                <a:solidFill>
                  <a:schemeClr val="bg1"/>
                </a:solidFill>
              </a:rPr>
              <a:t>3n + 3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8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 or Iteration?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When to Use and When to Avoid Recursion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66447" y="1972235"/>
            <a:ext cx="2456330" cy="12794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dirty="0" smtClean="0">
                <a:solidFill>
                  <a:schemeClr val="bg2"/>
                </a:solidFill>
              </a:rPr>
              <a:t>R || I</a:t>
            </a:r>
            <a:endParaRPr lang="en-US" sz="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9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Recursion vs. Iteration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Recursive calls are </a:t>
            </a:r>
            <a:r>
              <a:rPr lang="en-US" sz="3000" b="1" dirty="0" smtClean="0">
                <a:solidFill>
                  <a:schemeClr val="bg1"/>
                </a:solidFill>
              </a:rPr>
              <a:t>slightly slower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Parameters and return values </a:t>
            </a:r>
            <a:r>
              <a:rPr lang="en-US" sz="3000" b="1" dirty="0" smtClean="0">
                <a:solidFill>
                  <a:schemeClr val="bg1"/>
                </a:solidFill>
              </a:rPr>
              <a:t>travel</a:t>
            </a:r>
            <a:r>
              <a:rPr lang="en-US" sz="3000" dirty="0" smtClean="0"/>
              <a:t> through the stack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Good for branching problems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No function call </a:t>
            </a:r>
            <a:r>
              <a:rPr lang="en-US" sz="3000" b="1" dirty="0" smtClean="0">
                <a:solidFill>
                  <a:schemeClr val="bg1"/>
                </a:solidFill>
              </a:rPr>
              <a:t>cost</a:t>
            </a:r>
          </a:p>
          <a:p>
            <a:r>
              <a:rPr lang="en-US" sz="3000" dirty="0" smtClean="0"/>
              <a:t>Creates </a:t>
            </a:r>
            <a:r>
              <a:rPr lang="en-US" sz="3000" b="1" dirty="0" smtClean="0">
                <a:solidFill>
                  <a:schemeClr val="bg1"/>
                </a:solidFill>
              </a:rPr>
              <a:t>local</a:t>
            </a:r>
            <a:r>
              <a:rPr lang="en-US" sz="3000" dirty="0" smtClean="0"/>
              <a:t> variables</a:t>
            </a:r>
          </a:p>
          <a:p>
            <a:r>
              <a:rPr lang="en-US" sz="3000" dirty="0" smtClean="0"/>
              <a:t>Good for linear problems (no branching)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871327" y="4006560"/>
            <a:ext cx="4064298" cy="17574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static long </a:t>
            </a:r>
            <a:r>
              <a:rPr lang="en-US" sz="1600" dirty="0" smtClean="0"/>
              <a:t>recurFact(int </a:t>
            </a:r>
            <a:r>
              <a:rPr lang="en-US" sz="1600" dirty="0"/>
              <a:t>n</a:t>
            </a:r>
            <a:r>
              <a:rPr lang="bg-BG" sz="1600" dirty="0"/>
              <a:t>)</a:t>
            </a:r>
            <a:r>
              <a:rPr lang="en-US" sz="1600" dirty="0"/>
              <a:t> </a:t>
            </a:r>
            <a:r>
              <a:rPr lang="bg-BG" sz="1600" dirty="0"/>
              <a:t>{</a:t>
            </a:r>
            <a:br>
              <a:rPr lang="bg-BG" sz="1600" dirty="0"/>
            </a:br>
            <a:r>
              <a:rPr lang="en-US" sz="1600" dirty="0"/>
              <a:t>  </a:t>
            </a:r>
            <a:r>
              <a:rPr lang="bg-BG" sz="1600" dirty="0"/>
              <a:t>if (</a:t>
            </a:r>
            <a:r>
              <a:rPr lang="en-US" sz="1600" dirty="0"/>
              <a:t>n</a:t>
            </a:r>
            <a:r>
              <a:rPr lang="bg-BG" sz="1600" dirty="0"/>
              <a:t> </a:t>
            </a:r>
            <a:r>
              <a:rPr lang="en-US" sz="1600" dirty="0"/>
              <a:t>==</a:t>
            </a:r>
            <a:r>
              <a:rPr lang="bg-BG" sz="1600" dirty="0"/>
              <a:t> </a:t>
            </a:r>
            <a:r>
              <a:rPr lang="en-US" sz="1600" dirty="0"/>
              <a:t>0</a:t>
            </a:r>
            <a:r>
              <a:rPr lang="bg-BG" sz="1600" dirty="0"/>
              <a:t>) </a:t>
            </a:r>
            <a:endParaRPr lang="en-US" sz="1600" dirty="0"/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  </a:t>
            </a:r>
            <a:r>
              <a:rPr lang="bg-BG" sz="1600" dirty="0"/>
              <a:t>return 1;</a:t>
            </a:r>
            <a:r>
              <a:rPr lang="en-US" sz="1600" dirty="0"/>
              <a:t> </a:t>
            </a:r>
            <a:r>
              <a:rPr lang="bg-BG" sz="1600" dirty="0"/>
              <a:t/>
            </a:r>
            <a:br>
              <a:rPr lang="bg-BG" sz="1600" dirty="0"/>
            </a:br>
            <a:r>
              <a:rPr lang="en-US" sz="1600" dirty="0"/>
              <a:t> 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</a:t>
            </a:r>
            <a:r>
              <a:rPr lang="bg-BG" sz="1600" dirty="0" smtClean="0"/>
              <a:t>return </a:t>
            </a:r>
            <a:r>
              <a:rPr lang="bg-BG" sz="1600" dirty="0"/>
              <a:t>n * </a:t>
            </a:r>
            <a:r>
              <a:rPr lang="en-US" sz="1600" dirty="0"/>
              <a:t>Fact</a:t>
            </a:r>
            <a:r>
              <a:rPr lang="bg-BG" sz="1600" dirty="0"/>
              <a:t>(n - 1); </a:t>
            </a:r>
            <a:br>
              <a:rPr lang="bg-BG" sz="1600" dirty="0"/>
            </a:br>
            <a:r>
              <a:rPr lang="bg-BG" sz="1600" dirty="0"/>
              <a:t>} </a:t>
            </a:r>
            <a:endParaRPr lang="en-US" sz="1600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7251461" y="4006560"/>
            <a:ext cx="4074124" cy="17574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static long </a:t>
            </a:r>
            <a:r>
              <a:rPr lang="en-US" sz="1600" dirty="0" err="1" smtClean="0"/>
              <a:t>iterFact</a:t>
            </a:r>
            <a:r>
              <a:rPr lang="en-US" sz="1600" dirty="0" smtClean="0"/>
              <a:t>(int </a:t>
            </a:r>
            <a:r>
              <a:rPr lang="en-US" sz="1600" dirty="0"/>
              <a:t>num</a:t>
            </a:r>
            <a:r>
              <a:rPr lang="bg-BG" sz="1600" dirty="0"/>
              <a:t>)</a:t>
            </a:r>
            <a:r>
              <a:rPr lang="en-US" sz="1600" dirty="0"/>
              <a:t> </a:t>
            </a:r>
            <a:r>
              <a:rPr lang="bg-BG" sz="1600" dirty="0"/>
              <a:t>{</a:t>
            </a:r>
            <a:br>
              <a:rPr lang="bg-BG" sz="1600" dirty="0"/>
            </a:br>
            <a:r>
              <a:rPr lang="en-US" sz="1600" dirty="0"/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return result;</a:t>
            </a:r>
            <a:r>
              <a:rPr lang="bg-BG" sz="1600" dirty="0"/>
              <a:t/>
            </a:r>
            <a:br>
              <a:rPr lang="bg-BG" sz="1600" dirty="0"/>
            </a:br>
            <a:r>
              <a:rPr lang="bg-BG" sz="1600" dirty="0"/>
              <a:t>} 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17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4" grpId="0" uiExpand="1" build="p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Infinite recursion </a:t>
            </a:r>
            <a:r>
              <a:rPr lang="en-US" dirty="0"/>
              <a:t>== a method calls itself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infinitely</a:t>
            </a:r>
          </a:p>
          <a:p>
            <a:pPr lvl="1"/>
            <a:r>
              <a:rPr lang="en-US" dirty="0"/>
              <a:t>Typically, infinite recursion == bug in the program</a:t>
            </a:r>
          </a:p>
          <a:p>
            <a:pPr lvl="1"/>
            <a:r>
              <a:rPr lang="en-US" dirty="0"/>
              <a:t>The bottom of the recursion is missing or wrong</a:t>
            </a:r>
          </a:p>
          <a:p>
            <a:pPr lvl="1"/>
            <a:r>
              <a:rPr lang="en-US" dirty="0"/>
              <a:t>In C# / Java / C++ causes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stack overflow</a:t>
            </a:r>
            <a:r>
              <a:rPr lang="en-US" dirty="0"/>
              <a:t>" error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041" y="4300330"/>
            <a:ext cx="4991100" cy="1781175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35" y="4486068"/>
            <a:ext cx="3829050" cy="1409700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270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When used incorrectly recursion could take too much memory and computing power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Can be Harmful!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017336" y="2530162"/>
            <a:ext cx="10164228" cy="40928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</a:t>
            </a:r>
            <a:r>
              <a:rPr lang="en-US" dirty="0" smtClean="0"/>
              <a:t>long fibonacci(int </a:t>
            </a:r>
            <a:r>
              <a:rPr lang="en-US" dirty="0"/>
              <a:t>n</a:t>
            </a:r>
            <a:r>
              <a:rPr lang="en-US" dirty="0" smtClean="0"/>
              <a:t>) {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if </a:t>
            </a:r>
            <a:r>
              <a:rPr lang="en-US" dirty="0" smtClean="0"/>
              <a:t>(</a:t>
            </a:r>
            <a:r>
              <a:rPr lang="en-US" smtClean="0"/>
              <a:t>n &lt;= </a:t>
            </a:r>
            <a:r>
              <a:rPr lang="en-US" dirty="0" smtClean="0"/>
              <a:t>1)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return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 smtClean="0"/>
              <a:t>    return fibonacci(n </a:t>
            </a:r>
            <a:r>
              <a:rPr lang="en-US" dirty="0"/>
              <a:t>- 1) + </a:t>
            </a:r>
            <a:r>
              <a:rPr lang="en-US" dirty="0" smtClean="0"/>
              <a:t>fibonacci(n </a:t>
            </a:r>
            <a:r>
              <a:rPr lang="en-US" dirty="0"/>
              <a:t>- 2);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  <a:p>
            <a:pPr>
              <a:buClr>
                <a:srgbClr val="F2B254"/>
              </a:buClr>
              <a:buSzPct val="100000"/>
            </a:pP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 smtClean="0"/>
              <a:t>public static </a:t>
            </a:r>
            <a:r>
              <a:rPr lang="en-US" dirty="0"/>
              <a:t>void </a:t>
            </a:r>
            <a:r>
              <a:rPr lang="en-US" dirty="0" smtClean="0"/>
              <a:t>main(String[] args) {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smtClean="0"/>
              <a:t>System.out.println(fibonacci(10</a:t>
            </a:r>
            <a:r>
              <a:rPr lang="en-US" dirty="0"/>
              <a:t>)); </a:t>
            </a:r>
            <a:r>
              <a:rPr lang="en-US" dirty="0">
                <a:solidFill>
                  <a:schemeClr val="accent2"/>
                </a:solidFill>
              </a:rPr>
              <a:t>// 89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smtClean="0"/>
              <a:t>System.out.println(fibonacci(50</a:t>
            </a:r>
            <a:r>
              <a:rPr lang="en-US" dirty="0"/>
              <a:t>)); </a:t>
            </a:r>
            <a:r>
              <a:rPr lang="en-US" dirty="0">
                <a:solidFill>
                  <a:schemeClr val="accent2"/>
                </a:solidFill>
              </a:rPr>
              <a:t>// This will hang!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770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makes about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recursive calls</a:t>
            </a:r>
          </a:p>
          <a:p>
            <a:r>
              <a:rPr lang="en-US" dirty="0"/>
              <a:t>The same value is calculated many, many times!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Recursive Fibonacci Calculation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60" y="2801451"/>
            <a:ext cx="7559135" cy="31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Avoid recursion when an </a:t>
            </a:r>
            <a:r>
              <a:rPr lang="en-US" sz="3400" b="1" dirty="0">
                <a:solidFill>
                  <a:schemeClr val="bg1"/>
                </a:solidFill>
              </a:rPr>
              <a:t>obvious</a:t>
            </a:r>
            <a:r>
              <a:rPr lang="en-US" sz="3400" dirty="0"/>
              <a:t> iterative </a:t>
            </a:r>
            <a:r>
              <a:rPr lang="en-US" sz="3400" dirty="0" smtClean="0"/>
              <a:t>           algorithm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Examples: </a:t>
            </a:r>
            <a:r>
              <a:rPr lang="en-US" sz="3400" b="1" dirty="0">
                <a:solidFill>
                  <a:schemeClr val="bg1"/>
                </a:solidFill>
              </a:rPr>
              <a:t>factorial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fibonacci</a:t>
            </a:r>
            <a:r>
              <a:rPr lang="en-US" sz="3400" dirty="0" smtClean="0"/>
              <a:t> </a:t>
            </a:r>
            <a:r>
              <a:rPr lang="en-US" sz="3400" dirty="0"/>
              <a:t>numbers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Use recursion for </a:t>
            </a:r>
            <a:r>
              <a:rPr lang="en-US" sz="3400" b="1" dirty="0">
                <a:solidFill>
                  <a:schemeClr val="bg1"/>
                </a:solidFill>
              </a:rPr>
              <a:t>combinatorial</a:t>
            </a:r>
            <a:r>
              <a:rPr lang="en-US" sz="3400" dirty="0"/>
              <a:t> algorithms where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At each step you need to </a:t>
            </a:r>
            <a:r>
              <a:rPr lang="en-US" sz="3400" b="1" dirty="0">
                <a:solidFill>
                  <a:schemeClr val="bg1"/>
                </a:solidFill>
              </a:rPr>
              <a:t>recursively</a:t>
            </a:r>
            <a:r>
              <a:rPr lang="en-US" sz="3400" dirty="0"/>
              <a:t> explore more than one possible continuation, i.e. </a:t>
            </a:r>
            <a:r>
              <a:rPr lang="en-US" sz="3400" b="1" dirty="0">
                <a:solidFill>
                  <a:schemeClr val="bg1"/>
                </a:solidFill>
              </a:rPr>
              <a:t>branched</a:t>
            </a:r>
            <a:r>
              <a:rPr lang="en-US" sz="3400" dirty="0"/>
              <a:t> recursive algorithms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Recursion?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…</a:t>
            </a:r>
          </a:p>
          <a:p>
            <a:pPr lvl="0"/>
            <a:r>
              <a:rPr lang="en-GB" dirty="0" smtClean="0"/>
              <a:t>…</a:t>
            </a:r>
            <a:endParaRPr lang="en-US" dirty="0" smtClean="0"/>
          </a:p>
          <a:p>
            <a:pPr lvl="0"/>
            <a:r>
              <a:rPr lang="en-GB" dirty="0" smtClean="0"/>
              <a:t>…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dirty="0" smtClean="0">
                <a:solidFill>
                  <a:schemeClr val="bg2"/>
                </a:solidFill>
              </a:rPr>
              <a:t>Algorithmic </a:t>
            </a:r>
            <a:r>
              <a:rPr lang="en-US" sz="2700" b="1" dirty="0" smtClean="0">
                <a:solidFill>
                  <a:schemeClr val="bg1"/>
                </a:solidFill>
              </a:rPr>
              <a:t>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Recursion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Backtracking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dirty="0" smtClean="0">
                <a:solidFill>
                  <a:schemeClr val="bg2"/>
                </a:solidFill>
              </a:rPr>
              <a:t>When </a:t>
            </a:r>
            <a:r>
              <a:rPr lang="en-US" sz="2700" b="1" dirty="0">
                <a:solidFill>
                  <a:schemeClr val="bg1"/>
                </a:solidFill>
              </a:rPr>
              <a:t>to use recursion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dirty="0" smtClean="0">
                <a:solidFill>
                  <a:schemeClr val="bg2"/>
                </a:solidFill>
              </a:rPr>
              <a:t>When </a:t>
            </a:r>
            <a:r>
              <a:rPr lang="en-US" sz="2700" b="1" dirty="0">
                <a:solidFill>
                  <a:schemeClr val="bg1"/>
                </a:solidFill>
              </a:rPr>
              <a:t>to use iteration</a:t>
            </a: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Some parts of the equation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grow much faster </a:t>
            </a:r>
            <a:r>
              <a:rPr lang="en-US" sz="3400" dirty="0">
                <a:ea typeface="굴림" pitchFamily="50" charset="-127"/>
              </a:rPr>
              <a:t>than </a:t>
            </a:r>
            <a:r>
              <a:rPr lang="en-US" sz="3400" dirty="0" smtClean="0">
                <a:ea typeface="굴림" pitchFamily="50" charset="-127"/>
              </a:rPr>
              <a:t>others</a:t>
            </a:r>
            <a:endParaRPr lang="en-US" sz="3400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/>
              <a:t>T(n) =</a:t>
            </a:r>
            <a:r>
              <a:rPr lang="en-US" sz="3400" b="1" dirty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3(n</a:t>
            </a:r>
            <a:r>
              <a:rPr lang="en-US" sz="3400" b="1" baseline="30000" dirty="0" smtClean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 </a:t>
            </a:r>
            <a:r>
              <a:rPr lang="en-US" sz="3400" dirty="0"/>
              <a:t>+ 3n + </a:t>
            </a:r>
            <a:r>
              <a:rPr lang="en-US" sz="3400" dirty="0" smtClean="0"/>
              <a:t>3</a:t>
            </a:r>
          </a:p>
          <a:p>
            <a:pPr lvl="1">
              <a:lnSpc>
                <a:spcPct val="110000"/>
              </a:lnSpc>
            </a:pPr>
            <a:r>
              <a:rPr lang="en-US" sz="3400" dirty="0" smtClean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ignore</a:t>
            </a:r>
            <a:r>
              <a:rPr lang="en-US" sz="3400" dirty="0" smtClean="0"/>
              <a:t> some part of this equation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Higher </a:t>
            </a:r>
            <a:r>
              <a:rPr lang="en-US" sz="3400" dirty="0"/>
              <a:t>terms</a:t>
            </a:r>
            <a:r>
              <a:rPr lang="en-US" sz="3400" dirty="0">
                <a:ea typeface="굴림" pitchFamily="50" charset="-127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dominate</a:t>
            </a:r>
            <a:r>
              <a:rPr lang="en-US" sz="3400" dirty="0">
                <a:ea typeface="굴림" pitchFamily="50" charset="-127"/>
              </a:rPr>
              <a:t> lower terms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 &gt; 2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dirty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Multiplicative constants can be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omitted</a:t>
            </a:r>
            <a:r>
              <a:rPr lang="en-US" sz="3400" dirty="0">
                <a:ea typeface="굴림" pitchFamily="50" charset="-127"/>
              </a:rPr>
              <a:t>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12n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dirty="0">
                <a:ea typeface="굴림" pitchFamily="50" charset="-127"/>
                <a:sym typeface="Wingdings" panose="05000000000000000000" pitchFamily="2" charset="2"/>
              </a:rPr>
              <a:t>, </a:t>
            </a:r>
            <a:r>
              <a:rPr lang="en-US" sz="3400" dirty="0" smtClean="0">
                <a:ea typeface="굴림" pitchFamily="50" charset="-127"/>
                <a:sym typeface="Wingdings" panose="05000000000000000000" pitchFamily="2" charset="2"/>
              </a:rPr>
              <a:t>           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sz="3400" b="1" baseline="30000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400" smtClean="0">
                <a:ea typeface="굴림" pitchFamily="50" charset="-127"/>
              </a:rPr>
              <a:t>The previous </a:t>
            </a:r>
            <a:r>
              <a:rPr lang="en-US" sz="3400" dirty="0" smtClean="0">
                <a:ea typeface="굴림" pitchFamily="50" charset="-127"/>
              </a:rPr>
              <a:t>solution becomes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≈ 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 smtClean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7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2"/>
              </a:rPr>
              <a:t>Creative Commons Attribution-NonCommercial-ShareAlike 4.0 International</a:t>
            </a:r>
            <a:r>
              <a:rPr lang="en-US" dirty="0"/>
              <a:t>" license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FF54-7951-48CE-B2B9-34AA7FDF8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5" name="Picture 4">
            <a:hlinkClick r:id="rId2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62E4FF4-A8B2-440A-88B4-5BF53CB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upper</a:t>
            </a:r>
            <a:r>
              <a:rPr lang="en-US" altLang="ko-KR" sz="3400" dirty="0">
                <a:ea typeface="굴림" pitchFamily="50" charset="-127"/>
              </a:rPr>
              <a:t> bound on the running </a:t>
            </a:r>
            <a:r>
              <a:rPr lang="en-US" altLang="ko-KR" sz="3400" dirty="0" smtClean="0">
                <a:ea typeface="굴림" pitchFamily="50" charset="-127"/>
              </a:rPr>
              <a:t>time</a:t>
            </a:r>
            <a:endParaRPr lang="en-US" altLang="ko-KR" sz="3400" dirty="0">
              <a:ea typeface="굴림" pitchFamily="50" charset="-127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Average</a:t>
            </a:r>
            <a:r>
              <a:rPr lang="en-US" sz="3400" dirty="0"/>
              <a:t>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lower</a:t>
            </a:r>
            <a:r>
              <a:rPr lang="en-US" altLang="ko-KR" sz="3400" dirty="0">
                <a:ea typeface="굴림" pitchFamily="50" charset="-127"/>
              </a:rPr>
              <a:t> bound on the running time 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(the optimal case)</a:t>
            </a:r>
            <a:endParaRPr lang="bg-BG" sz="3400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4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Therefore, we need to measure </a:t>
            </a:r>
            <a:r>
              <a:rPr lang="en-US" b="1" dirty="0" smtClean="0">
                <a:solidFill>
                  <a:schemeClr val="bg1"/>
                </a:solidFill>
              </a:rPr>
              <a:t>all</a:t>
            </a:r>
            <a:r>
              <a:rPr lang="en-US" dirty="0" smtClean="0"/>
              <a:t> the possibilities: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</a:t>
            </a:r>
            <a:r>
              <a:rPr lang="en-US" altLang="ko-KR" dirty="0" smtClean="0">
                <a:ea typeface="굴림" pitchFamily="50" charset="-127"/>
              </a:rPr>
              <a:t>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15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From the previous chart we can deduce:</a:t>
            </a:r>
          </a:p>
          <a:p>
            <a:pPr lvl="1"/>
            <a:r>
              <a:rPr lang="en-US" sz="3400" dirty="0" smtClean="0"/>
              <a:t>For smaller size of the input (</a:t>
            </a:r>
            <a:r>
              <a:rPr lang="en-US" sz="3400" b="1" dirty="0" smtClean="0">
                <a:solidFill>
                  <a:schemeClr val="bg1"/>
                </a:solidFill>
              </a:rPr>
              <a:t>n</a:t>
            </a:r>
            <a:r>
              <a:rPr lang="en-US" sz="3400" dirty="0" smtClean="0"/>
              <a:t>) we </a:t>
            </a:r>
            <a:r>
              <a:rPr lang="en-US" sz="3400" b="1" dirty="0" smtClean="0">
                <a:solidFill>
                  <a:schemeClr val="bg1"/>
                </a:solidFill>
              </a:rPr>
              <a:t>don't care much for the     runtime</a:t>
            </a:r>
            <a:r>
              <a:rPr lang="en-US" sz="3400" dirty="0" smtClean="0"/>
              <a:t>. So we measure the time as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 smtClean="0"/>
              <a:t> approaches </a:t>
            </a:r>
            <a:r>
              <a:rPr lang="en-US" sz="3400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400" dirty="0" smtClean="0"/>
              <a:t>If </a:t>
            </a:r>
            <a:r>
              <a:rPr lang="en-US" sz="3400" dirty="0"/>
              <a:t>an algorithm </a:t>
            </a:r>
            <a:r>
              <a:rPr lang="en-US" sz="3400" b="1" dirty="0">
                <a:solidFill>
                  <a:schemeClr val="bg1"/>
                </a:solidFill>
              </a:rPr>
              <a:t>has to scale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should compute </a:t>
            </a:r>
            <a:r>
              <a:rPr lang="en-US" sz="3400" dirty="0"/>
              <a:t>the result </a:t>
            </a:r>
            <a:r>
              <a:rPr lang="en-US" sz="3400" dirty="0" smtClean="0"/>
              <a:t>            within </a:t>
            </a: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finite and practical time</a:t>
            </a:r>
            <a:r>
              <a:rPr lang="en-US" sz="3400" dirty="0"/>
              <a:t> </a:t>
            </a:r>
            <a:endParaRPr lang="en-US" sz="3400" dirty="0" smtClean="0"/>
          </a:p>
          <a:p>
            <a:pPr lvl="1"/>
            <a:r>
              <a:rPr lang="en-US" sz="3400" dirty="0" smtClean="0"/>
              <a:t>We're </a:t>
            </a:r>
            <a:r>
              <a:rPr lang="en-US" sz="3400" dirty="0"/>
              <a:t>concerned about the </a:t>
            </a:r>
            <a:r>
              <a:rPr lang="en-US" sz="3400" b="1" dirty="0">
                <a:solidFill>
                  <a:schemeClr val="bg1"/>
                </a:solidFill>
              </a:rPr>
              <a:t>order of an algorithm's complexity</a:t>
            </a:r>
            <a:r>
              <a:rPr lang="en-US" sz="3400" dirty="0"/>
              <a:t>, </a:t>
            </a:r>
            <a:r>
              <a:rPr lang="en-US" sz="3400" dirty="0" smtClean="0"/>
              <a:t>not </a:t>
            </a:r>
            <a:r>
              <a:rPr lang="en-US" sz="3400" dirty="0"/>
              <a:t>the actual </a:t>
            </a:r>
            <a:r>
              <a:rPr lang="en-US" sz="3400" dirty="0" smtClean="0"/>
              <a:t>time </a:t>
            </a:r>
            <a:r>
              <a:rPr lang="en-US" sz="3400" dirty="0"/>
              <a:t>in terms of </a:t>
            </a:r>
            <a:r>
              <a:rPr lang="en-US" sz="3400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</a:t>
            </a:r>
            <a:r>
              <a:rPr lang="en-US" altLang="ko-KR" dirty="0" smtClean="0">
                <a:ea typeface="굴림" pitchFamily="50" charset="-127"/>
              </a:rPr>
              <a:t>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12600</TotalTime>
  <Words>2578</Words>
  <Application>Microsoft Office PowerPoint</Application>
  <PresentationFormat>Widescreen</PresentationFormat>
  <Paragraphs>724</Paragraphs>
  <Slides>61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맑은 고딕</vt:lpstr>
      <vt:lpstr>Arial</vt:lpstr>
      <vt:lpstr>Calibri</vt:lpstr>
      <vt:lpstr>Consolas</vt:lpstr>
      <vt:lpstr>굴림</vt:lpstr>
      <vt:lpstr>Wingdings</vt:lpstr>
      <vt:lpstr>Wingdings 2</vt:lpstr>
      <vt:lpstr>1_SoftUni3_1</vt:lpstr>
      <vt:lpstr>Recursion and Backtracking</vt:lpstr>
      <vt:lpstr>Table of Contents</vt:lpstr>
      <vt:lpstr>PowerPoint Presentation</vt:lpstr>
      <vt:lpstr>Algorithm Analysis</vt:lpstr>
      <vt:lpstr>Problem: Get Number of Steps</vt:lpstr>
      <vt:lpstr>Simplifying Step Count</vt:lpstr>
      <vt:lpstr>Time Complexity</vt:lpstr>
      <vt:lpstr>Time Complexity</vt:lpstr>
      <vt:lpstr>Time Complexity</vt:lpstr>
      <vt:lpstr>Asymptotic notations</vt:lpstr>
      <vt:lpstr>Asymptotic Functions</vt:lpstr>
      <vt:lpstr>Typical Complexities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PowerPoint Presentation</vt:lpstr>
      <vt:lpstr>What is Recursion?</vt:lpstr>
      <vt:lpstr>What is Recursion?</vt:lpstr>
      <vt:lpstr>Call Stack</vt:lpstr>
      <vt:lpstr>Other Definition</vt:lpstr>
      <vt:lpstr>Array Sum – Example</vt:lpstr>
      <vt:lpstr>Recursion</vt:lpstr>
      <vt:lpstr>Problem: Array Sum</vt:lpstr>
      <vt:lpstr>Solution: Array Sum</vt:lpstr>
      <vt:lpstr>Problem: Recursive Factorial</vt:lpstr>
      <vt:lpstr>Recursive Factorial – Example</vt:lpstr>
      <vt:lpstr>Solution: Recursive Factorial</vt:lpstr>
      <vt:lpstr>Direct and Indirect Recursion</vt:lpstr>
      <vt:lpstr>Recursion Pre-Actions and Post-Actions</vt:lpstr>
      <vt:lpstr>Problem: Recursive Drawing</vt:lpstr>
      <vt:lpstr>Pre-Actions and Post-Actions – Example</vt:lpstr>
      <vt:lpstr>PowerPoint Presentation</vt:lpstr>
      <vt:lpstr>Generating 0/1 Vectors</vt:lpstr>
      <vt:lpstr>Generating 0/1 Vectors</vt:lpstr>
      <vt:lpstr>Solution: Generate n-bit Vectors</vt:lpstr>
      <vt:lpstr>Generating 3-bit Vectors Recursion Tree </vt:lpstr>
      <vt:lpstr>PowerPoint Presentation</vt:lpstr>
      <vt:lpstr>Backtracking</vt:lpstr>
      <vt:lpstr>Backtracking</vt:lpstr>
      <vt:lpstr>Backtracking Algorithm (Pseudocode)</vt:lpstr>
      <vt:lpstr>Finding All Paths in a Labyrinth</vt:lpstr>
      <vt:lpstr>Finding All Paths in a Labyrinth (2)</vt:lpstr>
      <vt:lpstr>Find All Paths: Algorithm (2)</vt:lpstr>
      <vt:lpstr>Find All Paths and Print Them</vt:lpstr>
      <vt:lpstr>The "8 Queens" Puzzle</vt:lpstr>
      <vt:lpstr>Solving The "8 Queens" Puzzle</vt:lpstr>
      <vt:lpstr>PowerPoint Presentation</vt:lpstr>
      <vt:lpstr>Performance: Recursion vs. Iteration</vt:lpstr>
      <vt:lpstr>Infinite Recursion</vt:lpstr>
      <vt:lpstr>Recursion Can be Harmful!</vt:lpstr>
      <vt:lpstr>How the Recursive Fibonacci Calculation Works?</vt:lpstr>
      <vt:lpstr>When to Use Recursion?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Martin Paunov</cp:lastModifiedBy>
  <cp:revision>439</cp:revision>
  <dcterms:created xsi:type="dcterms:W3CDTF">2018-05-23T13:08:44Z</dcterms:created>
  <dcterms:modified xsi:type="dcterms:W3CDTF">2020-05-26T09:36:15Z</dcterms:modified>
  <cp:category>computer programming, programming, algorithms</cp:category>
</cp:coreProperties>
</file>