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312" r:id="rId13"/>
    <p:sldId id="266" r:id="rId14"/>
    <p:sldId id="267" r:id="rId15"/>
    <p:sldId id="31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305" r:id="rId37"/>
    <p:sldId id="306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07" r:id="rId46"/>
    <p:sldId id="309" r:id="rId47"/>
    <p:sldId id="313" r:id="rId48"/>
    <p:sldId id="314" r:id="rId49"/>
    <p:sldId id="310" r:id="rId50"/>
    <p:sldId id="295" r:id="rId51"/>
    <p:sldId id="296" r:id="rId52"/>
    <p:sldId id="297" r:id="rId53"/>
    <p:sldId id="298" r:id="rId54"/>
    <p:sldId id="299" r:id="rId55"/>
    <p:sldId id="316" r:id="rId56"/>
    <p:sldId id="315" r:id="rId57"/>
  </p:sldIdLst>
  <p:sldSz cx="9144000" cy="6858000" type="screen4x3"/>
  <p:notesSz cx="6881813" cy="92964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 varScale="1">
        <p:scale>
          <a:sx n="59" d="100"/>
          <a:sy n="59" d="100"/>
        </p:scale>
        <p:origin x="90" y="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4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1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5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57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3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43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29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36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29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621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38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801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47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02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23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5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/755685/186281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/2213879/1862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4143325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Fields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members </a:t>
            </a:r>
            <a:r>
              <a:rPr lang="en-US" dirty="0" smtClean="0"/>
              <a:t>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375270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fields </a:t>
            </a:r>
            <a:r>
              <a:rPr lang="en-US" sz="3000" dirty="0" smtClean="0"/>
              <a:t>are of two types: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Compile-time constants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Replaced by their value during the compilation</a:t>
            </a:r>
            <a:endParaRPr lang="bg-BG" sz="2600" dirty="0" smtClean="0"/>
          </a:p>
          <a:p>
            <a:pPr lvl="2">
              <a:lnSpc>
                <a:spcPct val="95000"/>
              </a:lnSpc>
            </a:pPr>
            <a:r>
              <a:rPr lang="en-US" sz="2600" dirty="0" smtClean="0"/>
              <a:t>Can contain only values, known at compile time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Runtime constants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Assigned once only at object creation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Can contain values, calculated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8975" y="4395924"/>
            <a:ext cx="776605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Color.FromRGBA(25, 33, 74, 128);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6042528"/>
            <a:ext cx="15119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More info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3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Fields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952411"/>
            <a:ext cx="77660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Constants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double PI = 3.1415926535897932385;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readonly 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 // Cannot be further modified!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.PI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Console.WriteLine(c.Size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Compilation error: readonly field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Console.WriteLine(Constants.Size); // compile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22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256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Restrict the access to them from outer 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the current 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 Explained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1219200"/>
            <a:ext cx="2362200" cy="1600200"/>
            <a:chOff x="6122029" y="3530263"/>
            <a:chExt cx="2362200" cy="1600200"/>
          </a:xfrm>
        </p:grpSpPr>
        <p:pic>
          <p:nvPicPr>
            <p:cNvPr id="2054" name="Picture 6" descr="enter image description her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8" t="2871" r="13193" b="7289"/>
            <a:stretch/>
          </p:blipFill>
          <p:spPr bwMode="auto">
            <a:xfrm>
              <a:off x="6122029" y="3530263"/>
              <a:ext cx="2362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530321" y="4643482"/>
              <a:ext cx="15456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protected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67823" y="1209273"/>
            <a:ext cx="2286000" cy="1600200"/>
            <a:chOff x="3522633" y="3520336"/>
            <a:chExt cx="2286000" cy="1600200"/>
          </a:xfrm>
        </p:grpSpPr>
        <p:pic>
          <p:nvPicPr>
            <p:cNvPr id="2052" name="Picture 4" descr="enter image description her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5" t="2871" r="13855" b="7289"/>
            <a:stretch/>
          </p:blipFill>
          <p:spPr bwMode="auto">
            <a:xfrm>
              <a:off x="3522633" y="3520336"/>
              <a:ext cx="22860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034208" y="4643482"/>
              <a:ext cx="126509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internal</a:t>
              </a:r>
            </a:p>
          </p:txBody>
        </p:sp>
      </p:grpSp>
      <p:pic>
        <p:nvPicPr>
          <p:cNvPr id="2056" name="Picture 8" descr="enter image description he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5" t="5882" r="11998" b="4279"/>
          <a:stretch/>
        </p:blipFill>
        <p:spPr bwMode="auto">
          <a:xfrm>
            <a:off x="5866841" y="3020101"/>
            <a:ext cx="2514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791200" y="4171146"/>
            <a:ext cx="26917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 internal</a:t>
            </a:r>
          </a:p>
        </p:txBody>
      </p:sp>
      <p:pic>
        <p:nvPicPr>
          <p:cNvPr id="2058" name="Picture 10" descr="enter image description her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3" t="4278" r="14408" b="5882"/>
          <a:stretch/>
        </p:blipFill>
        <p:spPr bwMode="auto">
          <a:xfrm>
            <a:off x="481341" y="2969636"/>
            <a:ext cx="2362200" cy="165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nter image description her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t="4278" r="13253" b="5882"/>
          <a:stretch/>
        </p:blipFill>
        <p:spPr bwMode="auto">
          <a:xfrm>
            <a:off x="481341" y="1209273"/>
            <a:ext cx="2362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8838" y="4153973"/>
            <a:ext cx="1217333" cy="48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8638" y="2332419"/>
            <a:ext cx="10150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3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5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1338200"/>
            <a:ext cx="1638300" cy="203835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Enumerations (Enums)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5562600" y="1219200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65607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695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2221309" cy="2209800"/>
          </a:xfrm>
          <a:prstGeom prst="rect">
            <a:avLst/>
          </a:prstGeom>
          <a:noFill/>
        </p:spPr>
      </p:pic>
      <p:pic>
        <p:nvPicPr>
          <p:cNvPr id="5" name="Picture 2" descr="http://www.irrlicht3d.org/images/uml3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Use the Dog constructor to assign name 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8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6762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6808" y="1300162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45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3430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at the time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instance </a:t>
            </a:r>
            <a:r>
              <a:rPr lang="en-US" dirty="0"/>
              <a:t>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0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731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http://www.istockphoto.com/file_thumbview_approve/4561081/2/istockphoto_4561081-construction-wor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270697"/>
            <a:ext cx="2082103" cy="2082103"/>
          </a:xfrm>
          <a:prstGeom prst="roundRect">
            <a:avLst>
              <a:gd name="adj" fmla="val 604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constructor (intentionally left empty)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16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7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249555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249555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://www.codeproject.com/KB/cs/539179/Ste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248" y="457200"/>
            <a:ext cx="3352552" cy="2259170"/>
          </a:xfrm>
          <a:prstGeom prst="roundRect">
            <a:avLst>
              <a:gd name="adj" fmla="val 2408"/>
            </a:avLst>
          </a:prstGeom>
          <a:noFill/>
          <a:scene3d>
            <a:camera prst="perspectiveAbove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53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05300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Math.Sqrt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0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2270879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494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56588"/>
            <a:ext cx="3352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9067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295400"/>
            <a:ext cx="5348350" cy="42973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414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54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990600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 (</a:t>
            </a:r>
            <a:r>
              <a:rPr lang="en-US" dirty="0" smtClean="0">
                <a:hlinkClick r:id="rId3"/>
              </a:rPr>
              <a:t>examples</a:t>
            </a:r>
            <a:r>
              <a:rPr lang="en-US" dirty="0" smtClean="0"/>
              <a:t>)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023" y="106680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5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070" y="11815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393424"/>
            <a:ext cx="7002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Enumerated Types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nineplanets.org/planet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33" y="1295400"/>
            <a:ext cx="7253918" cy="2862822"/>
          </a:xfrm>
          <a:prstGeom prst="rect">
            <a:avLst/>
          </a:prstGeom>
          <a:noFill/>
          <a:ln w="3175"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Enumerations</a:t>
            </a:r>
            <a:r>
              <a:rPr lang="en-US" dirty="0" smtClean="0"/>
              <a:t> are types that hold a value from a fixed set of named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2677522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8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990600"/>
            <a:ext cx="7771822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CoffeeSize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Small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100, Normal = 150, Double = 300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Coffee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Coffee(CoffeeSize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this.size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 example continues)</a:t>
            </a:r>
          </a:p>
        </p:txBody>
      </p:sp>
    </p:spTree>
    <p:extLst>
      <p:ext uri="{BB962C8B-B14F-4D97-AF65-F5344CB8AC3E}">
        <p14:creationId xmlns:p14="http://schemas.microsoft.com/office/powerpoint/2010/main" val="4204169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1066800"/>
            <a:ext cx="7771822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CoffeeMachine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normalCoffee = new Coffee(CoffeeSize.Normal);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doubleCoffee = new Coffee(CoffeeSize.Double);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normalCoffee.Size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(int)normalCoffee.Size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 is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ml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(int)doubleCoffee.Size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Double coffee is 300 ml.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59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101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831487"/>
            <a:ext cx="7002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upload.wikimedia.org/wikipedia/commons/7/7f/Cape_May_diamonds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0244" y="838200"/>
            <a:ext cx="4551556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3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154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0" name="Picture 2" descr="http://wlym.com/~animations/part2/9/chapter9-correct-correc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185" y="979025"/>
            <a:ext cx="3057526" cy="3009628"/>
          </a:xfrm>
          <a:prstGeom prst="roundRect">
            <a:avLst>
              <a:gd name="adj" fmla="val 370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311" y="11114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873403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Object State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properties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the object's state correct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 in OOP</a:t>
            </a:r>
          </a:p>
          <a:p>
            <a:pPr lvl="1"/>
            <a:r>
              <a:rPr lang="en-US" dirty="0" smtClean="0"/>
              <a:t>Can force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  <a:r>
              <a:rPr lang="en-US" dirty="0" smtClean="0"/>
              <a:t>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971800"/>
            <a:ext cx="4159730" cy="22519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89" y="3810000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5930" y="5522615"/>
            <a:ext cx="343852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eople.mozilla.com/~faaborg/files/prism/announcement/personalBlog/prism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76680" y="609600"/>
            <a:ext cx="4352920" cy="1669826"/>
          </a:xfrm>
          <a:prstGeom prst="roundRect">
            <a:avLst>
              <a:gd name="adj" fmla="val 938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/9j/4AAQSkZJRgABAQAAAQABAAD/2wCEAAkGBg8PDw8QEA8PDw8QDw0PDw8NDw8PEA8PFBAVFBQQFBQXHSYeFxkjGRQUHy8gIycpLCwsFR4xNTAqNSYrLCkBCQoKDgwOGg8PGikkHhwpKSksKSkpKSwpKSkpKSkpLCkpKi0pKSwpLCwsLCkpKSwsLCkpKSksLCksKSwsKSwpKf/AABEIAMIBAwMBIgACEQEDEQH/xAAbAAEAAgMBAQAAAAAAAAAAAAAAAQIDBAUGB//EAEcQAAEDAgIFCAcEBwcFAQAAAAEAAgMEEQUhEjFBUZEGExRSYXGBoSIyQlOSsdEjM5PBBxU0Q3KC4VRjc6LS8PEkRGKywhb/xAAaAQEBAQEBAQEAAAAAAAAAAAAAAQIDBAUG/8QAKxEAAgEDAwMDBAIDAAAAAAAAAAECAxExIUFRBBITFHGxIjJSYQUVkcHR/9oADAMBAAIRAxEAPwDiYrMMQxyJjPSipS0OIzH2RL3n4yGr368LyKNJRRF0kw6RLbT9CUhjRmIwdHPPMnf3L0w5T0fv2+LZf9K/P/yE5VqmidkdqNLxxUTqIuaOUdH/AGiP/OPmFYcoKT+0ReLrL5/ZLhnWxzuW37Oz/Gb/AOj14per5XYlDLDG2OWOQiUEhjgSBoOF/NeUX0umTUNTpHB1MH9V/e35LfWhhHqv7x8l0F61gxLJCKUVIQpREAV6cekPH5KiyU/reBRg2kRFg0EREAREQBERAEREAREQBERAEREAREQBERAeMuN44qbjeOK+kdEj93H+Gz6KOhxe6j/DZ9Fy7x3nzjS7U0u1fRuhRe6i/DZ9E6DF7qL8Nn0TvHefObovov6vh9zF+FH9E/V8PuYfwo/onkHeeOwf1X94+S6C9G2jiGqKMd0bB+SnosfUZ8DVpVUZbuebRek6JH7tnwN+ijokfu2fA36J5US55xF6Pocfu2fA1Ohxe7Z8LU8qFzziy03reBXe6HH7tnwhBSRjUxnwhPKhc5SLrdGZ1G8AnR2dRvBTyItzkqV1ejM6jeCdGZ1G8E8iFzlKF1uis6jeCdFZ1Gp5ELnKULrdFj6gWGrp2BhIaAbjPxRTTLc56Ii6FCIiAIiIAiIgCIiAIiIDtovNYNy7pp7NkPRpdVpD9mT2P2dzrL0n/PhvXCUJQdpI5JpkoihYKFKIgCIiAIihzgASSAALkkgADeTsQEouFPyvg0+ap2y1s2yOkYXjxfqt2i6zR4XjVTnalw9h655+a3aACAeC6qlLfT3C1wdZSuNVclMQpWmpZXSVz4xeSmezQZJF7Qj9I2cNYy2eB6NBXMniZLGbse2439oO4g3B7lJQtqncrTWTYREXMhClYamoEbdI6ri+/vG/uWpTYq1z3M1kvcI7ai0NJvfw81VFvUy5JOzOii5kla7SJGWVh2ar+K3ad4sBpBzrXOd1XGyMxqKTsjKsFd92e9vzWwteu+7Pe35qRydUcxERek2EREAREQBERAEREAREQHVx7kZR1t3SR6Ep/fQ2bJf/AMtj/EX7V5CTk9i2GZ0z+l04z5sAusO2Im7e9hK+lrHUTtjY6R50WMa57jua0XJ4BfcnTjNWaPzNLqJ08HhcJ5f00vozA00mo6dzHf8Aitdv8wHevTMeHAOaQ5pFw5pBBG8Ea1xOS3I+HFI6muro3F1XKXQaL3MfFE0kBzSMs9WYOTBvWvV/o5xGhJfhtUZY73MEmix58HfZv7/RPYvmVOiT1gfYj1CxI9KoXj6fl3JA/msQpZIJBrc1jm+JjdnbtBK9Nh+KwVAvDKyQbQ0+kO9pzHiF4Z0pwyj0qSeDbREXIpBPh2rgYFgJxgyVFTLN0MTvZTU0Z0GyNblpuIzPzvfMLNysrHMpjHHnNUvbTRAay6TI+V+IXr8PwWOGkjpNcbYeZdoktLriz3AixBJLjlvXeH0x7t2bpx7nqa01FLRRgYfS0zo2tOnTAmCR7tjmy5hx7Hi53ryUPKHEKyR0Tq2PD5QSDSR0xFQ3+abN3e267suFYnRZ0c4rYR/2le68rW9WOoyJ7nea1DidBizxR1lLNT1jQ7RjmYWysIBcTFMBqsCbEAHcV0XOf3v/AIZuXC0NFs+KUL+dZUSYlD+9gqMphvdEc7HsHA61Wgr4OkCSmd/0lc5x5s5Opa4C8kLm+zpgFw2XBsq4dFUU2IS0RqTUwRQNlDpW/axlxGgwu25H/hYOUGHQSPe6KXo1UHMcXEERyvYdJunbaDqdr16wml+2W6yv9nByaVmeoRa9JViRjXEtDi0FzQ5p0XWzGR3rYXlasU162jErNEm2YIIAJB8VoR4Y2Ah7pHGxsGtZZzz1Rn/vuW5U4kxnogtc/Y3SAA7XOOQHmsMU0IJdJPE+QggkPbZoPssGweZW02kc5drf7JigEt3G7STchoFh2XOs9q5LMWkBFiGjVYDL+Ijb/RdN8sYH2RuSR6Vjq12vZafRGPPpHRuPWAuQe63mukf2eeTs/wBnSoa5r/Rbzj7es9zbC/ab+QWWu+7Pe35q1LDoMDdIuA1FwANt2SrXfdnvb81y07tD1xvbU5iIi7nUIiIAiIgCIiAIiIAiIgOTH+kLEKbKro2vaNb4wY79uk3SYeAUY5y9p6+GOmYZKYTzRsqZJgC2OC93EFhOls2DV2rsLRq8EppfXhjJ6wGg7i2xXtj1bwzwvoqd7o+iYNW0kkbGUksMkbGNYxsMjHlrWiwBANxkNoXQXxSo5DxX0opZInDVezwO45EcVnp6rHKT7mrNQwamSObKLfwzDLwK7R6iDOUullsex5YyivmjwqINcTozVcxa1/RYAQbMJ9WR2WrYe3Ll4p+iKEnnKKokppBm1shMjQex4s9v+Zee5PctZ8N53pFC+R88rpZqhznxyvcd5ILSBc2AtrK9fQfpZw2W2mZqc/3sem0fzRk/JeatKq5Xjg91CFOMbSyeclfjmHffwdMhbrlZeSw36bBpD+dq3cM5d0c9g5xp37praN+x4y42XuaDlFR1FuZqoJDsDZWh/wAJId5LXxnkfQ1dzPTM0z+9YDFL36bbaXjdeVuL++Nvb/h1dL8WebwaMVuK6YIfBh8V2lpBa6pl1WIyNmji1b/KepqpMQoaSlqXUzjFUzyva0SN0Bk0OYcnC7SLHrLrcmuTcOHwuhhLnB0jpC6TR0jewAJAANgAF4/EuWFPR41VyziV/N0sNNEIWtdYnRkfcucLZmysfqlaOyNW7I67s9thfTQSyqFM8Bvoz0xkYXm+p0Tx6JtncOIyXnaLEI5q2sxOR1qSihNJA/Y8g6Uz278zojfpBeVxr9JctaeYjjlpqZ2UroRz1TIzawamtvq/O2SpLjjZDTQVFJU0uEwaLmwRROldM5vqmZx0bi9ybbztNx0VJrV7mXUT0R0cBqaouqKp2H10s1ZLzrdCHRjENvs2iRxAtY/JTymGJClkmmENBELNZGHieqmkdk2MFvosvttYgA616CT9J+Ghg5p0s0hybBFA8SE7vSAaB4leeqJKivnZUVTRFHESaakadIRk/vJDtf8A7y1LKX1d0lYy4xto7nRocOhZTxMkEbpGxND3OsXF+jmSdZzuuPTYmWgXhppMh97AHHV2ELqONge4rzzdQ7luitW2eerFK1jrw46WG7aWjB7YZHDg6QhZnY/NO5sbxAyNzmhwip4IvRvn6QFx4ELjN1LLT+u3+ILu1ocE22dSbF3OIbbTa02Dsw5+49lwuhQuZ62la/syNAc0965j6EEk3IvYi2wrYC8LStZHpjSfdeR1+fZ12/EFhrJWlhAcCbjIEb1z1CwoWO1giIuhoIiIAiKUBCIiAIiIApUKUBCIiAIiIAtOpwWml9eCMneGhruLbFbiKptYJY8/U8iKV3qmSPucHjg4X81jh5P11P8As2ISs3N05YhwaSPJekRb8sjPYjiCsx8ZdOB7S9hPEx3V8DwiaKSeeokEs0xBc4Em+dySSBmTbguwijqO1tC9pIKAqEWDRAYASQACdZAAJ7ysTMb5iRwNPTzD0SOfbITmNWTgPJZ1x8R+9d3N+S60tZHKq7R0O1PytZIC3oUDAWlp5osbkRa4JiJB8VyZJ4LWbTaPa6onf/pWmxWXpPG5N5M7JGM0dOISAtvnJLGR6RGRaewawVsNraW4IpZAQQcqu4uOx0RWlUH7v/D/APpyxt1oivQ9JJyqhLbDD6e/Wc9wPCNrFrwz84NLRa25Pos0rDu0iT5rirq0H3Y73fMrlVSsdqMm5amwiIvMeoIiIAiIgCIpQEIiIAiIgCIiAIiIAiIgCIiAIiIAiIgCK8UD35NY5x3Ma53yC2DhVRtglHexzfmrZkNGm5QMic5slHDPouIBdJMwkdouW+S0K6qhmlfIInxBxFo45I9BgDQLC7L7PNa9awtlkBBBD3Ag5EEbFjYvZFWR4ZybbMrHRBw0hNom/qvj0vNtltaNEfbrGnbpRU7/AJSBc5+seKDWtGDflZSWJElW5wbZo5qnY3ac/tCdZWlC5vtB38jmj5gqSsY1DuQt7m3pQ7p/ii/0rcp8WjjiMYp2vdpOcJZZZA4AgZWZog6vNctqlRq5E2sHdCKA4bxxUgrwn0QiIhQiIgCKVCAKUUIAiIgCIiA3Th46x4BR0AdY8Ftovgerrfl8H0vDDg1OgDrHgnQB1jwW2ierrfl8Dww4NToA6x4BW/Vo6x4BbKlrrKrq6vPwR0YcGn0AdY8E6AOseAW85t1qzlxc1gNi42v42Wl1FZu3d8BUYPYwvpmDXJnuDblYdBuzSPgF2YMNjbs0jvdn5altAW1Zd2S9ilU3l8F8FPg8ZiM0sL2Fj5YiWHNj3x3s7stddKg5Q05aOkVGKOdbY+ne0dxd6VlqcrpwZo23F2x556tJ39Fwm6h3L7NBt01c+L1No1WkdWWCkc97ulTWc9zvSpC52ZJzPOAE9qvT0tA4kOq54+19FcH4JXFctupUOs+HyXY817nXq8KptIc1XwvbbMyxTxG/cGuWCGhgJINZGwgkelBUlpsbXBa03HfZaLVX6lBc6cmFx56NbSEbCTUN8jHcKjsMiaP2ynJ3MZVuPHmgFpNUoGzZipoiM6mNpzydFUk697WEKX0kQH7TGexsNT+bAtParIQ9E/ljOzR5qTSs0BxlicBewvYc64Ed4HctcY1U1UrWPLDcnJkMEd7NJ9YNvs3rjLdwRxFRFogOddwAJtclhFrrFT7X7HWnJucb8o6zqKQa2O4X+SoGt2lw8Au5HVeloOa6N+xrtR7jtWZzQciAR2i6+K5z5P0Hhp8HEipGu1P8hdXdhwHtHgt2fDGO9X0DsI1cPotemkcS5jsy02v42XCpUrRV1L4MujDNjB0AdY8ApGHjrHgFtuaoXl9XW5+B4YcGscNHWPAKvQB1jwW61yOateqq7S+CeGHBqNw4H2jwCg4eOseAW20qXhT1VW2fgeGF8Gn0AdY8FC3gxSnqa35fA8UODGisRfvVV5WjsmERFChWa1GtUFy17kJvZY6mDTAIycNRWQHeoIIWoytqiE0+J+zKNFw22yPfu+S3gbi4zG8Zhc97WuFnC/5LCKZzM43kdh1fTyXthXTyaubksL2udJGGOLhZzHgZkDIg7F5KPApb6LnRsP8AeOe3z0V6ZuJPb95H/M3L+izDEYXixPg9uX5heylXcPtONXp4VfuODHyQqCLh0BG9shI8mrA/knVhx+za4XyIkjscteZB8l6RtFC7Nh0TvifZZeZmb6s7+57Q75r0Lq5bo8z6Cns2eWbyWq/dD8WL6rS/VNRn/wBPNrP7qTf3L2/OVI9uJ3e0j5Kek1PVhPi8fmtLrHujD/j47M8S3Cqj3E/4Un0U/qqo9xN+FJ9F7XpdT7uL4nKDVVPUhHi4/mr6z9Gf69cnjmYFVOzFPLbtbbyNir//AJ+r/s8nAfVet52pPtQt7mk/NRzMx1zuH+GwN81PWPg1/Xx5ORgGAkOk6VTkN0QWuluACDmLg7QfJdLmaGJwLImukaQW81puIcNRveyl1FEM5HFx3yyJ0+Fgs23dG381wn1Epa4PTT6WEFbJkdzkrmveAxrDdrL3dfe4rYJt/Vc12KPd92zxdn/RYnQvk+8eT2DV9AvJKrFZZ6rWNmoxMerH6TjtGofVYqenLQSTdxzO1XZG1gsBntO1SCvJVrd2hm98Fg5QWIRfUgcuHuT2KqzXKbgoWJbgX5Ic1TrARoKtZaSJcIiKmSjRbNQSoJRc2zoERFkpe91RFbX3rWSYIAUuOxCdgQMV9iFQrBikuVS5NENWX1bVjdTsdraO/V8lZrVOlnZaUmiGu7DmbLjxB+ajojhqlcPiHyK21UG66eSS3KpMwBs41S37yfzCaVQPbB+H6LKRZSHp55FuzDz1R1m8G/RBJUH2x5fRZ8iqkWTzTHcYDzx1ynwJ/IKOiud60jjx/MrayKq5yjrS5F2a4omDeeAWRsDRqaPmrouTnJ7luFLTZQizcEuChWaVOjZW1yXsQ0WzVSbq1iVNgFbXIVDVYN7VBeozKmiGrL3UqoFlLV0RlkolkQhzOfd1j5Jz7usfJY0W7IXL8+7rHyTn3dYqiJZC5fn3dYqRO7rFY1dotmqooly4lcPaPFQ6od1jxWNzrqFXbYF+ed1jxVmyO6x4qjWo5ydq3Fy7qh3WPFGSO6x4lYlc5BVckLsmd1jxKoZHX9Y8SqgqzwlroFhKTtPEqpe4bTxKorg3SyYwRzjt54lXbMd54lYyLKFMFMjid54lU0zvPEqzXKrm2RpZJcaZ3niU0jvPEqEUsUnSO88Smkd54lQiWBOkd54lS252niVAF1ZzrZKpEJL7KhPaoQBHqUkXV9QUalUlXBMglWcbWUMChxTYGRSsQeivcLFnjaqK7Nyoo+QgiIslLNCPKkZBUWsIgVmtRrUc5EtwHOVUVmtUyUMChxVnu2KA22ZV/RCLKzTsUaaEWTAIIULJrCoQjQLA3VXCyhZAbpkYMavrCq5tkac0WgIRS4KFChEUtGaAsMgqKzyoAVfBAAr6k1KhKYGQSoRXAsotSknIKgCa1JNtSuSFUV9NFLLkEM1qDrRE2BCIihS7tSoERaZEZH6ljREZUFl2IisSMxt1qX60RTYblVcakRECGa1MiImw3KIERQpldqWJEVkRF3qiIpLJQrMREWSFSsjNSItLIZR2tQiLLKi7EeoRVYJuSNSoiI9gERF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define fields, methods, constructors, properties and other members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Access modifiers limit the access to class members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Enumerations define a fixed set of constants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Properties </a:t>
            </a:r>
            <a:r>
              <a:rPr lang="en-US" sz="3000" dirty="0"/>
              <a:t>expose the </a:t>
            </a:r>
            <a:r>
              <a:rPr lang="en-US" sz="3000" dirty="0" smtClean="0"/>
              <a:t>class data in safe, controlled way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Defining Classes – Part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definition </a:t>
            </a:r>
            <a:r>
              <a:rPr lang="en-US" dirty="0" smtClean="0"/>
              <a:t>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170" y="3733800"/>
            <a:ext cx="2878057" cy="26670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0868"/>
            <a:ext cx="7924800" cy="685800"/>
          </a:xfrm>
        </p:spPr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7147"/>
            <a:ext cx="7924800" cy="569120"/>
          </a:xfrm>
        </p:spPr>
        <p:txBody>
          <a:bodyPr/>
          <a:lstStyle/>
          <a:p>
            <a:r>
              <a:rPr lang="en-US" dirty="0" smtClean="0"/>
              <a:t>Defining and Using Data Fields</a:t>
            </a:r>
            <a:endParaRPr lang="en-US" dirty="0"/>
          </a:p>
        </p:txBody>
      </p:sp>
      <p:pic>
        <p:nvPicPr>
          <p:cNvPr id="2052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730228"/>
            <a:ext cx="7620000" cy="34528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557">
            <a:off x="4389305" y="3024337"/>
            <a:ext cx="3591048" cy="838200"/>
          </a:xfrm>
          <a:prstGeom prst="rect">
            <a:avLst/>
          </a:prstGeom>
          <a:noFill/>
        </p:spPr>
        <p:txBody>
          <a:bodyPr wrap="none" rtlCol="0">
            <a:prstTxWarp prst="textWave4">
              <a:avLst>
                <a:gd name="adj1" fmla="val 6250"/>
                <a:gd name="adj2" fmla="val 661"/>
              </a:avLst>
            </a:prstTxWarp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b="1" spc="50" dirty="0" smtClean="0">
                <a:ln w="0">
                  <a:solidFill>
                    <a:schemeClr val="accent5">
                      <a:lumMod val="75000"/>
                      <a:alpha val="7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Fields</a:t>
            </a:r>
            <a:endParaRPr lang="en-US" sz="5400" b="1" spc="50" dirty="0">
              <a:ln w="0">
                <a:solidFill>
                  <a:schemeClr val="accent5">
                    <a:lumMod val="75000"/>
                    <a:alpha val="70000"/>
                  </a:schemeClr>
                </a:solidFill>
              </a:ln>
              <a:solidFill>
                <a:schemeClr val="accent6">
                  <a:lumMod val="20000"/>
                  <a:lumOff val="80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6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1806</TotalTime>
  <Words>3306</Words>
  <Application>Microsoft Office PowerPoint</Application>
  <PresentationFormat>On-screen Show (4:3)</PresentationFormat>
  <Paragraphs>682</Paragraphs>
  <Slides>56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Calibri</vt:lpstr>
      <vt:lpstr>Cambria</vt:lpstr>
      <vt:lpstr>Consolas</vt:lpstr>
      <vt:lpstr>Corbel</vt:lpstr>
      <vt:lpstr>HY엽서L</vt:lpstr>
      <vt:lpstr>Wingdings 2</vt:lpstr>
      <vt:lpstr>Telerik Academy</vt:lpstr>
      <vt:lpstr>Defining Classes – Part 1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Fields</vt:lpstr>
      <vt:lpstr>Fields</vt:lpstr>
      <vt:lpstr>Constant Fields</vt:lpstr>
      <vt:lpstr>Constant Fields – Example</vt:lpstr>
      <vt:lpstr>Access Modifiers</vt:lpstr>
      <vt:lpstr>Access Modifiers</vt:lpstr>
      <vt:lpstr>Access Modifiers Explained</vt:lpstr>
      <vt:lpstr>The 'this' Keyword</vt:lpstr>
      <vt:lpstr>Defining Simple Classes</vt:lpstr>
      <vt:lpstr>Task: Define a Class "Dog"</vt:lpstr>
      <vt:lpstr>Defining Class Dog – Example</vt:lpstr>
      <vt:lpstr>Defining Class Dog – Example (2)</vt:lpstr>
      <vt:lpstr>Using Classes and Objects</vt:lpstr>
      <vt:lpstr>How to Use Classes (Non-Static)?</vt:lpstr>
      <vt:lpstr>Task: Dog Meeting</vt:lpstr>
      <vt:lpstr>Dog Meeting – Example</vt:lpstr>
      <vt:lpstr>Dog Meeting – Example (2)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Methods</vt:lpstr>
      <vt:lpstr>Methods</vt:lpstr>
      <vt:lpstr>Using Methods</vt:lpstr>
      <vt:lpstr>Methods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Enumerations</vt:lpstr>
      <vt:lpstr>Enumerations in C#</vt:lpstr>
      <vt:lpstr>Enumerations – Example</vt:lpstr>
      <vt:lpstr>Enumerations – Example (2)</vt:lpstr>
      <vt:lpstr>Enumerations</vt:lpstr>
      <vt:lpstr>Keeping the Object State Correct</vt:lpstr>
      <vt:lpstr>Keep the Object State Correct</vt:lpstr>
      <vt:lpstr>Keep the Object State – Example</vt:lpstr>
      <vt:lpstr>Keeping the Object State Correct</vt:lpstr>
      <vt:lpstr>Summary</vt:lpstr>
      <vt:lpstr>Defining Classes – Part 1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Evlogi Hristov</cp:lastModifiedBy>
  <cp:revision>471</cp:revision>
  <dcterms:created xsi:type="dcterms:W3CDTF">2007-12-08T16:03:35Z</dcterms:created>
  <dcterms:modified xsi:type="dcterms:W3CDTF">2015-04-01T08:31:26Z</dcterms:modified>
  <cp:category>software engineering</cp:category>
</cp:coreProperties>
</file>