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05" r:id="rId19"/>
    <p:sldId id="307" r:id="rId20"/>
    <p:sldId id="306" r:id="rId21"/>
    <p:sldId id="308" r:id="rId22"/>
    <p:sldId id="303" r:id="rId23"/>
    <p:sldId id="30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9" r:id="rId34"/>
    <p:sldId id="290" r:id="rId35"/>
    <p:sldId id="291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22" r:id="rId45"/>
    <p:sldId id="309" r:id="rId46"/>
    <p:sldId id="310" r:id="rId47"/>
    <p:sldId id="312" r:id="rId48"/>
    <p:sldId id="313" r:id="rId49"/>
    <p:sldId id="315" r:id="rId50"/>
    <p:sldId id="314" r:id="rId51"/>
    <p:sldId id="317" r:id="rId52"/>
    <p:sldId id="318" r:id="rId53"/>
    <p:sldId id="319" r:id="rId54"/>
    <p:sldId id="320" r:id="rId55"/>
    <p:sldId id="284" r:id="rId56"/>
    <p:sldId id="329" r:id="rId57"/>
    <p:sldId id="328" r:id="rId58"/>
  </p:sldIdLst>
  <p:sldSz cx="9144000" cy="6858000" type="screen4x3"/>
  <p:notesSz cx="6881813" cy="9296400"/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421" autoAdjust="0"/>
  </p:normalViewPr>
  <p:slideViewPr>
    <p:cSldViewPr>
      <p:cViewPr varScale="1">
        <p:scale>
          <a:sx n="63" d="100"/>
          <a:sy n="63" d="100"/>
        </p:scale>
        <p:origin x="66" y="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070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8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0B62D-E7F4-4E52-8C69-420AE77402E3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1396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1D748-9992-41D3-9EC1-E347BD2FE23A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8129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7ADFCA-6F1C-4039-BC86-0232E9407639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128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633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0FC59-ADF9-4E7F-ABA4-DCBBC898178A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125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065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66D69-F78F-4B61-91C5-38A893F2A32E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97804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74F1-E451-4FAA-87FA-5EB281553B45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224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28AFD-0C0E-4BD8-9A10-CAE288526EDC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194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BB293D-CB45-4731-B7ED-BE47D779920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26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669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61238-347C-4CA4-868C-63F8FD2AFB07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54527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10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C525D-D29F-4DB8-9DBB-B3202496A33E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27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8464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C33E3-88F0-47D6-959B-869C3121453C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583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44788-8061-4105-B1B0-45EC0791101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12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B34E6-7003-4652-96A3-6F24BE8F31F5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79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4995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BA5B0-A2FE-40D4-A2CB-81C2E18CDF0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79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640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EF1BD-F781-4DA8-97E7-D3A4ACAEAF5F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91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72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316E-6DDF-4CB6-9D38-F33DE0140A9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9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401EC-82D0-4808-B462-29C5404FB0F5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993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132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87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  <p:sldLayoutId id="214748370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jpeg"/><Relationship Id="rId7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alad.com/p/ccbx4321/avatar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Defining Classes –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148" y="3200400"/>
            <a:ext cx="8134350" cy="5691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Members, Structures,</a:t>
            </a:r>
            <a:br>
              <a:rPr lang="en-US" dirty="0"/>
            </a:br>
            <a:r>
              <a:rPr lang="en-US" dirty="0"/>
              <a:t>Enumerations, Generic Classes, Namespaces</a:t>
            </a:r>
            <a:endParaRPr lang="bg-BG" dirty="0"/>
          </a:p>
        </p:txBody>
      </p:sp>
      <p:pic>
        <p:nvPicPr>
          <p:cNvPr id="95234" name="Picture 2" descr="http://www.atelier-us.com/upload/2009/01/earth_network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715648" y="-10047"/>
            <a:ext cx="2438400" cy="1653692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95236" name="Picture 4" descr="http://www.johnlund.com/images/lrJL_LightAbstract_04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648200"/>
            <a:ext cx="3265651" cy="1677446"/>
          </a:xfrm>
          <a:prstGeom prst="roundRect">
            <a:avLst>
              <a:gd name="adj" fmla="val 4161"/>
            </a:avLst>
          </a:prstGeom>
          <a:noFill/>
          <a:ln>
            <a:solidFill>
              <a:schemeClr val="accent5">
                <a:lumMod val="50000"/>
              </a:schemeClr>
            </a:solidFill>
          </a:ln>
        </p:spPr>
      </p:pic>
      <p:pic>
        <p:nvPicPr>
          <p:cNvPr id="95239" name="Picture 7" descr="C:\Trash\blue-earth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1944">
            <a:off x="1474395" y="331395"/>
            <a:ext cx="1965224" cy="1965224"/>
          </a:xfrm>
          <a:prstGeom prst="ellipse">
            <a:avLst/>
          </a:prstGeom>
          <a:noFill/>
          <a:effectLst>
            <a:softEdge rad="317500"/>
          </a:effec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67200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 rot="191094">
            <a:off x="5317042" y="5779156"/>
            <a:ext cx="2725426" cy="523220"/>
          </a:xfrm>
          <a:prstGeom prst="rect">
            <a:avLst/>
          </a:prstGeom>
          <a:noFill/>
        </p:spPr>
        <p:txBody>
          <a:bodyPr wrap="none" rtlCol="0">
            <a:prstTxWarp prst="textChevronInverted">
              <a:avLst/>
            </a:prstTxWarp>
            <a:spAutoFit/>
          </a:bodyPr>
          <a:lstStyle/>
          <a:p>
            <a:r>
              <a:rPr lang="en-US" sz="2800" b="1" dirty="0" smtClean="0">
                <a:ln w="1016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Object-Oriented</a:t>
            </a:r>
            <a:endParaRPr lang="en-US" sz="2800" b="1" dirty="0">
              <a:ln w="1016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objects icon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4267">
            <a:off x="4107719" y="170109"/>
            <a:ext cx="1984825" cy="19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4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Text Placeholder 13"/>
          <p:cNvSpPr>
            <a:spLocks noGrp="1"/>
          </p:cNvSpPr>
          <p:nvPr/>
        </p:nvSpPr>
        <p:spPr>
          <a:xfrm>
            <a:off x="429087" y="5352025"/>
            <a:ext cx="437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Object-Oriented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structure</a:t>
            </a:r>
            <a:r>
              <a:rPr lang="en-US" dirty="0" smtClean="0"/>
              <a:t> in C#?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 data type </a:t>
            </a:r>
            <a:r>
              <a:rPr lang="en-US" dirty="0" smtClean="0"/>
              <a:t>(behaves like a primitive type)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Examples of structures: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Classes are reference types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Declared by the keyword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Structures, like classes, have properties</a:t>
            </a:r>
            <a:r>
              <a:rPr lang="en-US" dirty="0"/>
              <a:t>, </a:t>
            </a:r>
            <a:r>
              <a:rPr lang="en-US" dirty="0" smtClean="0"/>
              <a:t>methods</a:t>
            </a:r>
            <a:r>
              <a:rPr lang="en-US" dirty="0"/>
              <a:t>, </a:t>
            </a:r>
            <a:r>
              <a:rPr lang="en-US" dirty="0" smtClean="0"/>
              <a:t>fields, constructors, events, …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have a parameterless constructor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 cannot be removed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Mostly used to store data (bunch of fields)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smtClean="0"/>
              <a:t>Structures – Example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230898"/>
            <a:ext cx="7772400" cy="50937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Point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X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Y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Color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RedValue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GreenValue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byte BlueValue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enum Edges { Straight, Rounded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r"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                      </a:t>
            </a:r>
            <a:r>
              <a:rPr lang="en-US" altLang="ko-KR" sz="2000" i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Structures – Example (2)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104965"/>
            <a:ext cx="77724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struct Square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Point Location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int Size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SurfaceColor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Color BorderColor { get; set;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public Edges Edges { get; set; 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public Square(Point location, int size,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Color surfaceColor, Color borderColor,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Edges edges) : this()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this.Location = location;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this.Size = size;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this.SurfaceColor = surfaceColor;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this.BorderColor = borderColor;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this.Edges = edges;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3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http://rocketdock.com/images/screenshots/c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3640670" cy="266700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800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C# Structures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57219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http://www.sciencesoftware.com/Gallery/Vori_chirality_large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600" y="838200"/>
            <a:ext cx="5328154" cy="38401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59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72187"/>
            <a:ext cx="488315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524000" y="2109875"/>
            <a:ext cx="6103938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Parameterizing Classes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557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854" y="3429000"/>
            <a:ext cx="2892056" cy="25908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0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10" y="2971800"/>
            <a:ext cx="2381694" cy="2133600"/>
          </a:xfrm>
          <a:prstGeom prst="roundRect">
            <a:avLst>
              <a:gd name="adj" fmla="val 727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pic>
        <p:nvPicPr>
          <p:cNvPr id="11" name="Picture 5" descr="http://www.dorsetsoftware.com/media/65811/stamp.jp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49" y="4343400"/>
            <a:ext cx="2149551" cy="1925637"/>
          </a:xfrm>
          <a:prstGeom prst="roundRect">
            <a:avLst>
              <a:gd name="adj" fmla="val 7270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625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Generics?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2038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Generics</a:t>
            </a:r>
            <a:r>
              <a:rPr lang="en-US" dirty="0" smtClean="0"/>
              <a:t> allow defining parameterized classes that process data of unknown (generic) 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class can be instantiated (specialized) with different particular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List&lt;int&gt;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</a:t>
            </a:r>
            <a:r>
              <a:rPr lang="en-US" dirty="0" smtClean="0">
                <a:sym typeface="Wingdings" pitchFamily="2" charset="2"/>
              </a:rPr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List&lt;Student&gt;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Generics are also </a:t>
            </a:r>
            <a:r>
              <a:rPr lang="en-US" dirty="0"/>
              <a:t>known as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parameterized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types</a:t>
            </a:r>
            <a:r>
              <a:rPr lang="en-US" dirty="0" smtClean="0"/>
              <a:t>" or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 types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Similar to the templates in C++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Similar to the generics 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34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762000" y="1143000"/>
            <a:ext cx="7545387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GenericList&lt;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altLang="ko-KR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element) { …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GenericListExample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int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GenericList&lt;int&gt; intList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GenericList&lt;int&gt;();</a:t>
            </a:r>
          </a:p>
          <a:p>
            <a:pPr marL="282575" indent="-282575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Declare a list of type string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GenericList&lt;string&gt; stringList =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new GenericList&lt;string&gt;();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162550" y="901303"/>
            <a:ext cx="3448050" cy="851297"/>
          </a:xfrm>
          <a:prstGeom prst="wedgeRoundRectCallout">
            <a:avLst>
              <a:gd name="adj1" fmla="val -63873"/>
              <a:gd name="adj2" fmla="val 36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an unknown type, parameter of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549698" y="2286000"/>
            <a:ext cx="3448050" cy="851297"/>
          </a:xfrm>
          <a:prstGeom prst="wedgeRoundRectCallout">
            <a:avLst>
              <a:gd name="adj1" fmla="val -78500"/>
              <a:gd name="adj2" fmla="val -776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used in any method in the class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865813" y="3527502"/>
            <a:ext cx="2744787" cy="1276945"/>
          </a:xfrm>
          <a:prstGeom prst="wedgeRoundRectCallout">
            <a:avLst>
              <a:gd name="adj1" fmla="val -81568"/>
              <a:gd name="adj2" fmla="val 306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72000" tIns="0" rIns="7200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can be replaced with </a:t>
            </a:r>
            <a:r>
              <a:rPr lang="en-US" sz="2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during the instantiation</a:t>
            </a:r>
            <a:endParaRPr lang="bg-BG" sz="26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2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Trash\GenericL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90600"/>
            <a:ext cx="5235640" cy="3181950"/>
          </a:xfrm>
          <a:prstGeom prst="roundRect">
            <a:avLst>
              <a:gd name="adj" fmla="val 50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31750"/>
          </a:effectLst>
        </p:spPr>
      </p:pic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4572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Generic Classes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236538" y="5440362"/>
            <a:ext cx="852646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1865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Generic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class declaration: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33412" y="1752600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 &lt;type-parameter-list&gt; : class-base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&lt;type-parameter-constraints-clauses&gt;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33412" y="4539496"/>
            <a:ext cx="790098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MyClass&lt;T&gt; : BaseClass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new()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Class body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11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Generic </a:t>
            </a:r>
            <a:r>
              <a:rPr lang="en-US" dirty="0" smtClean="0"/>
              <a:t>Constraints Syntax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221288"/>
          </a:xfrm>
        </p:spPr>
        <p:txBody>
          <a:bodyPr/>
          <a:lstStyle/>
          <a:p>
            <a:r>
              <a:rPr lang="en-US" sz="3600" dirty="0"/>
              <a:t>Parameter constraints clause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  <a:p>
            <a:r>
              <a:rPr lang="en-US" sz="3600" dirty="0" smtClean="0"/>
              <a:t>Example:</a:t>
            </a:r>
            <a:endParaRPr lang="en-US" sz="3000" dirty="0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681038" y="4844144"/>
            <a:ext cx="7853362" cy="13280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My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Class&lt;T&gt; 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T: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class, IEnumerable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&lt;T&gt;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new()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81038" y="1981200"/>
            <a:ext cx="7853362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SomeGenericClass&lt;some parameters&gt;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type-parameter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primary-constraint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secondary-constraints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ct val="95000"/>
              </a:lnSpc>
              <a:spcBef>
                <a:spcPct val="4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b="1" noProof="1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constructor-constraint</a:t>
            </a:r>
          </a:p>
        </p:txBody>
      </p:sp>
    </p:spTree>
    <p:extLst>
      <p:ext uri="{BB962C8B-B14F-4D97-AF65-F5344CB8AC3E}">
        <p14:creationId xmlns:p14="http://schemas.microsoft.com/office/powerpoint/2010/main" val="4077653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Static Members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/>
              <a:t>Structures in C#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Generics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Namespaces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Indexers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Operators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Attributes</a:t>
            </a:r>
            <a:endParaRPr lang="bg-BG" dirty="0"/>
          </a:p>
        </p:txBody>
      </p:sp>
      <p:pic>
        <p:nvPicPr>
          <p:cNvPr id="94210" name="Picture 2" descr="http://www.abstractpenguin.com/blog/book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514600" cy="251460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2" descr="http://ideas4pm.files.wordpress.com/2012/10/oop-programming.jpg?w=5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5" t="-9014" r="-12012" b="-13714"/>
          <a:stretch/>
        </p:blipFill>
        <p:spPr bwMode="auto">
          <a:xfrm>
            <a:off x="5339427" y="1302123"/>
            <a:ext cx="2872360" cy="1891554"/>
          </a:xfrm>
          <a:prstGeom prst="cloud">
            <a:avLst/>
          </a:prstGeom>
          <a:solidFill>
            <a:srgbClr val="FFFFFF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741634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Primary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/>
              <a:t> (reference type parameters)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dirty="0"/>
              <a:t> (value type parameters)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Secondary constraints: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Interface derivation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 class derivation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Constructor constraint: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new()</a:t>
            </a:r>
            <a:r>
              <a:rPr lang="en-US" dirty="0"/>
              <a:t> – parameterless constructor constraint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57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4497785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Constraints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5374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s://www.panda3d.org/manual/images/9/9f/BulletSpheric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6" y="1104900"/>
            <a:ext cx="7978588" cy="339090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394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 – Example</a:t>
            </a:r>
            <a:endParaRPr lang="bg-BG" dirty="0"/>
          </a:p>
        </p:txBody>
      </p:sp>
      <p:sp>
        <p:nvSpPr>
          <p:cNvPr id="472069" name="Rectangle 5"/>
          <p:cNvSpPr>
            <a:spLocks noChangeArrowheads="1"/>
          </p:cNvSpPr>
          <p:nvPr/>
        </p:nvSpPr>
        <p:spPr bwMode="auto">
          <a:xfrm>
            <a:off x="762000" y="1262420"/>
            <a:ext cx="7620000" cy="49859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T Min&lt;T&gt;(T first, T second)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T : IComparable&lt;T&gt;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(first.CompareTo(second) &lt;= 0)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first;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second;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i = 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j = 7;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min = Min&lt;int&gt;(i, j);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5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066800"/>
            <a:ext cx="8064500" cy="736600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/>
              <a:t>Generic </a:t>
            </a:r>
            <a:r>
              <a:rPr lang="en-US" dirty="0" smtClean="0"/>
              <a:t>Methods</a:t>
            </a:r>
            <a:endParaRPr lang="bg-BG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09600" y="1955005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corporate.nobelbiocare.com/Images/en/NB_0000145E_tcm197-21310_tcm269-2871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378" y="2788674"/>
            <a:ext cx="5073244" cy="338352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1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447800"/>
            <a:ext cx="441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Namespaces</a:t>
            </a:r>
            <a:endParaRPr lang="bg-BG" dirty="0"/>
          </a:p>
        </p:txBody>
      </p:sp>
      <p:pic>
        <p:nvPicPr>
          <p:cNvPr id="49156" name="Picture 4" descr="http://spacewack.makaak.nl/content/galaxi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0180"/>
            <a:ext cx="3276600" cy="4424564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</p:spPr>
      </p:pic>
      <p:pic>
        <p:nvPicPr>
          <p:cNvPr id="3074" name="Picture 2" descr="http://www.scottkim.com/inversions/images/26names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11380"/>
            <a:ext cx="2956020" cy="2956020"/>
          </a:xfrm>
          <a:prstGeom prst="roundRect">
            <a:avLst>
              <a:gd name="adj" fmla="val 4376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61219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bg-BG" dirty="0"/>
          </a:p>
        </p:txBody>
      </p:sp>
      <p:sp>
        <p:nvSpPr>
          <p:cNvPr id="1258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Namespaces</a:t>
            </a:r>
            <a:r>
              <a:rPr lang="en-US" sz="3000" dirty="0" smtClean="0"/>
              <a:t> logically group type </a:t>
            </a:r>
            <a:r>
              <a:rPr lang="en-US" sz="3000" dirty="0"/>
              <a:t>definitions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May contain classes, structures, interfaces, enumerators and other </a:t>
            </a:r>
            <a:r>
              <a:rPr lang="en-US" sz="2800" dirty="0" smtClean="0"/>
              <a:t>types and namespaces</a:t>
            </a:r>
            <a:endParaRPr lang="bg-BG" sz="2800" dirty="0"/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not contain methods and </a:t>
            </a:r>
            <a:r>
              <a:rPr lang="en-US" sz="2800" dirty="0" smtClean="0"/>
              <a:t>data directly</a:t>
            </a:r>
          </a:p>
          <a:p>
            <a:pPr lvl="1">
              <a:lnSpc>
                <a:spcPts val="3500"/>
              </a:lnSpc>
              <a:spcBef>
                <a:spcPct val="23000"/>
              </a:spcBef>
            </a:pPr>
            <a:r>
              <a:rPr lang="en-US" sz="2800" dirty="0"/>
              <a:t>Can be allocated in one or several </a:t>
            </a:r>
            <a:r>
              <a:rPr lang="en-US" sz="2800" dirty="0" smtClean="0"/>
              <a:t>files</a:t>
            </a:r>
            <a:endParaRPr lang="en-US" sz="2800" dirty="0"/>
          </a:p>
          <a:p>
            <a:pPr>
              <a:lnSpc>
                <a:spcPts val="3500"/>
              </a:lnSpc>
              <a:spcBef>
                <a:spcPct val="23000"/>
              </a:spcBef>
            </a:pPr>
            <a:r>
              <a:rPr lang="en-US" sz="3000" dirty="0" smtClean="0"/>
              <a:t>Namespaces in .NET are similar </a:t>
            </a:r>
            <a:r>
              <a:rPr lang="en-US" sz="3000" dirty="0"/>
              <a:t>to namespaces in C++ and </a:t>
            </a:r>
            <a:r>
              <a:rPr lang="en-US" sz="3000" dirty="0" smtClean="0"/>
              <a:t>packages in </a:t>
            </a:r>
            <a:r>
              <a:rPr lang="en-US" sz="3000" dirty="0"/>
              <a:t>Java</a:t>
            </a:r>
            <a:endParaRPr lang="bg-BG" sz="3000" dirty="0"/>
          </a:p>
          <a:p>
            <a:pPr>
              <a:lnSpc>
                <a:spcPts val="3500"/>
              </a:lnSpc>
              <a:spcBef>
                <a:spcPts val="773"/>
              </a:spcBef>
            </a:pPr>
            <a:r>
              <a:rPr lang="en-US" sz="3000" dirty="0" smtClean="0"/>
              <a:t>Allows </a:t>
            </a:r>
            <a:r>
              <a:rPr lang="en-US" sz="3000" dirty="0"/>
              <a:t>definition of types with </a:t>
            </a:r>
            <a:r>
              <a:rPr lang="en-US" sz="3000" dirty="0" smtClean="0"/>
              <a:t>duplicated names</a:t>
            </a:r>
          </a:p>
          <a:p>
            <a:pPr lvl="1">
              <a:lnSpc>
                <a:spcPts val="3500"/>
              </a:lnSpc>
              <a:spcBef>
                <a:spcPts val="773"/>
              </a:spcBef>
            </a:pPr>
            <a:r>
              <a:rPr lang="en-US" sz="2800" dirty="0" smtClean="0"/>
              <a:t>E.g. a type named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800" dirty="0" smtClean="0"/>
              <a:t>is found in Windows Forms, in WPF and in ASP.NET Web Forms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7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</a:t>
            </a:r>
            <a:r>
              <a:rPr lang="en-US" smtClean="0"/>
              <a:t>Namespaces</a:t>
            </a:r>
            <a:endParaRPr lang="bg-BG" dirty="0"/>
          </a:p>
        </p:txBody>
      </p:sp>
      <p:sp>
        <p:nvSpPr>
          <p:cNvPr id="126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</a:t>
            </a:r>
            <a:r>
              <a:rPr lang="en-US" dirty="0"/>
              <a:t>a </a:t>
            </a:r>
            <a:r>
              <a:rPr lang="en-US" dirty="0" smtClean="0"/>
              <a:t>namespace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dirty="0" smtClean="0"/>
              <a:t> </a:t>
            </a:r>
            <a:r>
              <a:rPr lang="en-US" dirty="0"/>
              <a:t>directive is </a:t>
            </a:r>
            <a:r>
              <a:rPr lang="en-US" dirty="0" smtClean="0"/>
              <a:t>put at the start of the file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  <a:p>
            <a:pPr lvl="1">
              <a:spcBef>
                <a:spcPct val="7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/>
              <a:t> </a:t>
            </a:r>
            <a:r>
              <a:rPr lang="en-US" dirty="0"/>
              <a:t>allows direct use of all types in </a:t>
            </a:r>
            <a:br>
              <a:rPr lang="en-US" dirty="0"/>
            </a:br>
            <a:r>
              <a:rPr lang="en-US" dirty="0"/>
              <a:t>the namespace</a:t>
            </a:r>
            <a:endParaRPr lang="bg-BG" dirty="0"/>
          </a:p>
          <a:p>
            <a:pPr lvl="1"/>
            <a:r>
              <a:rPr lang="en-US" dirty="0"/>
              <a:t>Including is applied to the current file</a:t>
            </a:r>
            <a:endParaRPr lang="bg-BG" dirty="0"/>
          </a:p>
          <a:p>
            <a:pPr lvl="1"/>
            <a:r>
              <a:rPr lang="en-US" dirty="0"/>
              <a:t>The directive is written at the begging of the file </a:t>
            </a:r>
            <a:endParaRPr lang="bg-BG" dirty="0"/>
          </a:p>
          <a:p>
            <a:pPr lvl="1"/>
            <a:r>
              <a:rPr lang="en-US" dirty="0"/>
              <a:t>When includes a namespace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bg-BG" dirty="0" smtClean="0"/>
              <a:t> </a:t>
            </a:r>
            <a:r>
              <a:rPr lang="en-US" dirty="0"/>
              <a:t>its subset of namespaces is not included</a:t>
            </a:r>
            <a:endParaRPr lang="bg-BG" dirty="0"/>
          </a:p>
        </p:txBody>
      </p:sp>
      <p:sp>
        <p:nvSpPr>
          <p:cNvPr id="1260548" name="Rectangle 4"/>
          <p:cNvSpPr>
            <a:spLocks noChangeArrowheads="1"/>
          </p:cNvSpPr>
          <p:nvPr/>
        </p:nvSpPr>
        <p:spPr bwMode="auto">
          <a:xfrm>
            <a:off x="1028700" y="2376202"/>
            <a:ext cx="7212013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System.Windows.Forms;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3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Namespaces (2)</a:t>
            </a:r>
            <a:endParaRPr lang="bg-BG" dirty="0"/>
          </a:p>
        </p:txBody>
      </p:sp>
      <p:sp>
        <p:nvSpPr>
          <p:cNvPr id="126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Types</a:t>
            </a:r>
            <a:r>
              <a:rPr lang="bg-BG" sz="3000" dirty="0"/>
              <a:t>, </a:t>
            </a:r>
            <a:r>
              <a:rPr lang="en-US" sz="3000" dirty="0"/>
              <a:t>placed in namespaces, can be used and without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directive</a:t>
            </a:r>
            <a:r>
              <a:rPr lang="bg-BG" sz="3000" dirty="0"/>
              <a:t>, </a:t>
            </a:r>
            <a:r>
              <a:rPr lang="en-US" sz="3000" dirty="0"/>
              <a:t>by their full name:</a:t>
            </a:r>
          </a:p>
          <a:p>
            <a:endParaRPr lang="bg-BG" sz="3000" dirty="0"/>
          </a:p>
          <a:p>
            <a:endParaRPr lang="en-US" sz="3000" dirty="0"/>
          </a:p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using</a:t>
            </a:r>
            <a:r>
              <a:rPr lang="en-US" sz="3000" dirty="0"/>
              <a:t> can create </a:t>
            </a:r>
            <a:r>
              <a:rPr lang="en-US" sz="3000" dirty="0" smtClean="0"/>
              <a:t>alias </a:t>
            </a:r>
            <a:r>
              <a:rPr lang="en-US" sz="3000" dirty="0"/>
              <a:t>for namespaces </a:t>
            </a:r>
            <a:r>
              <a:rPr lang="bg-BG" sz="3000" dirty="0"/>
              <a:t>:</a:t>
            </a:r>
          </a:p>
        </p:txBody>
      </p:sp>
      <p:sp>
        <p:nvSpPr>
          <p:cNvPr id="1262596" name="Rectangle 4"/>
          <p:cNvSpPr>
            <a:spLocks noChangeArrowheads="1"/>
          </p:cNvSpPr>
          <p:nvPr/>
        </p:nvSpPr>
        <p:spPr bwMode="auto">
          <a:xfrm>
            <a:off x="971550" y="4076700"/>
            <a:ext cx="7016750" cy="20672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IO = System.IO;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WinForms = System.Windows.Forms;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IO.File.OpenText("file.txt");</a:t>
            </a:r>
          </a:p>
          <a:p>
            <a:pPr marL="282575" indent="-282575" eaLnBrk="0" hangingPunct="0">
              <a:lnSpc>
                <a:spcPct val="100000"/>
              </a:lnSpc>
              <a:spcBef>
                <a:spcPts val="168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WinForms.Form form = new WinForms.Form();</a:t>
            </a:r>
          </a:p>
        </p:txBody>
      </p:sp>
      <p:sp>
        <p:nvSpPr>
          <p:cNvPr id="1262597" name="Rectangle 5"/>
          <p:cNvSpPr>
            <a:spLocks noChangeArrowheads="1"/>
          </p:cNvSpPr>
          <p:nvPr/>
        </p:nvSpPr>
        <p:spPr bwMode="auto">
          <a:xfrm>
            <a:off x="971550" y="2263914"/>
            <a:ext cx="709295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System.IO.StreamReader reader =</a:t>
            </a:r>
          </a:p>
          <a:p>
            <a:pPr marL="282575" indent="-282575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System.IO.File.OpenText("file.txt");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72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  <a:endParaRPr lang="bg-BG" dirty="0"/>
          </a:p>
        </p:txBody>
      </p:sp>
      <p:sp>
        <p:nvSpPr>
          <p:cNvPr id="126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the types in your applications </a:t>
            </a:r>
            <a:r>
              <a:rPr lang="en-US" dirty="0" smtClean="0"/>
              <a:t>into namespaces</a:t>
            </a:r>
          </a:p>
          <a:p>
            <a:pPr lvl="1"/>
            <a:r>
              <a:rPr lang="en-US" dirty="0" smtClean="0"/>
              <a:t>When the types are </a:t>
            </a:r>
            <a:r>
              <a:rPr lang="en-US" dirty="0"/>
              <a:t>too </a:t>
            </a:r>
            <a:r>
              <a:rPr lang="en-US" dirty="0" smtClean="0"/>
              <a:t>much (more than</a:t>
            </a:r>
            <a:r>
              <a:rPr lang="bg-BG" dirty="0" smtClean="0"/>
              <a:t> 15-20</a:t>
            </a:r>
            <a:r>
              <a:rPr lang="en-US" dirty="0" smtClean="0"/>
              <a:t>)</a:t>
            </a:r>
            <a:endParaRPr lang="bg-BG" dirty="0"/>
          </a:p>
          <a:p>
            <a:pPr lvl="1"/>
            <a:r>
              <a:rPr lang="en-US" dirty="0" smtClean="0"/>
              <a:t>Group </a:t>
            </a:r>
            <a:r>
              <a:rPr lang="en-US" dirty="0"/>
              <a:t>the types logically </a:t>
            </a:r>
            <a:r>
              <a:rPr lang="en-US" dirty="0" smtClean="0"/>
              <a:t>in namespaces according </a:t>
            </a:r>
            <a:r>
              <a:rPr lang="en-US" dirty="0"/>
              <a:t>to </a:t>
            </a:r>
            <a:r>
              <a:rPr lang="en-US" dirty="0" smtClean="0"/>
              <a:t>their purpose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nested namespaces </a:t>
            </a:r>
            <a:r>
              <a:rPr lang="en-US" dirty="0" smtClean="0"/>
              <a:t>when </a:t>
            </a:r>
            <a:r>
              <a:rPr lang="en-US" dirty="0"/>
              <a:t>the types are too </a:t>
            </a:r>
            <a:r>
              <a:rPr lang="en-US" dirty="0" smtClean="0"/>
              <a:t>much</a:t>
            </a:r>
          </a:p>
          <a:p>
            <a:pPr lvl="1"/>
            <a:r>
              <a:rPr lang="en-US" dirty="0" smtClean="0"/>
              <a:t>E.g. for Tetris game you may have the following namespaces: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Tetris.Core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Tetris.Web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Tetris.Win8</a:t>
            </a:r>
            <a:r>
              <a:rPr lang="en-US" dirty="0" smtClean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Tetris.HTML5Client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9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Namespaces (2)</a:t>
            </a:r>
            <a:endParaRPr lang="bg-BG" dirty="0"/>
          </a:p>
        </p:txBody>
      </p:sp>
      <p:sp>
        <p:nvSpPr>
          <p:cNvPr id="1266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all public types in files identical with their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E.g. the class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/>
              <a:t> should be in the file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Student.cs</a:t>
            </a:r>
          </a:p>
          <a:p>
            <a:r>
              <a:rPr lang="en-US" dirty="0" smtClean="0"/>
              <a:t>Arrange </a:t>
            </a:r>
            <a:r>
              <a:rPr lang="en-US" dirty="0"/>
              <a:t>the files in directories, corresponding to their namespaces </a:t>
            </a:r>
          </a:p>
          <a:p>
            <a:pPr lvl="1"/>
            <a:r>
              <a:rPr lang="en-US" dirty="0"/>
              <a:t>The directory structure from your </a:t>
            </a:r>
            <a:r>
              <a:rPr lang="en-US" dirty="0" smtClean="0"/>
              <a:t>project </a:t>
            </a:r>
            <a:r>
              <a:rPr lang="en-US" dirty="0"/>
              <a:t>course-code have to reflect </a:t>
            </a:r>
            <a:r>
              <a:rPr lang="en-US" dirty="0" smtClean="0"/>
              <a:t>the </a:t>
            </a:r>
            <a:r>
              <a:rPr lang="en-US" dirty="0"/>
              <a:t>structure of the defined </a:t>
            </a:r>
            <a:r>
              <a:rPr lang="en-US" dirty="0" smtClean="0"/>
              <a:t>namespaces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295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38307" name="Rectangle 3"/>
          <p:cNvSpPr>
            <a:spLocks noChangeArrowheads="1"/>
          </p:cNvSpPr>
          <p:nvPr/>
        </p:nvSpPr>
        <p:spPr bwMode="auto">
          <a:xfrm>
            <a:off x="1979613" y="2163762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vs. Instance Members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362" name="Picture 2" descr="http://www.bnl.gov/bnlweb/Museum/photos/Science%20Museum/D033039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971800"/>
            <a:ext cx="2590800" cy="3264408"/>
          </a:xfrm>
          <a:prstGeom prst="roundRect">
            <a:avLst>
              <a:gd name="adj" fmla="val 8522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7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</a:t>
            </a:r>
            <a:endParaRPr lang="bg-BG" dirty="0"/>
          </a:p>
        </p:txBody>
      </p:sp>
      <p:sp>
        <p:nvSpPr>
          <p:cNvPr id="1267715" name="Rectangle 3"/>
          <p:cNvSpPr>
            <a:spLocks noChangeArrowheads="1"/>
          </p:cNvSpPr>
          <p:nvPr/>
        </p:nvSpPr>
        <p:spPr bwMode="auto">
          <a:xfrm>
            <a:off x="576263" y="1049338"/>
            <a:ext cx="803433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SofiaUniversity.Data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struct Faculty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Specialty 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402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 anchor="ctr" anchorCtr="0"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(2)</a:t>
            </a:r>
            <a:endParaRPr lang="bg-BG" dirty="0"/>
          </a:p>
        </p:txBody>
      </p:sp>
      <p:sp>
        <p:nvSpPr>
          <p:cNvPr id="1269763" name="Rectangle 3"/>
          <p:cNvSpPr>
            <a:spLocks noChangeArrowheads="1"/>
          </p:cNvSpPr>
          <p:nvPr/>
        </p:nvSpPr>
        <p:spPr bwMode="auto">
          <a:xfrm>
            <a:off x="511176" y="914400"/>
            <a:ext cx="8099424" cy="5618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SofiaUniversity.UI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StudentAdminForm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ProfessorAdminForm : System.Windows.Forms.Form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namespace SofiaUniversity 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AdministrationSystem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// </a:t>
            </a:r>
            <a:r>
              <a:rPr lang="en-US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altLang="ko-KR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82575" indent="-282575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bg-BG" altLang="ko-KR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52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r>
              <a:rPr lang="bg-BG" dirty="0"/>
              <a:t> –</a:t>
            </a:r>
            <a:r>
              <a:rPr lang="en-US" dirty="0"/>
              <a:t> Example (3)</a:t>
            </a:r>
            <a:endParaRPr lang="bg-BG" dirty="0"/>
          </a:p>
        </p:txBody>
      </p:sp>
      <p:sp>
        <p:nvSpPr>
          <p:cNvPr id="1271812" name="Rectangle 4"/>
          <p:cNvSpPr>
            <a:spLocks noGrp="1" noChangeArrowheads="1"/>
          </p:cNvSpPr>
          <p:nvPr>
            <p:ph idx="1"/>
          </p:nvPr>
        </p:nvSpPr>
        <p:spPr>
          <a:noFill/>
          <a:ln/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/>
              <a:t>Recommended directory structure and </a:t>
            </a:r>
            <a:br>
              <a:rPr lang="en-US" dirty="0"/>
            </a:br>
            <a:r>
              <a:rPr lang="en-US" dirty="0"/>
              <a:t>classes organization in them</a:t>
            </a:r>
            <a:endParaRPr lang="bg-BG" dirty="0"/>
          </a:p>
        </p:txBody>
      </p:sp>
      <p:pic>
        <p:nvPicPr>
          <p:cNvPr id="1271811" name="Picture 3" descr="SofiaUniversity-Namespace-and-Clas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209800"/>
            <a:ext cx="4610100" cy="4095750"/>
          </a:xfrm>
          <a:prstGeom prst="roundRect">
            <a:avLst>
              <a:gd name="adj" fmla="val 1010"/>
            </a:avLst>
          </a:prstGeom>
          <a:solidFill>
            <a:srgbClr val="FFFFFF">
              <a:alpha val="97647"/>
            </a:srgbClr>
          </a:solidFill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6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foundwalls.com/wallpapers/2012/04/space-stars-galaxy-universe-andromeda-nebula-1050x1680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1562"/>
            <a:ext cx="3962400" cy="3682644"/>
          </a:xfrm>
          <a:prstGeom prst="roundRect">
            <a:avLst>
              <a:gd name="adj" fmla="val 1473"/>
            </a:avLst>
          </a:prstGeom>
          <a:scene3d>
            <a:camera prst="perspectiveHeroicExtremeRightFacing" fov="7200000">
              <a:rot lat="278267" lon="20746329" rev="90658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smtClean="0"/>
              <a:t>Live Demo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032040"/>
            <a:ext cx="4419600" cy="3539960"/>
          </a:xfrm>
          <a:prstGeom prst="roundRect">
            <a:avLst>
              <a:gd name="adj" fmla="val 1246"/>
            </a:avLst>
          </a:prstGeom>
          <a:scene3d>
            <a:camera prst="perspectiveHeroicExtremeRightFacing" fov="3900000">
              <a:rot lat="347887" lon="1254237" rev="21588578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7222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638800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19202" y="1066800"/>
            <a:ext cx="6705598" cy="4216400"/>
            <a:chOff x="1601356" y="990600"/>
            <a:chExt cx="5941290" cy="4216400"/>
          </a:xfrm>
        </p:grpSpPr>
        <p:pic>
          <p:nvPicPr>
            <p:cNvPr id="5122" name="Picture 2" descr="http://www.privateequitysalaries.com/wp-content/blogs.dir/1/files/2011/12/Business-Growth-Bar-Chart.jp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01356" y="990600"/>
              <a:ext cx="5941290" cy="4216400"/>
            </a:xfrm>
            <a:prstGeom prst="roundRect">
              <a:avLst>
                <a:gd name="adj" fmla="val 483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738952" y="1116954"/>
              <a:ext cx="4800600" cy="14465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0" indent="0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public int this [int index]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bg-BG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{</a:t>
              </a:r>
              <a:endParaRPr lang="en-US" sz="2200" b="1" noProof="1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 …</a:t>
              </a:r>
            </a:p>
            <a:p>
              <a:pPr marL="0" indent="0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}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68304" y="4598313"/>
              <a:ext cx="4572000" cy="430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indent="0" algn="r" eaLnBrk="0" hangingPunct="0">
                <a:spcBef>
                  <a:spcPts val="60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Tx/>
                <a:buNone/>
              </a:pPr>
              <a:r>
                <a:rPr lang="en-US" sz="2200" b="1" noProof="1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var value = list[5];</a:t>
              </a:r>
              <a:endParaRPr lang="bg-BG" sz="2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0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9808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Indexers</a:t>
            </a:r>
            <a:r>
              <a:rPr lang="en-US" dirty="0" smtClean="0"/>
              <a:t> provide indexed access class data</a:t>
            </a:r>
          </a:p>
          <a:p>
            <a:pPr lvl="1"/>
            <a:r>
              <a:rPr lang="en-US" dirty="0"/>
              <a:t>Predefine the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[]</a:t>
            </a:r>
            <a:r>
              <a:rPr lang="en-US" dirty="0"/>
              <a:t> operator for </a:t>
            </a:r>
            <a:r>
              <a:rPr lang="en-US" dirty="0" smtClean="0"/>
              <a:t>certain type</a:t>
            </a:r>
            <a:endParaRPr lang="en-US" dirty="0"/>
          </a:p>
          <a:p>
            <a:pPr lvl="2"/>
            <a:r>
              <a:rPr lang="en-US" dirty="0" smtClean="0"/>
              <a:t>Like when accessing array elements</a:t>
            </a:r>
          </a:p>
          <a:p>
            <a:pPr lvl="1"/>
            <a:endParaRPr lang="bg-BG" dirty="0" smtClean="0"/>
          </a:p>
          <a:p>
            <a:pPr lvl="1"/>
            <a:endParaRPr lang="bg-BG" dirty="0" smtClean="0"/>
          </a:p>
          <a:p>
            <a:pPr lvl="1"/>
            <a:r>
              <a:rPr lang="en-US" dirty="0" smtClean="0"/>
              <a:t>Can accept one or multiple parameters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Defining an indexer: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14400" y="2764808"/>
            <a:ext cx="72390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IndexedType t = new IndexedType(50);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t[5];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t[0] = 42;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14400" y="4696121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personInfo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["Nikolay Kostov",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25]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914400" y="5965208"/>
            <a:ext cx="72390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this [int index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 { … }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09600" y="990600"/>
            <a:ext cx="7848600" cy="5139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struct BitArray32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private uint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Indexer declaration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int this [int index]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get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(index &gt;= 0 &amp;&amp; index &lt;= 31)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Check the bit at position index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if ((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 (1 &lt;&lt; index)) == 0)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return 0;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else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     return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1;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bg-BG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0" indent="0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example continues</a:t>
            </a:r>
            <a:r>
              <a:rPr lang="bg-BG" sz="19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3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967800"/>
            <a:ext cx="7924800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Format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("Index {0} is invalid!", index));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(index &lt; 0 || index &gt; 31)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String.Format("Index {0} is invalid!",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(value &lt; 0 || value &gt; 1)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A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rgument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Exception(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String.Format("Value {0} is invalid!", value));       </a:t>
            </a:r>
            <a:endParaRPr lang="en-US" sz="19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R="0" lvl="0" defTabSz="914400" eaLnBrk="0" latinLnBrk="0" hangingPunct="0">
              <a:lnSpc>
                <a:spcPct val="8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Clear the bit at position index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&amp;= ~((uint)(1 &lt;&lt; index));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Set the bit at position index to value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|= (uint)(value &lt;&lt; index);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8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810402"/>
            <a:ext cx="8229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Indexers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1765282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40" y="2667000"/>
            <a:ext cx="5486400" cy="3451445"/>
          </a:xfrm>
          <a:prstGeom prst="rect">
            <a:avLst/>
          </a:prstGeom>
          <a:scene3d>
            <a:camera prst="perspectiveHeroicExtremeLeftFacing">
              <a:rot lat="424351" lon="859429" rev="2156756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598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5334000"/>
            <a:ext cx="7162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Overloading</a:t>
            </a:r>
            <a:endParaRPr lang="en-US" dirty="0"/>
          </a:p>
        </p:txBody>
      </p:sp>
      <p:pic>
        <p:nvPicPr>
          <p:cNvPr id="6146" name="Picture 2" descr="http://www.buncogame.com/files/Foam50oper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048">
            <a:off x="791132" y="1808763"/>
            <a:ext cx="5029200" cy="2801984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sonlte.com/wp-content/uploads/2012/10/over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4811">
            <a:off x="5556828" y="544125"/>
            <a:ext cx="2934327" cy="2669126"/>
          </a:xfrm>
          <a:prstGeom prst="roundRect">
            <a:avLst>
              <a:gd name="adj" fmla="val 8700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</a:t>
            </a:r>
            <a:endParaRPr lang="bg-BG" dirty="0"/>
          </a:p>
        </p:txBody>
      </p:sp>
      <p:sp>
        <p:nvSpPr>
          <p:cNvPr id="74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lnSpc>
                <a:spcPct val="100000"/>
              </a:lnSpc>
              <a:tabLst/>
            </a:pPr>
            <a:r>
              <a:rPr lang="en-US" dirty="0"/>
              <a:t>Static </a:t>
            </a:r>
            <a:r>
              <a:rPr lang="en-US" dirty="0" smtClean="0"/>
              <a:t>members are </a:t>
            </a:r>
            <a:r>
              <a:rPr lang="en-US" dirty="0"/>
              <a:t>associated with </a:t>
            </a:r>
            <a:r>
              <a:rPr lang="en-US" dirty="0" smtClean="0"/>
              <a:t>a type </a:t>
            </a:r>
            <a:r>
              <a:rPr lang="en-US" dirty="0"/>
              <a:t>rather </a:t>
            </a:r>
            <a:r>
              <a:rPr lang="en-US" dirty="0" smtClean="0"/>
              <a:t>than </a:t>
            </a:r>
            <a:r>
              <a:rPr lang="en-US" dirty="0"/>
              <a:t>with an </a:t>
            </a:r>
            <a:r>
              <a:rPr lang="en-US" dirty="0" smtClean="0"/>
              <a:t>instance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Defined with the modifier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363538" indent="-363538">
              <a:lnSpc>
                <a:spcPct val="100000"/>
              </a:lnSpc>
              <a:tabLst/>
            </a:pPr>
            <a:r>
              <a:rPr lang="en-US" dirty="0" smtClean="0"/>
              <a:t>Static can </a:t>
            </a:r>
            <a:r>
              <a:rPr lang="en-US" dirty="0"/>
              <a:t>be used </a:t>
            </a:r>
            <a:r>
              <a:rPr lang="en-US" dirty="0" smtClean="0"/>
              <a:t>for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Fields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Methods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Events</a:t>
            </a:r>
            <a:endParaRPr lang="en-US" dirty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Constructors</a:t>
            </a:r>
            <a:endParaRPr lang="en-US" dirty="0"/>
          </a:p>
        </p:txBody>
      </p:sp>
      <p:pic>
        <p:nvPicPr>
          <p:cNvPr id="13315" name="Picture 3" descr="C:\Trash\static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57600"/>
            <a:ext cx="3104940" cy="2602523"/>
          </a:xfrm>
          <a:prstGeom prst="roundRect">
            <a:avLst>
              <a:gd name="adj" fmla="val 8093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386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86400"/>
          </a:xfrm>
        </p:spPr>
        <p:txBody>
          <a:bodyPr/>
          <a:lstStyle/>
          <a:p>
            <a:r>
              <a:rPr lang="en-US" dirty="0" smtClean="0"/>
              <a:t>In C# some operators can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overloaded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redefined</a:t>
            </a:r>
            <a:r>
              <a:rPr lang="en-US" dirty="0" smtClean="0"/>
              <a:t>) by developers</a:t>
            </a:r>
          </a:p>
          <a:p>
            <a:pPr lvl="1"/>
            <a:r>
              <a:rPr lang="en-US" dirty="0" smtClean="0"/>
              <a:t>The priority of operators can not be changed</a:t>
            </a:r>
          </a:p>
          <a:p>
            <a:pPr lvl="1"/>
            <a:r>
              <a:rPr lang="en-US" dirty="0" smtClean="0"/>
              <a:t>Not all operators can be overloaded</a:t>
            </a:r>
          </a:p>
          <a:p>
            <a:r>
              <a:rPr lang="en-US" dirty="0" smtClean="0"/>
              <a:t>Overloading an operator in C#</a:t>
            </a:r>
          </a:p>
          <a:p>
            <a:pPr lvl="1"/>
            <a:r>
              <a:rPr lang="en-US" dirty="0" smtClean="0"/>
              <a:t>Looks like a static method with 2 operands: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4364" y="5001161"/>
            <a:ext cx="784383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operator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Matrix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m1.Multiply(m2)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6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is allowed on: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Unary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None/>
            </a:pP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Binary 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Operators for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Implicit type conversion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Explicit type conversion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itchFamily="49" charset="0"/>
                <a:cs typeface="Consolas" pitchFamily="49" charset="0"/>
              </a:rPr>
              <a:t>(type)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003345" y="2297668"/>
            <a:ext cx="6919824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!, ~, ++, --, true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false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003300" y="3636963"/>
            <a:ext cx="69215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+, -, *, /, %, &amp;, |, ^, &lt;&lt;, &gt;&gt;,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==, !=, &gt;, &lt;, &gt;=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</a:t>
            </a: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&lt;=</a:t>
            </a:r>
          </a:p>
        </p:txBody>
      </p:sp>
    </p:spTree>
    <p:extLst>
      <p:ext uri="{BB962C8B-B14F-4D97-AF65-F5344CB8AC3E}">
        <p14:creationId xmlns:p14="http://schemas.microsoft.com/office/powerpoint/2010/main" val="41033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4" y="1463050"/>
            <a:ext cx="830103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 -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*(Fraction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1,Fraction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2)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1.numerator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2.numerator;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1.denominator *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2.denominator;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new Fraction(num, denom);</a:t>
            </a:r>
          </a:p>
          <a:p>
            <a:pPr marR="0" lvl="0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</a:p>
          <a:p>
            <a:pPr marR="0" lvl="0" algn="r" defTabSz="914400" eaLnBrk="0" latin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(the example continues)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36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 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3400" y="1356746"/>
            <a:ext cx="800576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Unary minus operator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-(Fraction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-fraction.numerator;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fraction.denominator;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Operator ++ (the same for prefix and postfix form)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Fraction operator ++(Fraction fraction)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num = fraction.numerator + 	fraction.denominator;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denom = Frac.denominator;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new Fraction(num, denom);</a:t>
            </a:r>
          </a:p>
          <a:p>
            <a:pPr marL="0" indent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			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9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5069681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Overloading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858976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Live Demo</a:t>
            </a:r>
            <a:endParaRPr lang="en-US" dirty="0"/>
          </a:p>
        </p:txBody>
      </p:sp>
      <p:pic>
        <p:nvPicPr>
          <p:cNvPr id="8194" name="Picture 2" descr="http://i671.photobucket.com/albums/vv78/perryscave/Unusual/chad-overloa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1754" y="1066800"/>
            <a:ext cx="7000492" cy="3657600"/>
          </a:xfrm>
          <a:prstGeom prst="roundRect">
            <a:avLst>
              <a:gd name="adj" fmla="val 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2"/>
            <a:ext cx="82296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793081"/>
            <a:ext cx="8229600" cy="56912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to Code Elements</a:t>
            </a:r>
            <a:endParaRPr lang="en-US" dirty="0"/>
          </a:p>
        </p:txBody>
      </p:sp>
      <p:pic>
        <p:nvPicPr>
          <p:cNvPr id="25602" name="Picture 2" descr="http://www.penbaymedia.com/images/library/general_photos/Attribute%20Jello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504" y="2809410"/>
            <a:ext cx="3695896" cy="3286590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  <p:pic>
        <p:nvPicPr>
          <p:cNvPr id="6" name="Picture 2" descr="kater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09409"/>
            <a:ext cx="2996598" cy="3286591"/>
          </a:xfrm>
          <a:prstGeom prst="roundRect">
            <a:avLst>
              <a:gd name="adj" fmla="val 11431"/>
            </a:avLst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974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What are Attributes?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are: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Declarative tags for attaching descriptive information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 the declarations in the code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Saved in the assembly at compile time</a:t>
            </a:r>
          </a:p>
          <a:p>
            <a:pPr lvl="2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Objects derived from 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be accessed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 runtime (through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reflection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) and manipulated by many tools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Developers can define custom attributes</a:t>
            </a:r>
          </a:p>
          <a:p>
            <a:pPr lvl="1">
              <a:spcBef>
                <a:spcPts val="120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square brackets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/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46610" y="2819400"/>
            <a:ext cx="7635390" cy="23021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460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 for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constructors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properties</a:t>
            </a:r>
          </a:p>
          <a:p>
            <a:pPr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0"/>
              </a:spcBef>
            </a:pP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24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 refers to:</a:t>
            </a:r>
          </a:p>
          <a:p>
            <a:pPr lvl="1">
              <a:spcBef>
                <a:spcPts val="0"/>
              </a:spcBef>
            </a:pP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b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</a:t>
            </a:r>
          </a:p>
          <a:p>
            <a:pPr lvl="1">
              <a:spcBef>
                <a:spcPts val="0"/>
              </a:spcBef>
            </a:pP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value is assigned to </a:t>
            </a:r>
            <a:r>
              <a:rPr lang="bg-BG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noProof="1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69729"/>
            <a:ext cx="803751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33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its target declaration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Properties/AssemblyInfo.cs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file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01662" y="1828800"/>
            <a:ext cx="7932738" cy="3877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AssemblyProduct("Entreprise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//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549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Non-Static</a:t>
            </a:r>
            <a:endParaRPr lang="bg-BG" dirty="0"/>
          </a:p>
        </p:txBody>
      </p:sp>
      <p:sp>
        <p:nvSpPr>
          <p:cNvPr id="74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Associated </a:t>
            </a:r>
            <a:r>
              <a:rPr lang="en-US" dirty="0"/>
              <a:t>with a type, not with an instance</a:t>
            </a: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The opposite, associated with an instance</a:t>
            </a:r>
            <a:endParaRPr lang="en-US" dirty="0"/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Static</a:t>
            </a:r>
            <a:r>
              <a:rPr lang="en-US" dirty="0"/>
              <a:t>: </a:t>
            </a:r>
            <a:endParaRPr lang="en-US" dirty="0" smtClean="0"/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just before the type </a:t>
            </a:r>
            <a:r>
              <a:rPr lang="en-US" dirty="0"/>
              <a:t>is </a:t>
            </a:r>
            <a:r>
              <a:rPr lang="en-US" dirty="0" smtClean="0"/>
              <a:t>used for </a:t>
            </a:r>
            <a:r>
              <a:rPr lang="en-US" dirty="0"/>
              <a:t>the first </a:t>
            </a:r>
            <a:r>
              <a:rPr lang="en-US" dirty="0" smtClean="0"/>
              <a:t>time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61950" indent="-361950">
              <a:lnSpc>
                <a:spcPct val="100000"/>
              </a:lnSpc>
              <a:tabLst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Non-Static</a:t>
            </a:r>
            <a:r>
              <a:rPr lang="en-US" dirty="0" smtClean="0"/>
              <a:t>:</a:t>
            </a:r>
          </a:p>
          <a:p>
            <a:pPr marL="712788" lvl="1" indent="-355600">
              <a:lnSpc>
                <a:spcPct val="100000"/>
              </a:lnSpc>
            </a:pPr>
            <a:r>
              <a:rPr lang="en-US" dirty="0" smtClean="0"/>
              <a:t>Initialized </a:t>
            </a:r>
            <a:r>
              <a:rPr lang="en-US" dirty="0"/>
              <a:t>when the constructor is called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953000"/>
            <a:ext cx="8229600" cy="685800"/>
          </a:xfrm>
        </p:spPr>
        <p:txBody>
          <a:bodyPr/>
          <a:lstStyle/>
          <a:p>
            <a:r>
              <a:rPr lang="en-US" dirty="0" smtClean="0"/>
              <a:t>Using Attributes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755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6868" name="Picture 4" descr="http://www.embroiderytuition.handembroiderynetwork.com/uploads/images/tuition-promo-images/found-objects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379" y="968724"/>
            <a:ext cx="4775016" cy="3460400"/>
          </a:xfrm>
          <a:prstGeom prst="rect">
            <a:avLst/>
          </a:prstGeom>
          <a:noFill/>
        </p:spPr>
      </p:pic>
      <p:pic>
        <p:nvPicPr>
          <p:cNvPr id="36866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85800"/>
            <a:ext cx="1838324" cy="1838324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7" name="Picture 2" descr="kateric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277" y="2385497"/>
            <a:ext cx="1719523" cy="2272227"/>
          </a:xfrm>
          <a:prstGeom prst="roundRect">
            <a:avLst>
              <a:gd name="adj" fmla="val 51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0998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inherit from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names must end with '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'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targets must be defined via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constructors with parameters</a:t>
            </a:r>
            <a:endParaRPr lang="bg-BG" dirty="0" smtClean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fields and properties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55626" y="1219200"/>
            <a:ext cx="7978774" cy="4182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[AttributeUsage(AttributeTargets.Struct |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AttributeTargets.Class | AttributeTargets.Interface,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AllowMultiple = true)]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AuthorAttribute : System.Attribute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string Name { get; private set;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public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AuthorAttribute(string name)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this.Name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 name;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					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US" sz="20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Example continues</a:t>
            </a:r>
            <a:endParaRPr lang="bg-BG" sz="2000" b="1" i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07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</a:t>
            </a: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–</a:t>
            </a:r>
            <a:b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Example 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573156" y="1295400"/>
            <a:ext cx="7961244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[Author("Doncho Minkov")]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[Author("Nikolay Kostov")]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CustomAttributesDemo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static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void Main(string[] args)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Type type = typeof(CustomAttributesDemo);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object[] allAttributes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type.GetCustomAttributes(false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foreach (AuthorAttribute attr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in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allAttributes)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   "This class is written by {0}. ", attr.Name);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lvl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83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7200"/>
            <a:ext cx="7391400" cy="1371600"/>
          </a:xfrm>
        </p:spPr>
        <p:txBody>
          <a:bodyPr/>
          <a:lstStyle/>
          <a:p>
            <a:pPr algn="ctr">
              <a:lnSpc>
                <a:spcPts val="4800"/>
              </a:lnSpc>
            </a:pP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Defining, Applying and Retrieving Custom Attributes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5715000"/>
            <a:ext cx="2667000" cy="609600"/>
          </a:xfrm>
        </p:spPr>
        <p:txBody>
          <a:bodyPr/>
          <a:lstStyle/>
          <a:p>
            <a:pPr marL="0" lvl="1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1266" name="Picture 2" descr="http://www.zatznotfunny.com/wordpress/wp-content/uploads/2006/06/gadge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047750"/>
            <a:ext cx="3860800" cy="2895600"/>
          </a:xfrm>
          <a:prstGeom prst="roundRect">
            <a:avLst>
              <a:gd name="adj" fmla="val 5417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59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358775" indent="-358775">
              <a:lnSpc>
                <a:spcPct val="100000"/>
              </a:lnSpc>
            </a:pPr>
            <a:r>
              <a:rPr lang="en-US" sz="3000" dirty="0"/>
              <a:t>Classes define specific structure </a:t>
            </a:r>
            <a:r>
              <a:rPr lang="en-US" sz="3000" dirty="0" smtClean="0"/>
              <a:t>for objects</a:t>
            </a:r>
            <a:endParaRPr lang="en-US" sz="3000" dirty="0"/>
          </a:p>
          <a:p>
            <a:pPr marL="706438" lvl="1" indent="-358775">
              <a:lnSpc>
                <a:spcPct val="100000"/>
              </a:lnSpc>
            </a:pPr>
            <a:r>
              <a:rPr lang="en-US" sz="2800" dirty="0"/>
              <a:t>Objects are </a:t>
            </a:r>
            <a:r>
              <a:rPr lang="en-US" sz="2800" dirty="0" smtClean="0"/>
              <a:t>particular instances of a class</a:t>
            </a:r>
            <a:endParaRPr lang="en-US" sz="28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Constructors are </a:t>
            </a:r>
            <a:r>
              <a:rPr lang="en-US" sz="3000" dirty="0" smtClean="0"/>
              <a:t>invoked when creating new class instances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Properties expose the </a:t>
            </a:r>
            <a:r>
              <a:rPr lang="en-US" sz="3000" dirty="0" smtClean="0"/>
              <a:t>class data in safe, controlled way</a:t>
            </a:r>
            <a:endParaRPr lang="en-US" sz="3000" dirty="0"/>
          </a:p>
          <a:p>
            <a:pPr marL="358775" indent="-358775">
              <a:lnSpc>
                <a:spcPct val="100000"/>
              </a:lnSpc>
            </a:pPr>
            <a:r>
              <a:rPr lang="en-US" sz="3000" dirty="0"/>
              <a:t>Static </a:t>
            </a:r>
            <a:r>
              <a:rPr lang="en-US" sz="3000" dirty="0" smtClean="0"/>
              <a:t>members are shared between all instances</a:t>
            </a:r>
          </a:p>
          <a:p>
            <a:pPr marL="706438" lvl="1" indent="-358775">
              <a:lnSpc>
                <a:spcPct val="100000"/>
              </a:lnSpc>
            </a:pPr>
            <a:r>
              <a:rPr lang="en-US" sz="2800" dirty="0" smtClean="0"/>
              <a:t>Instance members are per object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Structures are "value-type" classes</a:t>
            </a:r>
          </a:p>
          <a:p>
            <a:pPr marL="358775" indent="-358775">
              <a:lnSpc>
                <a:spcPct val="100000"/>
              </a:lnSpc>
            </a:pPr>
            <a:r>
              <a:rPr lang="en-US" sz="3000" dirty="0" smtClean="0"/>
              <a:t>Generics are parameterized classes</a:t>
            </a:r>
          </a:p>
          <a:p>
            <a:pPr marL="358775" indent="-358775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39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Defining Classes – </a:t>
            </a:r>
            <a:r>
              <a:rPr lang="en-US"/>
              <a:t>Part </a:t>
            </a:r>
            <a:r>
              <a:rPr lang="en-US" smtClean="0"/>
              <a:t>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– Example</a:t>
            </a:r>
            <a:endParaRPr lang="bg-BG" dirty="0"/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609599" y="1143000"/>
            <a:ext cx="7848601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class SqrtPrecalculated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int MAX_VALUE = 10000;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field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private static int[] sqrtValues;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constructor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SqrtPrecalculated()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sqrtValues = new int[MAX_VALUE + 1];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for (int i = 0; i &lt; sqrtValues.Length; i++)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sqrtValues[i] = (int)Math.Sqrt(i);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algn="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1800" b="1" i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(example continues)</a:t>
            </a:r>
          </a:p>
        </p:txBody>
      </p:sp>
      <p:pic>
        <p:nvPicPr>
          <p:cNvPr id="9217" name="Picture 1" descr="C:\Trash\static-electricity-chil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817" y="933637"/>
            <a:ext cx="1843192" cy="158591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7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smtClean="0"/>
              <a:t>Members </a:t>
            </a:r>
            <a:r>
              <a:rPr lang="en-US" dirty="0"/>
              <a:t>– </a:t>
            </a:r>
            <a:r>
              <a:rPr lang="en-US" dirty="0" smtClean="0"/>
              <a:t>Example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609600" y="1371600"/>
            <a:ext cx="78486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Static method 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GetSqrt(int value)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sqrtValues[value];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SqrtTest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static void Main()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SqrtPrecalculated.GetSqrt(254));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Result: 15</a:t>
            </a:r>
            <a:endParaRPr lang="en-US" altLang="ko-K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marL="282575" indent="-282575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altLang="ko-K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ko-KR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2" name="Picture 4" descr="http://antistaticsolution.net/images/static_electricity/static_electricity_250x25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00" y="1143000"/>
            <a:ext cx="2125100" cy="2133600"/>
          </a:xfrm>
          <a:prstGeom prst="roundRect">
            <a:avLst>
              <a:gd name="adj" fmla="val 9071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03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371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Static Members</a:t>
            </a:r>
            <a:endParaRPr lang="en-US" noProof="1"/>
          </a:p>
        </p:txBody>
      </p:sp>
      <p:sp>
        <p:nvSpPr>
          <p:cNvPr id="746499" name="Rectangle 3"/>
          <p:cNvSpPr>
            <a:spLocks noChangeArrowheads="1"/>
          </p:cNvSpPr>
          <p:nvPr/>
        </p:nvSpPr>
        <p:spPr bwMode="auto">
          <a:xfrm>
            <a:off x="1979613" y="2216749"/>
            <a:ext cx="5040312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3.bp.blogspot.com/_shNfb4kWu0g/SOShpuw27SI/AAAAAAAABSE/zFPYwed1Id4/s400/Static-Electricity-tw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97910"/>
            <a:ext cx="4419600" cy="2950084"/>
          </a:xfrm>
          <a:prstGeom prst="roundRect">
            <a:avLst>
              <a:gd name="adj" fmla="val 9390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651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924800" cy="685800"/>
          </a:xfrm>
        </p:spPr>
        <p:txBody>
          <a:bodyPr/>
          <a:lstStyle/>
          <a:p>
            <a:r>
              <a:rPr lang="en-US" dirty="0" smtClean="0"/>
              <a:t>C# Structures</a:t>
            </a:r>
            <a:endParaRPr lang="en-US" dirty="0"/>
          </a:p>
        </p:txBody>
      </p:sp>
      <p:pic>
        <p:nvPicPr>
          <p:cNvPr id="1026" name="Picture 2" descr="http://www.diamond.ac.uk/dms/Images/beamlines/I15/casestudies/Na_cI16_structure_colour_medi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98879"/>
            <a:ext cx="3886200" cy="3872516"/>
          </a:xfrm>
          <a:prstGeom prst="roundRect">
            <a:avLst>
              <a:gd name="adj" fmla="val 22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714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3508</TotalTime>
  <Words>2898</Words>
  <Application>Microsoft Office PowerPoint</Application>
  <PresentationFormat>On-screen Show (4:3)</PresentationFormat>
  <Paragraphs>618</Paragraphs>
  <Slides>57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Calibri</vt:lpstr>
      <vt:lpstr>Cambria</vt:lpstr>
      <vt:lpstr>Consolas</vt:lpstr>
      <vt:lpstr>Corbel</vt:lpstr>
      <vt:lpstr>HY엽서L</vt:lpstr>
      <vt:lpstr>Wingdings</vt:lpstr>
      <vt:lpstr>Wingdings 2</vt:lpstr>
      <vt:lpstr>Telerik Academy</vt:lpstr>
      <vt:lpstr>Defining Classes – Part 2</vt:lpstr>
      <vt:lpstr>Table of Contents</vt:lpstr>
      <vt:lpstr>Static Members</vt:lpstr>
      <vt:lpstr>Static Members</vt:lpstr>
      <vt:lpstr>Static vs. Non-Static</vt:lpstr>
      <vt:lpstr>Static Members – Example</vt:lpstr>
      <vt:lpstr>Static Members – Example (2)</vt:lpstr>
      <vt:lpstr>Static Members</vt:lpstr>
      <vt:lpstr>C# Structures</vt:lpstr>
      <vt:lpstr>C# Structures</vt:lpstr>
      <vt:lpstr>C# Structures – Example</vt:lpstr>
      <vt:lpstr>C# Structures – Example (2)</vt:lpstr>
      <vt:lpstr>C# Structures</vt:lpstr>
      <vt:lpstr>Generic Classes</vt:lpstr>
      <vt:lpstr>What are Generics?</vt:lpstr>
      <vt:lpstr>Generics – Example</vt:lpstr>
      <vt:lpstr>Generic Classes</vt:lpstr>
      <vt:lpstr>Defining Generic Classes</vt:lpstr>
      <vt:lpstr>Generic Constraints Syntax</vt:lpstr>
      <vt:lpstr>Generic Constraints</vt:lpstr>
      <vt:lpstr>Generic Constraints</vt:lpstr>
      <vt:lpstr>Generic Method – Example</vt:lpstr>
      <vt:lpstr>Generic Methods</vt:lpstr>
      <vt:lpstr>Namespaces</vt:lpstr>
      <vt:lpstr>Namespaces</vt:lpstr>
      <vt:lpstr>Including Namespaces</vt:lpstr>
      <vt:lpstr>Including Namespaces (2)</vt:lpstr>
      <vt:lpstr>Defining Namespaces</vt:lpstr>
      <vt:lpstr>Defining Namespaces (2)</vt:lpstr>
      <vt:lpstr>Namespaces – Example</vt:lpstr>
      <vt:lpstr>Namespaces – Example (2)</vt:lpstr>
      <vt:lpstr>Namespaces – Example (3)</vt:lpstr>
      <vt:lpstr>Namespaces</vt:lpstr>
      <vt:lpstr>Indexers</vt:lpstr>
      <vt:lpstr>Indexers</vt:lpstr>
      <vt:lpstr>Indexers – Example</vt:lpstr>
      <vt:lpstr>Indexers – Example (2)</vt:lpstr>
      <vt:lpstr>Indexers</vt:lpstr>
      <vt:lpstr>Operators Overloading</vt:lpstr>
      <vt:lpstr>Overloading Operators</vt:lpstr>
      <vt:lpstr>Overloading Operators (2)</vt:lpstr>
      <vt:lpstr>Overloading Operators – Example</vt:lpstr>
      <vt:lpstr>Overloading Operators – Example (2)</vt:lpstr>
      <vt:lpstr>Overloading Operators</vt:lpstr>
      <vt:lpstr>Attributes</vt:lpstr>
      <vt:lpstr>What are Attributes?</vt:lpstr>
      <vt:lpstr>Applying Attributes – Example</vt:lpstr>
      <vt:lpstr>Attributes with Parameters (2)</vt:lpstr>
      <vt:lpstr>Set a Target to an Attribute</vt:lpstr>
      <vt:lpstr>Using Attributes</vt:lpstr>
      <vt:lpstr>Custom Attributes</vt:lpstr>
      <vt:lpstr>Custom Attributes – Example</vt:lpstr>
      <vt:lpstr>Custom Attributes – Example (2)</vt:lpstr>
      <vt:lpstr>Defining, Applying and Retrieving Custom Attributes </vt:lpstr>
      <vt:lpstr>Summary</vt:lpstr>
      <vt:lpstr>Defining Classes – Part 2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Defining Classes</dc:title>
  <dc:subject>Telerik Software Academy</dc:subject>
  <dc:creator>Telerik Academy</dc:creator>
  <cp:keywords>C#, course, telerik software academy, free courses for developers, OOP, object-oriented programming</cp:keywords>
  <cp:lastModifiedBy>Evlogi Hristov</cp:lastModifiedBy>
  <cp:revision>530</cp:revision>
  <dcterms:created xsi:type="dcterms:W3CDTF">2007-12-08T16:03:35Z</dcterms:created>
  <dcterms:modified xsi:type="dcterms:W3CDTF">2015-03-11T14:53:40Z</dcterms:modified>
  <cp:category>software engineering</cp:category>
</cp:coreProperties>
</file>