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46"/>
  </p:notesMasterIdLst>
  <p:handoutMasterIdLst>
    <p:handoutMasterId r:id="rId47"/>
  </p:handoutMasterIdLst>
  <p:sldIdLst>
    <p:sldId id="274" r:id="rId3"/>
    <p:sldId id="459" r:id="rId4"/>
    <p:sldId id="276" r:id="rId5"/>
    <p:sldId id="420" r:id="rId6"/>
    <p:sldId id="504" r:id="rId7"/>
    <p:sldId id="466" r:id="rId8"/>
    <p:sldId id="496" r:id="rId9"/>
    <p:sldId id="426" r:id="rId10"/>
    <p:sldId id="468" r:id="rId11"/>
    <p:sldId id="469" r:id="rId12"/>
    <p:sldId id="460" r:id="rId13"/>
    <p:sldId id="497" r:id="rId14"/>
    <p:sldId id="471" r:id="rId15"/>
    <p:sldId id="472" r:id="rId16"/>
    <p:sldId id="473" r:id="rId17"/>
    <p:sldId id="474" r:id="rId18"/>
    <p:sldId id="475" r:id="rId19"/>
    <p:sldId id="476" r:id="rId20"/>
    <p:sldId id="478" r:id="rId21"/>
    <p:sldId id="477" r:id="rId22"/>
    <p:sldId id="479" r:id="rId23"/>
    <p:sldId id="453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56" r:id="rId34"/>
    <p:sldId id="492" r:id="rId35"/>
    <p:sldId id="493" r:id="rId36"/>
    <p:sldId id="457" r:id="rId37"/>
    <p:sldId id="494" r:id="rId38"/>
    <p:sldId id="349" r:id="rId39"/>
    <p:sldId id="495" r:id="rId40"/>
    <p:sldId id="498" r:id="rId41"/>
    <p:sldId id="502" r:id="rId42"/>
    <p:sldId id="503" r:id="rId43"/>
    <p:sldId id="413" r:id="rId44"/>
    <p:sldId id="501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276"/>
            <p14:sldId id="420"/>
            <p14:sldId id="504"/>
            <p14:sldId id="466"/>
            <p14:sldId id="496"/>
            <p14:sldId id="426"/>
            <p14:sldId id="468"/>
            <p14:sldId id="469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witch-case" id="{B4646D63-E83B-470A-A934-5AC260B1B0A5}">
          <p14:sldIdLst>
            <p14:sldId id="489"/>
            <p14:sldId id="490"/>
            <p14:sldId id="491"/>
            <p14:sldId id="456"/>
            <p14:sldId id="492"/>
            <p14:sldId id="493"/>
            <p14:sldId id="457"/>
            <p14:sldId id="494"/>
            <p14:sldId id="349"/>
            <p14:sldId id="495"/>
            <p14:sldId id="498"/>
            <p14:sldId id="502"/>
            <p14:sldId id="503"/>
            <p14:sldId id="41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4533" autoAdjust="0"/>
  </p:normalViewPr>
  <p:slideViewPr>
    <p:cSldViewPr>
      <p:cViewPr varScale="1">
        <p:scale>
          <a:sx n="79" d="100"/>
          <a:sy n="79" d="100"/>
        </p:scale>
        <p:origin x="96" y="23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5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6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6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8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022006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51512" y="2736502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80977" y="2731808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36119" y="2731808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85327" y="3268532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89607" y="3269767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1199" y="12954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11199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вътрешна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sz="3198" dirty="0"/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052AF7E2-B97A-40B6-A78F-827E2229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080496"/>
            <a:ext cx="4142857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55719" y="1447800"/>
            <a:ext cx="8586569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x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x1 = double.Parse(Console.ReadLine());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the coordinates of the points…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Console.WriteLine("Inside");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Console.WriteLine("Outside");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3272" y="5849296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#pb-sept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Пример:</a:t>
            </a:r>
          </a:p>
          <a:p>
            <a:pPr lvl="1">
              <a:spcBef>
                <a:spcPts val="1800"/>
              </a:spcBef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br>
              <a:rPr lang="bg-BG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728" y="4191000"/>
            <a:ext cx="759118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 &gt;= 100 &amp;&amp; a &lt;= 200)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|| a == 0)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Console.WriteLine("In range");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2" y="3278873"/>
            <a:ext cx="9911593" cy="2419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75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219200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653899" y="624001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D14DB2-3EC6-481C-9084-7262E9F29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997" y="13716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check the other price ranges…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899" y="624001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0012" y="5638800"/>
            <a:ext cx="9746664" cy="768084"/>
          </a:xfrm>
        </p:spPr>
        <p:txBody>
          <a:bodyPr/>
          <a:lstStyle/>
          <a:p>
            <a:r>
              <a:rPr lang="bg-BG" sz="4000" dirty="0"/>
              <a:t>По-доброто</a:t>
            </a:r>
            <a:r>
              <a:rPr lang="en-US" sz="4000" dirty="0"/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4000" dirty="0"/>
              <a:t>/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4000" dirty="0"/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4000" dirty="0"/>
              <a:t>/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4000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674812" y="4876800"/>
            <a:ext cx="9254832" cy="820738"/>
          </a:xfrm>
        </p:spPr>
        <p:txBody>
          <a:bodyPr>
            <a:noAutofit/>
          </a:bodyPr>
          <a:lstStyle/>
          <a:p>
            <a:pPr lvl="0"/>
            <a:r>
              <a:rPr lang="bg-BG" sz="4400" dirty="0"/>
              <a:t>Условна конструкция </a:t>
            </a:r>
            <a:r>
              <a:rPr lang="en-US" sz="4400" dirty="0">
                <a:latin typeface="Consolas" panose="020B0609020204030204" pitchFamily="49" charset="0"/>
              </a:rPr>
              <a:t>switch-case</a:t>
            </a:r>
            <a:endParaRPr lang="en-US" sz="44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4875212" y="1752600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switch (number)</a:t>
            </a:r>
          </a:p>
          <a:p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case 1: …</a:t>
            </a:r>
            <a:b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bg-BG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case 2: …</a:t>
            </a:r>
          </a:p>
          <a:p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4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dirty="0"/>
              <a:t>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7604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41412" y="492137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6982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53712" y="581978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11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3623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833837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819401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3411318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Напишете програма, която:</a:t>
            </a:r>
          </a:p>
          <a:p>
            <a:pPr lvl="1"/>
            <a:r>
              <a:rPr lang="bg-BG" sz="2600" dirty="0"/>
              <a:t>Чете от потребителя дума </a:t>
            </a:r>
            <a:r>
              <a:rPr lang="en-US" sz="2600" dirty="0"/>
              <a:t>(</a:t>
            </a:r>
            <a:r>
              <a:rPr lang="bg-BG" sz="2600" dirty="0"/>
              <a:t>животно</a:t>
            </a:r>
            <a:r>
              <a:rPr lang="en-US" sz="2600" dirty="0"/>
              <a:t>)</a:t>
            </a:r>
          </a:p>
          <a:p>
            <a:pPr lvl="2"/>
            <a:r>
              <a:rPr lang="bg-BG" sz="2600" dirty="0"/>
              <a:t>Възможен вход: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"dog"</a:t>
            </a:r>
            <a:r>
              <a:rPr lang="bg-BG" sz="2600" b="1" noProof="1">
                <a:latin typeface="+mj-lt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"crocodile"</a:t>
            </a:r>
            <a:r>
              <a:rPr lang="bg-BG" sz="2600" b="1" noProof="1">
                <a:latin typeface="+mj-lt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"tortoise"</a:t>
            </a:r>
            <a:r>
              <a:rPr lang="bg-BG" sz="2600" b="1" noProof="1">
                <a:latin typeface="+mj-lt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"snake" </a:t>
            </a:r>
            <a:endParaRPr lang="bg-BG" sz="2600" dirty="0"/>
          </a:p>
          <a:p>
            <a:pPr lvl="1"/>
            <a:r>
              <a:rPr lang="bg-BG" sz="2600" dirty="0"/>
              <a:t>Извежда </a:t>
            </a:r>
            <a:r>
              <a:rPr lang="bg-BG" sz="26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sz="2600" dirty="0"/>
              <a:t>Бозайник – </a:t>
            </a:r>
            <a:r>
              <a:rPr lang="en-US" sz="2600" b="1" dirty="0"/>
              <a:t>"</a:t>
            </a:r>
            <a:r>
              <a:rPr lang="en-US" sz="2600" b="1" dirty="0">
                <a:latin typeface="Consolas" panose="020B0609020204030204" pitchFamily="49" charset="0"/>
              </a:rPr>
              <a:t>mammal</a:t>
            </a:r>
            <a:r>
              <a:rPr lang="en-US" sz="2600" b="1" dirty="0"/>
              <a:t>"</a:t>
            </a:r>
          </a:p>
          <a:p>
            <a:pPr lvl="2"/>
            <a:r>
              <a:rPr lang="bg-BG" sz="2600" dirty="0"/>
              <a:t>Влечуго – </a:t>
            </a:r>
            <a:r>
              <a:rPr lang="en-US" sz="2600" b="1" dirty="0"/>
              <a:t>"</a:t>
            </a:r>
            <a:r>
              <a:rPr lang="en-US" sz="2600" b="1" dirty="0">
                <a:latin typeface="Consolas" panose="020B0609020204030204" pitchFamily="49" charset="0"/>
              </a:rPr>
              <a:t>reptile</a:t>
            </a:r>
            <a:r>
              <a:rPr lang="en-US" sz="2600" b="1" dirty="0"/>
              <a:t>"</a:t>
            </a:r>
          </a:p>
          <a:p>
            <a:pPr lvl="2"/>
            <a:r>
              <a:rPr lang="bg-BG" sz="2600" dirty="0"/>
              <a:t>Други – </a:t>
            </a:r>
            <a:r>
              <a:rPr lang="en-US" sz="2600" b="1" dirty="0"/>
              <a:t>"</a:t>
            </a:r>
            <a:r>
              <a:rPr lang="en-US" sz="2600" b="1" dirty="0">
                <a:latin typeface="Consolas" panose="020B0609020204030204" pitchFamily="49" charset="0"/>
              </a:rPr>
              <a:t>unknown</a:t>
            </a:r>
            <a:r>
              <a:rPr lang="en-US" sz="2600" b="1" dirty="0"/>
              <a:t>"</a:t>
            </a:r>
          </a:p>
          <a:p>
            <a:r>
              <a:rPr lang="bg-BG" sz="2600" dirty="0"/>
              <a:t>Примерен вход и изход:</a:t>
            </a:r>
          </a:p>
          <a:p>
            <a:endParaRPr lang="en-US" sz="28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6814E1-E905-4C8D-803C-582C40C77907}"/>
              </a:ext>
            </a:extLst>
          </p:cNvPr>
          <p:cNvGrpSpPr/>
          <p:nvPr/>
        </p:nvGrpSpPr>
        <p:grpSpPr>
          <a:xfrm>
            <a:off x="2348757" y="5847967"/>
            <a:ext cx="3140180" cy="523220"/>
            <a:chOff x="1446212" y="5876732"/>
            <a:chExt cx="2763850" cy="523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F15011-B621-45E1-A6DB-BFDA2034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059" y="5876732"/>
              <a:ext cx="152400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Consolas" pitchFamily="49" charset="0"/>
                </a:rPr>
                <a:t>mammal</a:t>
              </a:r>
              <a:endPara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9D00C6-C169-4D4C-AD18-ADB20738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2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</a:rPr>
                <a:t>dog</a:t>
              </a:r>
              <a:endParaRPr lang="it-IT" sz="2800" b="1" noProof="1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55CCAA47-3946-450E-B499-C47FA0E5AF43}"/>
                </a:ext>
              </a:extLst>
            </p:cNvPr>
            <p:cNvSpPr/>
            <p:nvPr/>
          </p:nvSpPr>
          <p:spPr>
            <a:xfrm>
              <a:off x="2305059" y="6022334"/>
              <a:ext cx="264733" cy="2517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C2EF12-0E31-4EEF-84C3-B78163FDF5DE}"/>
              </a:ext>
            </a:extLst>
          </p:cNvPr>
          <p:cNvGrpSpPr/>
          <p:nvPr/>
        </p:nvGrpSpPr>
        <p:grpSpPr>
          <a:xfrm>
            <a:off x="6170612" y="5845605"/>
            <a:ext cx="3669456" cy="523220"/>
            <a:chOff x="5165650" y="5873291"/>
            <a:chExt cx="2690265" cy="5232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8D6B4D-B904-47EC-90A2-6B945C5D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7505" y="5873291"/>
              <a:ext cx="1508410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</a:rPr>
                <a:t>unknown</a:t>
              </a:r>
              <a:endParaRPr lang="it-IT" sz="2800" b="1" noProof="1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28AFB3-978C-4ED5-A72E-4E09C419F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650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</a:rPr>
                <a:t>car</a:t>
              </a:r>
              <a:endParaRPr lang="it-IT" sz="2800" b="1" noProof="1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Right Arrow 7">
            <a:extLst>
              <a:ext uri="{FF2B5EF4-FFF2-40B4-BE49-F238E27FC236}">
                <a16:creationId xmlns:a16="http://schemas.microsoft.com/office/drawing/2014/main" id="{18DB05B0-6670-4865-B995-539130A350DE}"/>
              </a:ext>
            </a:extLst>
          </p:cNvPr>
          <p:cNvSpPr/>
          <p:nvPr/>
        </p:nvSpPr>
        <p:spPr>
          <a:xfrm>
            <a:off x="7311689" y="5981339"/>
            <a:ext cx="300779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9678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2120827" y="1322338"/>
            <a:ext cx="794717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"dog":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Console.WriteLine("mammal");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"snake":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Console.WriteLine("reptile");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Console.WriteLine("unknown");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условни конструкции: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0812" y="1589395"/>
            <a:ext cx="329530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41108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{ Console.WriteLine("Point on the left or right side."); 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конструкция 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7012" y="3003789"/>
            <a:ext cx="3519901" cy="30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E6FB86D-F210-4107-8350-D4F8EE97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28800"/>
            <a:ext cx="32004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 (...)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… 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… 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6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8012" y="2209800"/>
            <a:ext cx="4038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7631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се разпространяват под свободен лиценз 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157494" y="1269433"/>
            <a:ext cx="3072265" cy="1133413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Read age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 flipH="1">
            <a:off x="5693626" y="2483367"/>
            <a:ext cx="2380" cy="2651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3808412" y="2819400"/>
            <a:ext cx="3982878" cy="991037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220568" y="3538966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584483" y="4340999"/>
            <a:ext cx="1998604" cy="52790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2051014" y="4853222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4130542" y="4854082"/>
            <a:ext cx="77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296624" y="5597174"/>
            <a:ext cx="2005832" cy="506659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"Miss</a:t>
            </a:r>
            <a:r>
              <a:rPr lang="en-US" dirty="0">
                <a:solidFill>
                  <a:schemeClr val="bg2"/>
                </a:solidFill>
              </a:rPr>
              <a:t>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765582" y="5605368"/>
            <a:ext cx="1928045" cy="498465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"Ms</a:t>
            </a:r>
            <a:r>
              <a:rPr lang="bg-BG" sz="2400" dirty="0">
                <a:solidFill>
                  <a:schemeClr val="bg2"/>
                </a:solidFill>
              </a:rPr>
              <a:t>.</a:t>
            </a:r>
            <a:r>
              <a:rPr lang="en-US" sz="2400" dirty="0">
                <a:solidFill>
                  <a:schemeClr val="bg2"/>
                </a:solidFill>
              </a:rPr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552689" y="3685170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371590" y="499332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4132073" y="499332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748775" y="3557268"/>
            <a:ext cx="76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506709" y="4358826"/>
            <a:ext cx="1974393" cy="52790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7039031" y="4873617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248266" y="4921836"/>
            <a:ext cx="80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251786" y="5597173"/>
            <a:ext cx="2381734" cy="506659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927794" y="5597173"/>
            <a:ext cx="1821357" cy="498465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"Mr</a:t>
            </a:r>
            <a:r>
              <a:rPr lang="bg-BG" sz="2400" dirty="0">
                <a:solidFill>
                  <a:schemeClr val="bg2"/>
                </a:solidFill>
              </a:rPr>
              <a:t>.</a:t>
            </a:r>
            <a:r>
              <a:rPr lang="en-US" sz="2400" dirty="0">
                <a:solidFill>
                  <a:schemeClr val="bg2"/>
                </a:solidFill>
              </a:rPr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755671" y="374857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338364" y="5044452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230727" y="5055729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1656" y="1347628"/>
            <a:ext cx="9912504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2261</Words>
  <Application>Microsoft Office PowerPoint</Application>
  <PresentationFormat>Custom</PresentationFormat>
  <Paragraphs>542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Вложени условни конструкции</vt:lpstr>
      <vt:lpstr>Имате въпрос?</vt:lpstr>
      <vt:lpstr>Съдържание</vt:lpstr>
      <vt:lpstr>Вложени условни конструкции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Вид животно - условие</vt:lpstr>
      <vt:lpstr>Вид животно - решение</vt:lpstr>
      <vt:lpstr>Вложени условни конструкции</vt:lpstr>
      <vt:lpstr>Какво научихме днес?</vt:lpstr>
      <vt:lpstr>Какво научихме днес? (2)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2018-09-28T15:42:32Z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