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402" r:id="rId2"/>
    <p:sldId id="633" r:id="rId3"/>
    <p:sldId id="664" r:id="rId4"/>
    <p:sldId id="672" r:id="rId5"/>
    <p:sldId id="665" r:id="rId6"/>
    <p:sldId id="674" r:id="rId7"/>
    <p:sldId id="666" r:id="rId8"/>
    <p:sldId id="710" r:id="rId9"/>
    <p:sldId id="668" r:id="rId10"/>
    <p:sldId id="669" r:id="rId11"/>
    <p:sldId id="670" r:id="rId12"/>
    <p:sldId id="711" r:id="rId13"/>
    <p:sldId id="677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678" r:id="rId25"/>
    <p:sldId id="700" r:id="rId26"/>
    <p:sldId id="701" r:id="rId27"/>
    <p:sldId id="702" r:id="rId28"/>
    <p:sldId id="671" r:id="rId29"/>
    <p:sldId id="713" r:id="rId30"/>
    <p:sldId id="635" r:id="rId31"/>
    <p:sldId id="636" r:id="rId32"/>
    <p:sldId id="637" r:id="rId33"/>
    <p:sldId id="638" r:id="rId34"/>
    <p:sldId id="706" r:id="rId35"/>
    <p:sldId id="707" r:id="rId36"/>
    <p:sldId id="639" r:id="rId37"/>
    <p:sldId id="640" r:id="rId38"/>
    <p:sldId id="641" r:id="rId39"/>
    <p:sldId id="689" r:id="rId40"/>
    <p:sldId id="714" r:id="rId41"/>
    <p:sldId id="681" r:id="rId42"/>
    <p:sldId id="682" r:id="rId43"/>
    <p:sldId id="684" r:id="rId44"/>
    <p:sldId id="685" r:id="rId45"/>
    <p:sldId id="686" r:id="rId46"/>
    <p:sldId id="703" r:id="rId47"/>
    <p:sldId id="704" r:id="rId48"/>
    <p:sldId id="688" r:id="rId49"/>
    <p:sldId id="628" r:id="rId50"/>
    <p:sldId id="401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339EA31-9179-41D4-B875-831EDAB1600F}">
          <p14:sldIdLst>
            <p14:sldId id="402"/>
            <p14:sldId id="633"/>
          </p14:sldIdLst>
        </p14:section>
        <p14:section name="Arrays" id="{156F8C7A-EDF1-4382-94C9-CBD1F667069C}">
          <p14:sldIdLst>
            <p14:sldId id="664"/>
            <p14:sldId id="672"/>
            <p14:sldId id="665"/>
            <p14:sldId id="674"/>
            <p14:sldId id="666"/>
            <p14:sldId id="710"/>
            <p14:sldId id="668"/>
            <p14:sldId id="669"/>
            <p14:sldId id="670"/>
            <p14:sldId id="711"/>
            <p14:sldId id="677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678"/>
            <p14:sldId id="700"/>
            <p14:sldId id="701"/>
            <p14:sldId id="702"/>
            <p14:sldId id="671"/>
          </p14:sldIdLst>
        </p14:section>
        <p14:section name="Associative Arrays" id="{FC482B50-345B-4740-8FDB-434940E9DEDC}">
          <p14:sldIdLst>
            <p14:sldId id="713"/>
            <p14:sldId id="635"/>
            <p14:sldId id="636"/>
            <p14:sldId id="637"/>
            <p14:sldId id="638"/>
            <p14:sldId id="706"/>
            <p14:sldId id="707"/>
            <p14:sldId id="639"/>
            <p14:sldId id="640"/>
            <p14:sldId id="641"/>
            <p14:sldId id="689"/>
          </p14:sldIdLst>
        </p14:section>
        <p14:section name="Multidiensional Arrays" id="{088DE5CA-B5F3-49D1-B31E-D6796041E394}">
          <p14:sldIdLst>
            <p14:sldId id="714"/>
            <p14:sldId id="681"/>
            <p14:sldId id="682"/>
            <p14:sldId id="684"/>
            <p14:sldId id="685"/>
            <p14:sldId id="686"/>
            <p14:sldId id="703"/>
            <p14:sldId id="704"/>
            <p14:sldId id="688"/>
          </p14:sldIdLst>
        </p14:section>
        <p14:section name="Conclusion" id="{A745FEDB-C4B0-49B9-BD0C-132A1EAFFB93}">
          <p14:sldIdLst>
            <p14:sldId id="62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mir Asenov" initials="HA" lastIdx="2" clrIdx="0">
    <p:extLst>
      <p:ext uri="{19B8F6BF-5375-455C-9EA6-DF929625EA0E}">
        <p15:presenceInfo xmlns:p15="http://schemas.microsoft.com/office/powerpoint/2012/main" userId="S::h.asenov@softuni.bg::3e2eaf29-944b-4537-a70a-662287977d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F5F0BD9-A494-40E1-A9F1-A2FFE20595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1379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6C38C9-BC64-4C2E-8911-557896AA5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12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0693F3-D458-4ED4-BEB6-F06A0197CA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87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402AB6-E7F7-40C2-9A47-1AE02470A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50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D5566D-40D3-4567-8C71-CCE089EE74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1518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C6A97-4B6E-4961-B2F3-DFD480660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18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BC7184-5935-47C1-95E1-CAB3ED88D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17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3C5486-2AD2-4002-9965-CA9B75224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45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39ACB6-9463-4F42-9526-7CB47D342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678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057A52-6D0C-44A1-9D32-123D8B3CA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531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CD2D74-8D09-4B80-BA58-AF9BD57F70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568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CD2F7DC-E6C1-4016-9422-3774F4BE93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27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01F6D2-3060-4310-BC4D-42179A059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097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651EAD-AC50-4D70-A80E-35B56EB9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57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and Data Structures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Advanced Syntax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908E151B-3CBE-490A-9383-678C28F80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380089"/>
            <a:ext cx="2376186" cy="23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8946312-37CF-4C72-BC3E-A4238CAEC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array_shift</a:t>
            </a:r>
            <a:r>
              <a:rPr lang="en-US" noProof="1"/>
              <a:t>($array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array_unshift</a:t>
            </a:r>
            <a:r>
              <a:rPr lang="en-US" noProof="1"/>
              <a:t>($array, $element1, $element2,…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and Remove at the Beginning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1000" y="4689000"/>
            <a:ext cx="9585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array_unshift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($fruits,</a:t>
            </a:r>
            <a:r>
              <a:rPr lang="en-US" sz="2400" dirty="0">
                <a:solidFill>
                  <a:schemeClr val="tx1"/>
                </a:solidFill>
                <a:effectLst/>
              </a:rPr>
              <a:t>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','apple','kiwi']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1000" y="1899000"/>
            <a:ext cx="8955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'orange'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, 'kiwi']</a:t>
            </a:r>
          </a:p>
        </p:txBody>
      </p:sp>
    </p:spTree>
    <p:extLst>
      <p:ext uri="{BB962C8B-B14F-4D97-AF65-F5344CB8AC3E}">
        <p14:creationId xmlns:p14="http://schemas.microsoft.com/office/powerpoint/2010/main" val="17352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41CD14C-4FA8-4C10-BE81-F08396D33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asort</a:t>
            </a:r>
            <a:r>
              <a:rPr lang="en-US" noProof="1"/>
              <a:t>($array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arsort</a:t>
            </a:r>
            <a:r>
              <a:rPr lang="en-US" noProof="1"/>
              <a:t>($array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Array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4644000"/>
            <a:ext cx="9630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 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endParaRPr lang="en-US" sz="2400" i="1" noProof="1">
              <a:solidFill>
                <a:schemeClr val="accent2"/>
              </a:solidFill>
              <a:effectLst/>
            </a:endParaRP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Array([0] =&gt; 'orange'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[2]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[1] =&gt; 'apple')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1947417"/>
            <a:ext cx="9630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 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Array([1] =&gt; 'apple'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[2]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[0] =&gt; 'orange')</a:t>
            </a:r>
          </a:p>
        </p:txBody>
      </p:sp>
    </p:spTree>
    <p:extLst>
      <p:ext uri="{BB962C8B-B14F-4D97-AF65-F5344CB8AC3E}">
        <p14:creationId xmlns:p14="http://schemas.microsoft.com/office/powerpoint/2010/main" val="29961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F4955-90BE-4574-B9FD-D22024B1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154B-9251-494E-9A5B-EBB29E95B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67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There are several ways of displaying the entire array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- prints the array in human</a:t>
            </a:r>
            <a:r>
              <a:rPr lang="bg-BG" sz="3200" dirty="0"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-readable form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var_export($names)</a:t>
            </a:r>
            <a:r>
              <a:rPr lang="en-US" sz="3200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-</a:t>
            </a:r>
            <a:r>
              <a:rPr lang="en-US" sz="3200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prints the array in array form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json_encode($names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- prints the array as JSON string</a:t>
            </a:r>
            <a:endParaRPr lang="en-US" sz="3200" noProof="1"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en-US" sz="3600" b="1" dirty="0">
              <a:cs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sz="3200" dirty="0">
              <a:cs typeface="Consolas" panose="020B0609020204030204" pitchFamily="49" charset="0"/>
            </a:endParaRPr>
          </a:p>
          <a:p>
            <a:pPr marL="442912" lvl="1" indent="0">
              <a:buNone/>
            </a:pP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333FB-6CED-4EC5-B095-69FD203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4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6DD6C3B-9637-4C1B-B618-89A75848B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array of strings holding numbers</a:t>
            </a:r>
          </a:p>
          <a:p>
            <a:pPr lvl="1"/>
            <a:r>
              <a:rPr lang="en-US" dirty="0"/>
              <a:t>Calculate and print the sum of the first and the last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7575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559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0228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7212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7038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50904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146000" y="4437207"/>
            <a:ext cx="7677002" cy="1694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 = [20, 30, 40];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$array_num = count($array);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echo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0</a:t>
            </a:r>
            <a:r>
              <a:rPr lang="en-US" sz="2900" dirty="0">
                <a:solidFill>
                  <a:schemeClr val="tx1"/>
                </a:solidFill>
                <a:effectLst/>
              </a:rPr>
              <a:t>] +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$array_num</a:t>
            </a:r>
            <a:r>
              <a:rPr lang="en-US" sz="2900" dirty="0">
                <a:solidFill>
                  <a:srgbClr val="F3CD60"/>
                </a:solidFill>
                <a:effectLst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effectLst/>
              </a:rPr>
              <a:t>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];</a:t>
            </a:r>
          </a:p>
        </p:txBody>
      </p:sp>
      <p:sp>
        <p:nvSpPr>
          <p:cNvPr id="18" name="Right Arrow 7">
            <a:extLst>
              <a:ext uri="{FF2B5EF4-FFF2-40B4-BE49-F238E27FC236}">
                <a16:creationId xmlns:a16="http://schemas.microsoft.com/office/drawing/2014/main" id="{A43D721F-1DFE-4866-ADA4-F9913A72E203}"/>
              </a:ext>
            </a:extLst>
          </p:cNvPr>
          <p:cNvSpPr/>
          <p:nvPr/>
        </p:nvSpPr>
        <p:spPr>
          <a:xfrm>
            <a:off x="2392727" y="312782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E92E8C6-256B-4267-B64A-08A18029BDB3}"/>
              </a:ext>
            </a:extLst>
          </p:cNvPr>
          <p:cNvSpPr/>
          <p:nvPr/>
        </p:nvSpPr>
        <p:spPr>
          <a:xfrm>
            <a:off x="5774913" y="312782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C64A316C-5BE4-4FEF-B2D0-E47218ABDB8A}"/>
              </a:ext>
            </a:extLst>
          </p:cNvPr>
          <p:cNvSpPr/>
          <p:nvPr/>
        </p:nvSpPr>
        <p:spPr>
          <a:xfrm>
            <a:off x="8875955" y="3135545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8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4BFF2-3938-4273-8F43-A4793A8319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Reading Array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39AAE1B-4514-4527-A347-DA24CBCB94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 or Explode()</a:t>
            </a:r>
            <a:endParaRPr lang="bg-BG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3A1FD8-EB78-420A-A086-2AB0EFE7D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089000"/>
            <a:ext cx="2888095" cy="2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876520"/>
            <a:ext cx="5032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$n = intval(readline());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439722"/>
            <a:ext cx="660853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array()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($i = 0; $i &lt; $n;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$i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AE0ECF-2084-465C-981C-8F5997606E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Array Values from a </a:t>
            </a:r>
            <a:r>
              <a:rPr lang="en-US"/>
              <a:t>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803087"/>
            <a:ext cx="9982292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$values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$items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explode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$values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array();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for ($i = 0; $i &lt; count($items);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$arr[$i] = intval($items[$i]);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2003244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10853AA-D1BB-4C86-907D-BC81166834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671001" y="2903993"/>
            <a:ext cx="2700000" cy="1055608"/>
          </a:xfrm>
          <a:prstGeom prst="wedgeRoundRectCallout">
            <a:avLst>
              <a:gd name="adj1" fmla="val -71204"/>
              <a:gd name="adj2" fmla="val 2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splits by space </a:t>
            </a:r>
            <a:br>
              <a:rPr lang="en-US" sz="2800" b="1" noProof="1">
                <a:solidFill>
                  <a:schemeClr val="bg2"/>
                </a:solidFill>
              </a:rPr>
            </a:br>
            <a:r>
              <a:rPr lang="en-US" sz="2800" b="1" noProof="1">
                <a:solidFill>
                  <a:schemeClr val="bg2"/>
                </a:solidFill>
              </a:rPr>
              <a:t>into string array</a:t>
            </a:r>
          </a:p>
        </p:txBody>
      </p:sp>
    </p:spTree>
    <p:extLst>
      <p:ext uri="{BB962C8B-B14F-4D97-AF65-F5344CB8AC3E}">
        <p14:creationId xmlns:p14="http://schemas.microsoft.com/office/powerpoint/2010/main" val="41044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</a:t>
            </a: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Chaining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7456" y="4699427"/>
            <a:ext cx="1066354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explode(" ", readline()));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3494" y="1905000"/>
            <a:ext cx="738250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$line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$items = explode(" ", $line);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$items</a:t>
            </a:r>
            <a:r>
              <a:rPr lang="en-GB" sz="2800" b="1" noProof="1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0266BB-3201-417E-9821-9C35CE144D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For-loop can be used to print all elements</a:t>
            </a:r>
          </a:p>
          <a:p>
            <a:pPr lvl="1"/>
            <a:r>
              <a:rPr lang="en-US" dirty="0"/>
              <a:t>Separate elements with white space or a 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2590801"/>
            <a:ext cx="9601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$arr = array("one", "two", "three");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($index = 0; $index &lt; count($arr); $index++)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$result = sprintf("arr[%d] = %s", $i, $arr[$i])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echo $result;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363443-73D3-4716-9724-FCB37AB6D9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EC74B968-8C07-4FE4-B1D0-EB5861866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57875"/>
          </a:xfrm>
        </p:spPr>
        <p:txBody>
          <a:bodyPr/>
          <a:lstStyle/>
          <a:p>
            <a:r>
              <a:rPr lang="en-US" dirty="0"/>
              <a:t>Read an array of integers 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integers),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it and </a:t>
            </a:r>
            <a:br>
              <a:rPr lang="en-US" dirty="0"/>
            </a:br>
            <a:r>
              <a:rPr lang="en-US" dirty="0"/>
              <a:t>print its elements on a single line, space-separated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5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0" y="1282088"/>
            <a:ext cx="6906000" cy="5207396"/>
          </a:xfrm>
        </p:spPr>
        <p:txBody>
          <a:bodyPr/>
          <a:lstStyle/>
          <a:p>
            <a:pPr marL="957262" lvl="1" indent="-514350">
              <a:buFont typeface="+mj-lt"/>
              <a:buAutoNum type="arabicPeriod"/>
            </a:pPr>
            <a:r>
              <a:rPr lang="en-US" dirty="0"/>
              <a:t>Arrays	</a:t>
            </a:r>
          </a:p>
          <a:p>
            <a:pPr lvl="2"/>
            <a:r>
              <a:rPr lang="en-US" sz="3200" dirty="0"/>
              <a:t>Array Manipulation</a:t>
            </a:r>
            <a:endParaRPr lang="bg-BG" sz="3200" dirty="0"/>
          </a:p>
          <a:p>
            <a:pPr lvl="2"/>
            <a:r>
              <a:rPr lang="en-US" sz="3200" dirty="0"/>
              <a:t>Reading Arrays from the Console</a:t>
            </a:r>
          </a:p>
          <a:p>
            <a:pPr lvl="2"/>
            <a:r>
              <a:rPr lang="en-US" sz="3200" dirty="0"/>
              <a:t>Foreach Loop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dirty="0"/>
              <a:t>Associative Arrays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dirty="0"/>
              <a:t>Multidimensional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327814-8A51-411D-A1FA-DA6669B064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39791" y="1539000"/>
            <a:ext cx="851241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$arr = array();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0; $i &lt; $n;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$arr[i]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 - 1</a:t>
            </a:r>
            <a:r>
              <a:rPr lang="en-US" sz="2400" b="1" noProof="1">
                <a:latin typeface="Consolas" pitchFamily="49" charset="0"/>
              </a:rPr>
              <a:t>; $i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</a:rPr>
              <a:t> 0;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$arr[$i] . " 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3346F8-2E17-4B8F-BB69-C34BB808FD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for-loop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implode</a:t>
            </a:r>
            <a:r>
              <a:rPr lang="en-US" noProof="1"/>
              <a:t>(glue, array)</a:t>
            </a: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Arrays with for / Implode(…)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6000" y="4149000"/>
            <a:ext cx="9917406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array(1, 2, 3);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echo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$arr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$strings = array("one", "two", "three", "four");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echo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399" b="1" noProof="1">
                <a:latin typeface="Consolas" pitchFamily="49" charset="0"/>
              </a:rPr>
              <a:t>(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" - "</a:t>
            </a:r>
            <a:r>
              <a:rPr lang="en-GB" sz="2399" b="1" noProof="1">
                <a:latin typeface="Consolas" pitchFamily="49" charset="0"/>
              </a:rPr>
              <a:t>,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$strings</a:t>
            </a:r>
            <a:r>
              <a:rPr lang="en-GB" sz="2399" b="1" noProof="1">
                <a:latin typeface="Consolas" pitchFamily="49" charset="0"/>
              </a:rPr>
              <a:t>); </a:t>
            </a: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//one - two - three - four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809000"/>
            <a:ext cx="656040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array(10, 20, 30, 40, 50);</a:t>
            </a:r>
            <a:br>
              <a:rPr lang="en-US" sz="2399" b="1" noProof="1">
                <a:latin typeface="Consolas" pitchFamily="49" charset="0"/>
              </a:rPr>
            </a:br>
            <a:r>
              <a:rPr lang="en-US" sz="2399" b="1" noProof="1">
                <a:latin typeface="Consolas" pitchFamily="49" charset="0"/>
              </a:rPr>
              <a:t>for ($i = 0; $i &lt; count($arr); $i++)</a:t>
            </a:r>
            <a:br>
              <a:rPr lang="en-US" sz="2399" b="1" noProof="1">
                <a:latin typeface="Consolas" pitchFamily="49" charset="0"/>
              </a:rPr>
            </a:br>
            <a:r>
              <a:rPr lang="en-US" sz="2399" b="1" noProof="1">
                <a:latin typeface="Consolas" pitchFamily="49" charset="0"/>
              </a:rPr>
              <a:t>echo $arr[$i] . PHP_EOL;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6F2E1F-E288-45DA-B9C6-AA489AB1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57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array of strings (space separated values), reverse it and print its elements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9C3410EF-EC9E-4267-B60C-06E398512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2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492607" y="1314000"/>
            <a:ext cx="9206785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$nums = array_map('intval', explode(" ", readline()))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0; i &lt; count($nums)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GB" sz="2400" b="1" noProof="1">
                <a:latin typeface="Consolas" pitchFamily="49" charset="0"/>
              </a:rPr>
              <a:t>$j = count($nums) - $i - 1;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$oldElement = $nums[$i];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$nums[$i] = $nums[$j];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$nums[$j] = $oldElement;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$output = implode(" ", $nums);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echo $output;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743F79-B7A3-46BE-8094-05574FE3D4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2F51CD63-A06D-45B8-803D-CBF855776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Enter array elements from the console - array of strings holding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Array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4775" y="2664000"/>
            <a:ext cx="7620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1759" y="3331503"/>
            <a:ext cx="1196441" cy="1578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20 70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30 60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40 50</a:t>
            </a:r>
          </a:p>
          <a:p>
            <a:pPr algn="ctr">
              <a:lnSpc>
                <a:spcPct val="115000"/>
              </a:lnSpc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7428" y="2911759"/>
            <a:ext cx="7620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04412" y="3385974"/>
            <a:ext cx="1120388" cy="15239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7 10</a:t>
            </a:r>
          </a:p>
          <a:p>
            <a:pPr algn="ctr">
              <a:lnSpc>
                <a:spcPct val="115000"/>
              </a:lnSpc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3 5</a:t>
            </a:r>
          </a:p>
          <a:p>
            <a:pPr algn="ctr">
              <a:lnSpc>
                <a:spcPct val="115000"/>
              </a:lnSpc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54238" y="3900216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8104" y="3900214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786BB445-6AD1-499D-B546-1F0C11E07CC4}"/>
              </a:ext>
            </a:extLst>
          </p:cNvPr>
          <p:cNvSpPr/>
          <p:nvPr/>
        </p:nvSpPr>
        <p:spPr>
          <a:xfrm>
            <a:off x="2893087" y="4022132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ight Arrow 7">
            <a:extLst>
              <a:ext uri="{FF2B5EF4-FFF2-40B4-BE49-F238E27FC236}">
                <a16:creationId xmlns:a16="http://schemas.microsoft.com/office/drawing/2014/main" id="{6A598462-424F-4748-AFFE-FE411059E7C9}"/>
              </a:ext>
            </a:extLst>
          </p:cNvPr>
          <p:cNvSpPr/>
          <p:nvPr/>
        </p:nvSpPr>
        <p:spPr>
          <a:xfrm>
            <a:off x="6240727" y="4022291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27161B31-F0E1-4691-B7B2-0CF0DB922D5C}"/>
              </a:ext>
            </a:extLst>
          </p:cNvPr>
          <p:cNvSpPr/>
          <p:nvPr/>
        </p:nvSpPr>
        <p:spPr>
          <a:xfrm>
            <a:off x="9344419" y="4022132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6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C20B5-60D8-4929-AF7F-1050D0280B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Foreach Loop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43D5116-DB96-452C-8B1E-BA98BBA650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Iterate Through Collections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53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 of the current array </a:t>
            </a:r>
            <a:br>
              <a:rPr lang="en-GB" dirty="0"/>
            </a:br>
            <a:r>
              <a:rPr lang="en-GB" dirty="0"/>
              <a:t>element is assigned 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$value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0" y="2519726"/>
            <a:ext cx="6096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($array as $value)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//code to be executed;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7845652-B0CF-4C62-8007-93D8F2C38C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97322" y="1809000"/>
            <a:ext cx="7489799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$numbers = array(1, 2, 3, 4, 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bg1"/>
                </a:solidFill>
              </a:rPr>
              <a:t>$numbers as $number</a:t>
            </a:r>
            <a:r>
              <a:rPr lang="en-US" sz="3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echo </a:t>
            </a:r>
            <a:r>
              <a:rPr lang="en-US" sz="3200" dirty="0">
                <a:solidFill>
                  <a:schemeClr val="bg1"/>
                </a:solidFill>
              </a:rPr>
              <a:t>$number </a:t>
            </a:r>
            <a:r>
              <a:rPr lang="en-US" sz="3200" dirty="0"/>
              <a:t>. " 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an Array with Foreach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746821" y="490758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C532AA-37C1-4749-875B-540C04EB12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7D97-C483-4FA5-90C8-A023E489DD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5C20E2-E6C4-486C-896F-FE862DEF59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Key Value Pairs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5FDA1-A261-40F2-B304-4EA8C3062A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0D8BE59-A8A6-4968-9329-4FF0A4BC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52" y="1494000"/>
            <a:ext cx="2933095" cy="29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10C9-30AF-4DDC-BB5B-A2B84CF06C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Arrays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5CDD46D-DF26-4D07-AC3C-79A1B3CCFE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45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E0F23141-6F15-428F-A5C5-57B312447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395598" cy="5561125"/>
          </a:xfrm>
        </p:spPr>
        <p:txBody>
          <a:bodyPr/>
          <a:lstStyle/>
          <a:p>
            <a:r>
              <a:rPr lang="en-US" dirty="0"/>
              <a:t>Associative arrays are arrays indexed by keys</a:t>
            </a:r>
          </a:p>
          <a:p>
            <a:pPr lvl="1"/>
            <a:r>
              <a:rPr lang="en-US" dirty="0"/>
              <a:t>Not by the numbers 0, 1, 2, 3, …</a:t>
            </a:r>
          </a:p>
          <a:p>
            <a:r>
              <a:rPr lang="en-US" dirty="0"/>
              <a:t>Hold a set of 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9831" y="3124200"/>
            <a:ext cx="320934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1" y="3124200"/>
            <a:ext cx="3581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Associative array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86600" y="3912626"/>
            <a:ext cx="3962400" cy="2530476"/>
          </a:xfrm>
          <a:prstGeom prst="roundRect">
            <a:avLst>
              <a:gd name="adj" fmla="val 6659"/>
            </a:avLst>
          </a:prstGeom>
          <a:noFill/>
          <a:ln w="28575">
            <a:solidFill>
              <a:schemeClr val="bg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4850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1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1F6E66-46DD-4A75-854F-5CE45E58BF00}"/>
              </a:ext>
            </a:extLst>
          </p:cNvPr>
          <p:cNvGrpSpPr/>
          <p:nvPr/>
        </p:nvGrpSpPr>
        <p:grpSpPr>
          <a:xfrm>
            <a:off x="1124328" y="3912626"/>
            <a:ext cx="5438374" cy="2530476"/>
            <a:chOff x="1121392" y="3846175"/>
            <a:chExt cx="5438374" cy="2530476"/>
          </a:xfrm>
          <a:noFill/>
        </p:grpSpPr>
        <p:sp>
          <p:nvSpPr>
            <p:cNvPr id="8" name="Rounded Rectangle 7"/>
            <p:cNvSpPr/>
            <p:nvPr/>
          </p:nvSpPr>
          <p:spPr>
            <a:xfrm>
              <a:off x="1149566" y="3846175"/>
              <a:ext cx="5410200" cy="2530476"/>
            </a:xfrm>
            <a:prstGeom prst="roundRect">
              <a:avLst>
                <a:gd name="adj" fmla="val 6659"/>
              </a:avLst>
            </a:prstGeom>
            <a:grpFill/>
            <a:ln w="28575">
              <a:solidFill>
                <a:schemeClr val="bg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1392" y="4588193"/>
              <a:ext cx="101220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1393" y="5221348"/>
              <a:ext cx="101220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165D02-AFF8-4E0E-B8B9-AE72D3A30F94}"/>
              </a:ext>
            </a:extLst>
          </p:cNvPr>
          <p:cNvGrpSpPr/>
          <p:nvPr/>
        </p:nvGrpSpPr>
        <p:grpSpPr>
          <a:xfrm>
            <a:off x="2270534" y="4556868"/>
            <a:ext cx="4052563" cy="627132"/>
            <a:chOff x="2236276" y="5158381"/>
            <a:chExt cx="4052563" cy="627132"/>
          </a:xfrm>
        </p:grpSpPr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259266" y="5193061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0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4F2B9F-D641-4BAF-A547-60A6FC4B8C88}"/>
                </a:ext>
              </a:extLst>
            </p:cNvPr>
            <p:cNvSpPr/>
            <p:nvPr/>
          </p:nvSpPr>
          <p:spPr bwMode="auto">
            <a:xfrm>
              <a:off x="2236276" y="5159788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633512-DE1B-448C-B07C-45093EBF522D}"/>
                </a:ext>
              </a:extLst>
            </p:cNvPr>
            <p:cNvSpPr/>
            <p:nvPr/>
          </p:nvSpPr>
          <p:spPr bwMode="auto">
            <a:xfrm>
              <a:off x="3061891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9AEE42-0AB1-41A6-8905-1D401DA319C2}"/>
                </a:ext>
              </a:extLst>
            </p:cNvPr>
            <p:cNvSpPr/>
            <p:nvPr/>
          </p:nvSpPr>
          <p:spPr bwMode="auto">
            <a:xfrm>
              <a:off x="3885488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423AB6-F7AD-4DE0-89AE-BE40689097D1}"/>
                </a:ext>
              </a:extLst>
            </p:cNvPr>
            <p:cNvSpPr/>
            <p:nvPr/>
          </p:nvSpPr>
          <p:spPr bwMode="auto">
            <a:xfrm>
              <a:off x="4713244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C99BCB-BD09-4318-95B8-1BAD6D421635}"/>
                </a:ext>
              </a:extLst>
            </p:cNvPr>
            <p:cNvSpPr/>
            <p:nvPr/>
          </p:nvSpPr>
          <p:spPr bwMode="auto">
            <a:xfrm>
              <a:off x="5541473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CB33ADBD-A484-47EE-BA67-B9203039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591" y="5193060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1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816C67F6-042E-43FF-9C9D-766D6F125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529" y="5193060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2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AEBF30F8-DF98-42B4-9137-9C244A4B9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708" y="5194597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3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05475850-283A-46F7-8C59-EC78A6025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959" y="5193060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4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34C916-4A3D-4F36-9F4E-32255D01D471}"/>
              </a:ext>
            </a:extLst>
          </p:cNvPr>
          <p:cNvGrpSpPr/>
          <p:nvPr/>
        </p:nvGrpSpPr>
        <p:grpSpPr>
          <a:xfrm>
            <a:off x="2267147" y="5368562"/>
            <a:ext cx="4052563" cy="627132"/>
            <a:chOff x="2236276" y="5158381"/>
            <a:chExt cx="4052563" cy="627132"/>
          </a:xfrm>
        </p:grpSpPr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6EE8724B-EEC6-4D76-87CE-DE42D26D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266" y="5193061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8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C84D82-84E3-4FF4-979A-7A1800DF9611}"/>
                </a:ext>
              </a:extLst>
            </p:cNvPr>
            <p:cNvSpPr/>
            <p:nvPr/>
          </p:nvSpPr>
          <p:spPr bwMode="auto">
            <a:xfrm>
              <a:off x="2236276" y="5159788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3ADA50-B528-41C7-8C26-B0E65DB404B9}"/>
                </a:ext>
              </a:extLst>
            </p:cNvPr>
            <p:cNvSpPr/>
            <p:nvPr/>
          </p:nvSpPr>
          <p:spPr bwMode="auto">
            <a:xfrm>
              <a:off x="3061891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996CCB-A14E-40E7-A112-ACC2874A567D}"/>
                </a:ext>
              </a:extLst>
            </p:cNvPr>
            <p:cNvSpPr/>
            <p:nvPr/>
          </p:nvSpPr>
          <p:spPr bwMode="auto">
            <a:xfrm>
              <a:off x="3885488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33990C-5B49-42DB-BFB3-BE0694D5F421}"/>
                </a:ext>
              </a:extLst>
            </p:cNvPr>
            <p:cNvSpPr/>
            <p:nvPr/>
          </p:nvSpPr>
          <p:spPr bwMode="auto">
            <a:xfrm>
              <a:off x="4713244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EB8F6E-74F5-495B-902B-0EB40BF4C939}"/>
                </a:ext>
              </a:extLst>
            </p:cNvPr>
            <p:cNvSpPr/>
            <p:nvPr/>
          </p:nvSpPr>
          <p:spPr bwMode="auto">
            <a:xfrm>
              <a:off x="5541473" y="5158381"/>
              <a:ext cx="747366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2AD27911-FECB-42EB-964D-00FA15661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591" y="5193060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-3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5F50BA28-1893-4E15-B0B2-66B3C6B97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529" y="5193060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12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B53D7CB2-03F2-4E1D-86BE-B7388D09B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708" y="5194597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40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160E6B58-76B5-4C02-B5FC-52D2C8774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959" y="5193060"/>
              <a:ext cx="690680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4EF27C-6603-452A-8F41-BFAD0BB8850A}"/>
              </a:ext>
            </a:extLst>
          </p:cNvPr>
          <p:cNvGrpSpPr/>
          <p:nvPr/>
        </p:nvGrpSpPr>
        <p:grpSpPr>
          <a:xfrm>
            <a:off x="7566065" y="4581720"/>
            <a:ext cx="1539728" cy="630220"/>
            <a:chOff x="7756673" y="4894582"/>
            <a:chExt cx="1539728" cy="630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3F70A0-6C76-4779-B9E2-722DBBB685E9}"/>
                </a:ext>
              </a:extLst>
            </p:cNvPr>
            <p:cNvSpPr/>
            <p:nvPr/>
          </p:nvSpPr>
          <p:spPr bwMode="auto">
            <a:xfrm>
              <a:off x="7758983" y="4899077"/>
              <a:ext cx="1537418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 Box 18">
              <a:extLst>
                <a:ext uri="{FF2B5EF4-FFF2-40B4-BE49-F238E27FC236}">
                  <a16:creationId xmlns:a16="http://schemas.microsoft.com/office/drawing/2014/main" id="{D14E1972-EBCF-4F7F-BED0-1C29E9AED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6673" y="4894582"/>
              <a:ext cx="1537418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orange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452F7D-2DEF-43B6-8095-0BBC5B9E4F5E}"/>
              </a:ext>
            </a:extLst>
          </p:cNvPr>
          <p:cNvGrpSpPr/>
          <p:nvPr/>
        </p:nvGrpSpPr>
        <p:grpSpPr>
          <a:xfrm>
            <a:off x="7566065" y="5367019"/>
            <a:ext cx="1539728" cy="630220"/>
            <a:chOff x="7756673" y="4894582"/>
            <a:chExt cx="1539728" cy="63022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6CA70D-C0A2-44DC-8BB2-FB00A2CC79BE}"/>
                </a:ext>
              </a:extLst>
            </p:cNvPr>
            <p:cNvSpPr/>
            <p:nvPr/>
          </p:nvSpPr>
          <p:spPr bwMode="auto">
            <a:xfrm>
              <a:off x="7758983" y="4899077"/>
              <a:ext cx="1537418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CA6A6F70-CD9E-46C6-B4C7-8A22681D2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6673" y="4894582"/>
              <a:ext cx="1537418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apple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093A24-8799-4B14-909E-02EF819D48E3}"/>
              </a:ext>
            </a:extLst>
          </p:cNvPr>
          <p:cNvGrpSpPr/>
          <p:nvPr/>
        </p:nvGrpSpPr>
        <p:grpSpPr>
          <a:xfrm>
            <a:off x="9296401" y="4583967"/>
            <a:ext cx="1539728" cy="630220"/>
            <a:chOff x="7756673" y="4894582"/>
            <a:chExt cx="1539728" cy="6302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6FE92B-317F-4681-B149-B55F67AA18AD}"/>
                </a:ext>
              </a:extLst>
            </p:cNvPr>
            <p:cNvSpPr/>
            <p:nvPr/>
          </p:nvSpPr>
          <p:spPr bwMode="auto">
            <a:xfrm>
              <a:off x="7758983" y="4899077"/>
              <a:ext cx="1537418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2196DD9A-BD03-4990-B9DA-C3E5090B0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6673" y="4894582"/>
              <a:ext cx="1537418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2.30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685CAB-D30F-488C-82F7-5779231EA34E}"/>
              </a:ext>
            </a:extLst>
          </p:cNvPr>
          <p:cNvGrpSpPr/>
          <p:nvPr/>
        </p:nvGrpSpPr>
        <p:grpSpPr>
          <a:xfrm>
            <a:off x="9305222" y="5364771"/>
            <a:ext cx="1539728" cy="630220"/>
            <a:chOff x="7756673" y="4894582"/>
            <a:chExt cx="1539728" cy="6302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9988229-7C01-47F9-8DC4-52B857594CBB}"/>
                </a:ext>
              </a:extLst>
            </p:cNvPr>
            <p:cNvSpPr/>
            <p:nvPr/>
          </p:nvSpPr>
          <p:spPr bwMode="auto">
            <a:xfrm>
              <a:off x="7758983" y="4899077"/>
              <a:ext cx="1537418" cy="625725"/>
            </a:xfrm>
            <a:prstGeom prst="rect">
              <a:avLst/>
            </a:pr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Text Box 18">
              <a:extLst>
                <a:ext uri="{FF2B5EF4-FFF2-40B4-BE49-F238E27FC236}">
                  <a16:creationId xmlns:a16="http://schemas.microsoft.com/office/drawing/2014/main" id="{32AF24BF-D113-45F3-92DB-9053FC83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6673" y="4894582"/>
              <a:ext cx="1537418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700" b="1" dirty="0">
                  <a:latin typeface="Consolas" pitchFamily="49" charset="0"/>
                  <a:cs typeface="Consolas" pitchFamily="49" charset="0"/>
                </a:rPr>
                <a:t>1.50</a:t>
              </a:r>
              <a:endParaRPr lang="bg-BG" sz="27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1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- Associative Array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14009" y="1437887"/>
            <a:ext cx="8963982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$phonebook =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[]</a:t>
            </a:r>
            <a:r>
              <a:rPr lang="en-US" sz="30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"John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"+1-555-8976";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"Lisa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"+1-555-1234";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"Sam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Doe"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"+1-555-5030";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"+359-2-981-9819";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1200"/>
              </a:spcBef>
            </a:pPr>
            <a:endParaRPr lang="en-US" sz="3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bg1"/>
                </a:solidFill>
                <a:effectLst/>
              </a:rPr>
              <a:t>unset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($phonebook["John Smith"]);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echo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count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($phonebook);</a:t>
            </a:r>
            <a:endParaRPr lang="en-US" sz="30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FE2E80-9A6B-4323-AC41-2996A3BB2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6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9F542A4-2A9A-4596-82B5-E8212C9B4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Initializing an associative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elements by index</a:t>
            </a:r>
          </a:p>
          <a:p>
            <a:endParaRPr lang="en-US" dirty="0"/>
          </a:p>
          <a:p>
            <a:r>
              <a:rPr lang="en-US" dirty="0"/>
              <a:t>Inserting / deleting elements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in PHP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9000"/>
            <a:ext cx="91002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 = </a:t>
            </a:r>
            <a:r>
              <a:rPr lang="en-US" sz="2400" dirty="0">
                <a:solidFill>
                  <a:srgbClr val="FFA000"/>
                </a:solidFill>
                <a:effectLst/>
              </a:rPr>
              <a:t>array</a:t>
            </a:r>
            <a:r>
              <a:rPr lang="en-US" sz="2400" dirty="0">
                <a:effectLst/>
              </a:rPr>
              <a:t>('</a:t>
            </a:r>
            <a:r>
              <a:rPr lang="en-US" sz="2400" noProof="1">
                <a:effectLst/>
              </a:rPr>
              <a:t>George</a:t>
            </a:r>
            <a:r>
              <a:rPr lang="en-US" sz="2400" dirty="0">
                <a:effectLst/>
              </a:rPr>
              <a:t>' =&gt; '0888-257124', Peter' =&gt; '0888-3188822');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2174" y="3931175"/>
            <a:ext cx="6895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echo 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dirty="0">
                <a:effectLst/>
              </a:rPr>
              <a:t>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0888-3188822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72174" y="5242175"/>
            <a:ext cx="82588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noProof="1">
                <a:effectLst/>
              </a:rPr>
              <a:t>'Gosho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 = '0237-51713';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Add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Gosho'</a:t>
            </a:r>
          </a:p>
          <a:p>
            <a:r>
              <a:rPr lang="en-US" sz="2400" dirty="0">
                <a:solidFill>
                  <a:srgbClr val="FFA000"/>
                </a:solidFill>
                <a:effectLst/>
              </a:rPr>
              <a:t>unset</a:t>
            </a:r>
            <a:r>
              <a:rPr lang="en-US" sz="2400" dirty="0">
                <a:effectLst/>
              </a:rPr>
              <a:t>($people['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']);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Remove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Pencho'</a:t>
            </a:r>
          </a:p>
          <a:p>
            <a:r>
              <a:rPr lang="en-US" sz="2400" noProof="1">
                <a:solidFill>
                  <a:srgbClr val="FFA000"/>
                </a:solidFill>
                <a:effectLst/>
              </a:rPr>
              <a:t>print_r</a:t>
            </a:r>
            <a:r>
              <a:rPr lang="en-US" sz="2400" dirty="0">
                <a:effectLst/>
              </a:rPr>
              <a:t>($people);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7BB9864-D7DA-4039-B11D-54891B2B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($array as $key =&gt; $value)</a:t>
            </a:r>
          </a:p>
          <a:p>
            <a:pPr lvl="1"/>
            <a:r>
              <a:rPr lang="en-US" dirty="0"/>
              <a:t>Iterates through each of the key-value pairs in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Through Associative Arrays - Foreach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3689" y="2651447"/>
            <a:ext cx="10544622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$greetings = ['UK' =&gt; 'Good morning', 'France' =&gt; 'Bonjour', 'Germany' =&gt; 'Guten Tag', 'Bulgaria' =&gt; 'Ko staa'];</a:t>
            </a:r>
          </a:p>
          <a:p>
            <a:pPr>
              <a:lnSpc>
                <a:spcPct val="110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($greetings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$key =&gt; $value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"In $key people say \"$value\".";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"\n";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array_key_exists</a:t>
            </a:r>
            <a:r>
              <a:rPr lang="en-US" dirty="0"/>
              <a:t> - checks if the given key exists in the array</a:t>
            </a:r>
          </a:p>
          <a:p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- fetches a key from an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000" y="1260426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array("Peter"=&gt;"35", "Ben"=&gt;"37",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741000" y="2598384"/>
            <a:ext cx="7067554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array_key_exists('Peter', $age);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000" y="3991577"/>
            <a:ext cx="4852799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while (current($age))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echo key($age) . PHP_EOL;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next($age);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33039" y="4051694"/>
            <a:ext cx="5819991" cy="1574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returns the current element in the array where next advances to the next one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3837027-1DB6-4331-983E-6311E27B79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Sort Functions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407866"/>
            <a:ext cx="11808021" cy="5296884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sort - sorts the array alphabetically by value</a:t>
            </a:r>
          </a:p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ksort - sorts the array by key</a:t>
            </a:r>
          </a:p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sizeof - counts all elements in the array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726378" y="1308936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array("Peter"=&gt;"37", "Ben"=&gt;"35",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726377" y="2735026"/>
            <a:ext cx="604462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399" b="1" dirty="0">
                <a:latin typeface="Consolas" panose="020B0609020204030204" pitchFamily="49" charset="0"/>
              </a:rPr>
              <a:t>($age);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Peter, Joe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377" y="4161116"/>
            <a:ext cx="604462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ksort</a:t>
            </a:r>
            <a:r>
              <a:rPr lang="en-US" altLang="en-US" sz="2399" b="1" dirty="0">
                <a:latin typeface="Consolas" panose="020B0609020204030204" pitchFamily="49" charset="0"/>
              </a:rPr>
              <a:t>($age);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Joe,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377" y="5450134"/>
            <a:ext cx="356962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399" b="1" dirty="0">
                <a:latin typeface="Consolas" panose="020B0609020204030204" pitchFamily="49" charset="0"/>
              </a:rPr>
              <a:t>($age);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BB87930-7D65-49BD-9E63-FE81E29EA8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A89FA6C9-1087-4A0B-A70C-19FC021A5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Read towns and incomes (like shown below) and print an array </a:t>
            </a:r>
            <a:br>
              <a:rPr lang="bg-BG" dirty="0"/>
            </a:br>
            <a:r>
              <a:rPr lang="en-US" dirty="0"/>
              <a:t>holding the total income for each town (see below)</a:t>
            </a:r>
            <a:endParaRPr lang="bg-BG" dirty="0"/>
          </a:p>
          <a:p>
            <a:pPr lvl="1"/>
            <a:r>
              <a:rPr lang="en-US" sz="3200" dirty="0"/>
              <a:t>Print the towns in their </a:t>
            </a:r>
            <a:r>
              <a:rPr lang="en-US" sz="3200" b="1" dirty="0">
                <a:solidFill>
                  <a:schemeClr val="bg1"/>
                </a:solidFill>
              </a:rPr>
              <a:t>natural order </a:t>
            </a:r>
            <a:r>
              <a:rPr lang="en-US" sz="3200" dirty="0"/>
              <a:t>as object properties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by Town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6001" y="3296986"/>
            <a:ext cx="6029999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23573" y="3296986"/>
            <a:ext cx="1312427" cy="34339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68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Towns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0107" y="1304075"/>
            <a:ext cx="10091785" cy="4971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$arr = ['Sofia','20', 'Varna','10', 'Sofia','5'];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$sums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count($arr); $i += 2) {</a:t>
            </a:r>
          </a:p>
          <a:p>
            <a:r>
              <a:rPr lang="en-US" sz="2800" dirty="0">
                <a:solidFill>
                  <a:srgbClr val="FFA000"/>
                </a:solidFill>
                <a:effectLst/>
              </a:rPr>
              <a:t>list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$town, $income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$arr[$i], $arr[$i+1]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if ( ! isset($sums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rgbClr val="FFA000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$income;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+= $income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print_r($sums);</a:t>
            </a:r>
          </a:p>
          <a:p>
            <a:endParaRPr lang="en-US" sz="2800" dirty="0">
              <a:effectLst/>
            </a:endParaRP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1050107" y="2664000"/>
            <a:ext cx="4038600" cy="457200"/>
          </a:xfrm>
          <a:prstGeom prst="rect">
            <a:avLst/>
          </a:prstGeom>
          <a:noFill/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81000" y="3654000"/>
            <a:ext cx="4191000" cy="1219200"/>
          </a:xfrm>
          <a:prstGeom prst="wedgeRoundRectCallout">
            <a:avLst>
              <a:gd name="adj1" fmla="val -12573"/>
              <a:gd name="adj2" fmla="val -20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list(</a:t>
            </a:r>
            <a:r>
              <a:rPr lang="en-US" sz="2400" b="1" dirty="0">
                <a:solidFill>
                  <a:schemeClr val="bg2"/>
                </a:solidFill>
              </a:rPr>
              <a:t>$town, $income</a:t>
            </a:r>
            <a:r>
              <a:rPr lang="en-US" sz="2400" b="1" noProof="1">
                <a:solidFill>
                  <a:schemeClr val="bg2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Assign variables as if they were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E8F0B2-BABA-46E7-A1A9-29423702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53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Counting Letters in 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333688"/>
            <a:ext cx="99060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"Learning PHP is fun!";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$letters = [];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strtoupper($text);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($i = 0; $i &lt; strlen($text); $i++)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$char = $text[$i];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(ord($char) &gt;= ord('A') &amp;&amp; ord($char) &lt;= ord('Z'))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($letters[$char]))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$letters[$char]++;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 = 1;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61000" y="4149000"/>
            <a:ext cx="3276600" cy="540000"/>
          </a:xfrm>
          <a:prstGeom prst="wedgeRoundRectCallout">
            <a:avLst>
              <a:gd name="adj1" fmla="val -63808"/>
              <a:gd name="adj2" fmla="val -57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checks if the key exists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9D3587-58FD-47D5-8C0A-5FD6E741F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17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67BA4-ABE0-4DAB-ABD8-166BD714F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219200"/>
            <a:ext cx="11277600" cy="267651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234465"/>
                </a:solidFill>
              </a:rPr>
              <a:t>Arrays </a:t>
            </a:r>
            <a:r>
              <a:rPr lang="en-US" dirty="0"/>
              <a:t>are an ordered sequence of elements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 get the current length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count($array)</a:t>
            </a:r>
            <a:r>
              <a:rPr lang="en-US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Array size can be changed at runtime (add / delete)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F1ED18C1-2667-4148-9E69-CE5E61E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7" y="4376677"/>
            <a:ext cx="2003397" cy="91940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C7286753-9D35-4AF8-89D1-715E4425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07" y="4019411"/>
            <a:ext cx="2549982" cy="510778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49B404BC-49ED-4D58-A525-1159FC60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07" y="5342449"/>
            <a:ext cx="2774094" cy="510778"/>
          </a:xfrm>
          <a:prstGeom prst="wedgeRoundRectCallout">
            <a:avLst>
              <a:gd name="adj1" fmla="val -60971"/>
              <a:gd name="adj2" fmla="val -452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73D4BD-8951-433B-912A-8F2E29B90659}"/>
              </a:ext>
            </a:extLst>
          </p:cNvPr>
          <p:cNvGrpSpPr/>
          <p:nvPr/>
        </p:nvGrpSpPr>
        <p:grpSpPr>
          <a:xfrm>
            <a:off x="3886200" y="3886200"/>
            <a:ext cx="3253712" cy="1396602"/>
            <a:chOff x="3503612" y="2379216"/>
            <a:chExt cx="3810000" cy="16353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D3FD45-A943-4F73-BA9F-46D5BB272BAF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BF4684-AABE-43E1-97B0-B560B685DE27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CB94D3-5157-4A70-92D4-A3D5A82955DA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EC1FFB-2696-4F6C-8AC6-963F479E3437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68B280-4C5F-45FA-BCF5-EB3E58A75D60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3D346-C117-47D2-80D1-73D1E345CDB2}"/>
                </a:ext>
              </a:extLst>
            </p:cNvPr>
            <p:cNvSpPr txBox="1"/>
            <p:nvPr/>
          </p:nvSpPr>
          <p:spPr>
            <a:xfrm>
              <a:off x="3682068" y="237921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B731C6-DF20-4810-92DF-061F3A9522D3}"/>
                </a:ext>
              </a:extLst>
            </p:cNvPr>
            <p:cNvSpPr txBox="1"/>
            <p:nvPr/>
          </p:nvSpPr>
          <p:spPr>
            <a:xfrm>
              <a:off x="4395891" y="237921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0C1D36-A886-46CF-9C04-B96FC8CCB7AE}"/>
                </a:ext>
              </a:extLst>
            </p:cNvPr>
            <p:cNvSpPr txBox="1"/>
            <p:nvPr/>
          </p:nvSpPr>
          <p:spPr>
            <a:xfrm>
              <a:off x="5109715" y="237921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43A78-2006-4212-B80D-76C32DEF55AE}"/>
                </a:ext>
              </a:extLst>
            </p:cNvPr>
            <p:cNvSpPr txBox="1"/>
            <p:nvPr/>
          </p:nvSpPr>
          <p:spPr>
            <a:xfrm>
              <a:off x="5823538" y="237921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703366-4A95-4308-9F0C-BE8D6B737537}"/>
                </a:ext>
              </a:extLst>
            </p:cNvPr>
            <p:cNvSpPr txBox="1"/>
            <p:nvPr/>
          </p:nvSpPr>
          <p:spPr>
            <a:xfrm>
              <a:off x="6626590" y="237921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782C897B-A3A2-400E-98BC-20C50CA1F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1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C992E0-AD5E-41C7-9AD8-B69C78305D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 with Arrays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744D9-01E8-4DBD-8187-53607ED7A6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7FC0BBF-AED1-4929-A9DE-EB62FCD8E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322EE36C-529C-4E92-AA10-A5367A878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multidimensional array is an array containing one or more arrays</a:t>
            </a:r>
          </a:p>
          <a:p>
            <a:r>
              <a:rPr lang="en-US" dirty="0"/>
              <a:t>Elements are accessed by double indexing: </a:t>
            </a:r>
            <a:r>
              <a:rPr lang="en-US" noProof="1"/>
              <a:t>arr[][]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251000" y="3306000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 w="28575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4860600" y="3405530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5142" y="3927411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32104" y="3306000"/>
            <a:ext cx="3211739" cy="931489"/>
          </a:xfrm>
          <a:prstGeom prst="wedgeRoundRectCallout">
            <a:avLst>
              <a:gd name="adj1" fmla="val 67595"/>
              <a:gd name="adj2" fmla="val 15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One main array whose elements are arrays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213400" y="4830000"/>
            <a:ext cx="3070504" cy="1386743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sub-array contains its own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9657"/>
              </p:ext>
            </p:extLst>
          </p:nvPr>
        </p:nvGraphicFramePr>
        <p:xfrm>
          <a:off x="4860600" y="3898741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245402" y="3849278"/>
            <a:ext cx="776095" cy="762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213400" y="3078372"/>
            <a:ext cx="3070504" cy="1386743"/>
          </a:xfrm>
          <a:prstGeom prst="wedgeRoundRectCallout">
            <a:avLst>
              <a:gd name="adj1" fmla="val -91895"/>
              <a:gd name="adj2" fmla="val 36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is in 'row' 0, 'column' 2,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i.e. </a:t>
            </a:r>
            <a:r>
              <a:rPr lang="en-US" sz="2400" b="1" noProof="1">
                <a:solidFill>
                  <a:schemeClr val="bg2"/>
                </a:solidFill>
              </a:rPr>
              <a:t>$arr[0][2]</a:t>
            </a:r>
          </a:p>
        </p:txBody>
      </p:sp>
    </p:spTree>
    <p:extLst>
      <p:ext uri="{BB962C8B-B14F-4D97-AF65-F5344CB8AC3E}">
        <p14:creationId xmlns:p14="http://schemas.microsoft.com/office/powerpoint/2010/main" val="42643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 animBg="1"/>
      <p:bldP spid="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</a:t>
            </a:r>
            <a:r>
              <a:rPr lang="en-US" b="1" dirty="0">
                <a:solidFill>
                  <a:srgbClr val="FFA000"/>
                </a:solidFill>
              </a:rPr>
              <a:t>matrix</a:t>
            </a:r>
            <a:r>
              <a:rPr lang="en-US" dirty="0"/>
              <a:t> of 5 x 4 numbers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-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944000"/>
            <a:ext cx="6358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$rows = 5;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$cols = 4;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 = 1;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$matrix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 = 0; $r &lt; $rows; $r++)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($c = 0; $c &lt; $cols; $c++)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$count++;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print_r($matrix);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36CBCA-59CA-4F5B-8A30-D31A07EF7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0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35064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numbers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0200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0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6500" y="5025957"/>
            <a:ext cx="3048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646007" y="3717484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4615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81315" y="5025957"/>
            <a:ext cx="3048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2200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2700" y="5025957"/>
            <a:ext cx="3048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F41BE4D-9D13-4E83-8D0E-4812EDA42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2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0100" y="1269000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latin typeface="Consolas" pitchFamily="49" charset="0"/>
                <a:cs typeface="Consolas" pitchFamily="49" charset="0"/>
              </a:rPr>
              <a:t>$matrix = [[1,3,4],[7,6,14],[23,67,89]];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$matrix[0][0];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$matrix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$row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$column)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$column;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$biggestNum;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91600" y="2362201"/>
            <a:ext cx="1963770" cy="1169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7 6 14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23 67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358CFC-31E0-4052-920F-9B9919044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9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and Smallest Element in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35064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of numbers </a:t>
            </a:r>
            <a:r>
              <a:rPr lang="en-US" dirty="0"/>
              <a:t>comes as array of strings from input 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Number of columns should be entered by the user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and smallest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0200" y="39591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91200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33 -1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6500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1830" y="4390213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5401" y="6019800"/>
            <a:ext cx="1248585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145 8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81315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39591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81200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99 -1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2700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43B9D0A-02E3-4663-B0E7-915FB02FF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4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receive a 2D matrix of numbers as an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element of the input array is an array of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Find sum at the main and at the secondary diagonals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71800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1800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80 50 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3695700" y="5025957"/>
            <a:ext cx="3048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43600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3600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99 25 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6667500" y="5025957"/>
            <a:ext cx="3048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Правоъгълник 2"/>
          <p:cNvSpPr/>
          <p:nvPr/>
        </p:nvSpPr>
        <p:spPr bwMode="auto">
          <a:xfrm rot="2384742">
            <a:off x="2994223" y="3948660"/>
            <a:ext cx="1579599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авоъгълник 2"/>
          <p:cNvSpPr/>
          <p:nvPr/>
        </p:nvSpPr>
        <p:spPr bwMode="auto">
          <a:xfrm rot="19200554">
            <a:off x="3073203" y="3962464"/>
            <a:ext cx="1651595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авоъгълник 2"/>
          <p:cNvSpPr/>
          <p:nvPr/>
        </p:nvSpPr>
        <p:spPr bwMode="auto">
          <a:xfrm rot="2395579">
            <a:off x="6036035" y="3963786"/>
            <a:ext cx="1629131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Правоъгълник 2"/>
          <p:cNvSpPr/>
          <p:nvPr/>
        </p:nvSpPr>
        <p:spPr bwMode="auto">
          <a:xfrm rot="19250301">
            <a:off x="5944268" y="3964475"/>
            <a:ext cx="163812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E912E58-FD01-4D72-B301-B099B3AC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3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5100" y="1374256"/>
            <a:ext cx="11658598" cy="4007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diagonalSums(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mainSum = 0;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secondarySum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 = 0;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 &lt; count($matrix);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mainSum +=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][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secondarySum +=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][count(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-$row-1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$mainSum . ' ' . $secondarySum;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100" y="5638451"/>
            <a:ext cx="9570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diagonalSums([[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]]);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80 50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28744" y="1367724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2" name="Правоъгълник 2"/>
          <p:cNvSpPr/>
          <p:nvPr/>
        </p:nvSpPr>
        <p:spPr bwMode="auto">
          <a:xfrm rot="2384742">
            <a:off x="10311581" y="1840228"/>
            <a:ext cx="1625822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авоъгълник 2"/>
          <p:cNvSpPr/>
          <p:nvPr/>
        </p:nvSpPr>
        <p:spPr bwMode="auto">
          <a:xfrm rot="19233712">
            <a:off x="10203338" y="1849796"/>
            <a:ext cx="167813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03B1ED-E527-4D3A-B9E4-D075616DB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2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8318-1835-4828-A14C-162CE5156E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2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An array is a ordered sequence of elements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have learned about classical and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multidimensional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Many built-in array functions, e.g. sort()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associative arrays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Key=&gt;Value pairs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8132C8B-1721-4A3B-9613-B7FB78EE2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6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94CACCF-F270-4461-9B7F-46957F3F2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several ways to initialize an array in PHP</a:t>
            </a:r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08156" y="2219089"/>
            <a:ext cx="70865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2, 3);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8156" y="3557300"/>
            <a:ext cx="70865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[7, 1, 5, 8];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[7,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08156" y="4798757"/>
            <a:ext cx="99059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defTabSz="1218987"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dirty="0"/>
              <a:t>$</a:t>
            </a:r>
            <a:r>
              <a:rPr lang="en-US" noProof="1"/>
              <a:t>newArray = array_fill(0, 3, </a:t>
            </a:r>
            <a:r>
              <a:rPr lang="bg-BG" dirty="0"/>
              <a:t>"</a:t>
            </a:r>
            <a:r>
              <a:rPr lang="en-US" dirty="0"/>
              <a:t>Hi</a:t>
            </a:r>
            <a:r>
              <a:rPr lang="bg-BG" dirty="0"/>
              <a:t>"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["Hi", "Hi", "Hi"]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E6993835-4265-4CC4-8979-09973CDB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45" y="1892057"/>
            <a:ext cx="2003397" cy="510778"/>
          </a:xfrm>
          <a:prstGeom prst="wedgeRoundRectCallout">
            <a:avLst>
              <a:gd name="adj1" fmla="val -65038"/>
              <a:gd name="adj2" fmla="val 44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9EEE5A59-6AB9-40EA-BDEB-DC236F84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45" y="3345407"/>
            <a:ext cx="2003397" cy="510778"/>
          </a:xfrm>
          <a:prstGeom prst="wedgeRoundRectCallout">
            <a:avLst>
              <a:gd name="adj1" fmla="val -68473"/>
              <a:gd name="adj2" fmla="val 39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 syntax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6501633E-CA49-42D4-B8EC-EF659623F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074" y="5623598"/>
            <a:ext cx="2003397" cy="510778"/>
          </a:xfrm>
          <a:prstGeom prst="wedgeRoundRectCallout">
            <a:avLst>
              <a:gd name="adj1" fmla="val -57184"/>
              <a:gd name="adj2" fmla="val -11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array_fill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E4D895A7-43E8-4232-9ECE-26C6B51B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43" y="5661875"/>
            <a:ext cx="1800000" cy="510778"/>
          </a:xfrm>
          <a:prstGeom prst="wedgeRoundRectCallout">
            <a:avLst>
              <a:gd name="adj1" fmla="val 25064"/>
              <a:gd name="adj2" fmla="val 62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$startIndex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23">
            <a:extLst>
              <a:ext uri="{FF2B5EF4-FFF2-40B4-BE49-F238E27FC236}">
                <a16:creationId xmlns:a16="http://schemas.microsoft.com/office/drawing/2014/main" id="{ACAAE972-35C0-4178-A41E-192F4872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914" y="5661875"/>
            <a:ext cx="1328715" cy="510778"/>
          </a:xfrm>
          <a:prstGeom prst="wedgeRoundRectCallout">
            <a:avLst>
              <a:gd name="adj1" fmla="val -18248"/>
              <a:gd name="adj2" fmla="val 236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$count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E09055CE-1C0F-4E91-BF10-7677B852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5661875"/>
            <a:ext cx="1328716" cy="510778"/>
          </a:xfrm>
          <a:prstGeom prst="wedgeRoundRectCallout">
            <a:avLst>
              <a:gd name="adj1" fmla="val -6889"/>
              <a:gd name="adj2" fmla="val 313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FDFB9-9400-48AB-87DE-9D047A4BD534}"/>
              </a:ext>
            </a:extLst>
          </p:cNvPr>
          <p:cNvSpPr/>
          <p:nvPr/>
        </p:nvSpPr>
        <p:spPr bwMode="auto">
          <a:xfrm>
            <a:off x="4701000" y="4798757"/>
            <a:ext cx="225000" cy="551090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553C9-68C5-4439-AEFB-23E8ECCECD03}"/>
              </a:ext>
            </a:extLst>
          </p:cNvPr>
          <p:cNvSpPr/>
          <p:nvPr/>
        </p:nvSpPr>
        <p:spPr bwMode="auto">
          <a:xfrm>
            <a:off x="5159799" y="4794456"/>
            <a:ext cx="225000" cy="551090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AB6F0-FEF3-4AD6-96EC-2AB95274E059}"/>
              </a:ext>
            </a:extLst>
          </p:cNvPr>
          <p:cNvSpPr/>
          <p:nvPr/>
        </p:nvSpPr>
        <p:spPr bwMode="auto">
          <a:xfrm>
            <a:off x="5736000" y="4794456"/>
            <a:ext cx="674999" cy="551090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6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917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about.softuni.bg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5D9548A-9FF7-475E-8287-05AC892F6E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- </a:t>
            </a:r>
            <a:r>
              <a:rPr lang="en-US" dirty="0">
                <a:hlinkClick r:id="rId3"/>
              </a:rPr>
              <a:t>https://about.softuni.org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2D78C6-4BCE-4A85-B036-394A4A4F4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16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F25A7D05-8A5E-4DA0-B13B-9E124F64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Array elements are accessed by their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(index)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By default, elements are indexed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noProof="1">
                <a:solidFill>
                  <a:schemeClr val="bg1"/>
                </a:solidFill>
              </a:rPr>
              <a:t>count($arr)-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Values can be accessed / changed by the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bg-BG" dirty="0"/>
              <a:t> </a:t>
            </a:r>
            <a:r>
              <a:rPr lang="en-US" dirty="0"/>
              <a:t>operator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2748548" y="3206226"/>
            <a:ext cx="609065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144000" tIns="90000" rIns="144000" bIns="90000" rtlCol="0">
            <a:spAutoFit/>
          </a:bodyPr>
          <a:lstStyle/>
          <a:p>
            <a:endParaRPr lang="bg-BG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01000" y="5229000"/>
            <a:ext cx="8915400" cy="1197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$fruits = [</a:t>
            </a:r>
            <a:r>
              <a:rPr lang="en-US" sz="2200" noProof="1">
                <a:solidFill>
                  <a:schemeClr val="tx1"/>
                </a:solidFill>
                <a:effectLst/>
              </a:rPr>
              <a:t>'Apple', 'Pear', 'Peach', 'Banana', 'Melon'];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$fruits[0]; </a:t>
            </a:r>
            <a:r>
              <a:rPr lang="en-US" sz="2200" dirty="0">
                <a:solidFill>
                  <a:schemeClr val="accent2"/>
                </a:solidFill>
                <a:effectLst/>
              </a:rPr>
              <a:t>// Apple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$fruits[3]; </a:t>
            </a:r>
            <a:r>
              <a:rPr lang="en-US" sz="2200" dirty="0">
                <a:solidFill>
                  <a:schemeClr val="accent2"/>
                </a:solidFill>
                <a:effectLst/>
              </a:rPr>
              <a:t>// Banana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99455"/>
              </p:ext>
            </p:extLst>
          </p:nvPr>
        </p:nvGraphicFramePr>
        <p:xfrm>
          <a:off x="2748548" y="3950788"/>
          <a:ext cx="609065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Pear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Peach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Banana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Melon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3973" y="3206226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           </a:t>
            </a:r>
            <a:r>
              <a:rPr lang="en-US" sz="2800" b="1" dirty="0">
                <a:solidFill>
                  <a:schemeClr val="bg1"/>
                </a:solidFill>
              </a:rPr>
              <a:t>1             2             3            4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55B56E-B532-4D29-9497-909DC7663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Accessing / Changing element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Iterating through an array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1000" y="1899000"/>
            <a:ext cx="8460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$cars = ['BMW', 'Audi', 'Mercedes', 'Ferrari'];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  <a:r>
              <a:rPr lang="en-US" sz="2400" noProof="1">
                <a:solidFill>
                  <a:schemeClr val="bg1"/>
                </a:solidFill>
                <a:effectLst/>
              </a:rPr>
              <a:t>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BMW</a:t>
            </a:r>
            <a:endParaRPr lang="en-US" sz="2400" noProof="1">
              <a:solidFill>
                <a:srgbClr val="F3CD60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'Opel';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($cars);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Opel, Audi, Mercedes, Ferrari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1000" y="4696474"/>
            <a:ext cx="96012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$teams = [</a:t>
            </a:r>
            <a:r>
              <a:rPr lang="en-US" sz="2400" noProof="1">
                <a:solidFill>
                  <a:schemeClr val="tx1"/>
                </a:solidFill>
                <a:effectLst/>
              </a:rPr>
              <a:t>'FC Barcelona', 'Milan', 'Manchester United',</a:t>
            </a:r>
            <a:br>
              <a:rPr lang="en-US" sz="2400" noProof="1">
                <a:solidFill>
                  <a:schemeClr val="tx1"/>
                </a:solidFill>
                <a:effectLst/>
              </a:rPr>
            </a:br>
            <a:r>
              <a:rPr lang="en-US" sz="2400" noProof="1">
                <a:solidFill>
                  <a:schemeClr val="tx1"/>
                </a:solidFill>
                <a:effectLst/>
              </a:rPr>
              <a:t>    'Real Madrid', 'Loko Plovdiv'];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for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($i = 0; $i &lt; count($teams); $i++) {</a:t>
            </a:r>
          </a:p>
          <a:p>
            <a:r>
              <a:rPr lang="en-US" sz="2400" noProof="1">
                <a:effectLst/>
              </a:rPr>
              <a:t>    </a:t>
            </a:r>
            <a:r>
              <a:rPr lang="en-US" sz="2400" noProof="1">
                <a:solidFill>
                  <a:schemeClr val="tx1"/>
                </a:solidFill>
                <a:effectLst/>
              </a:rPr>
              <a:t>echo $teams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$i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5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50664-20FA-474E-8DC3-C4A655135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284C-9037-459C-9177-4C6FD73D1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array_push</a:t>
            </a:r>
            <a:r>
              <a:rPr lang="en-US" dirty="0"/>
              <a:t>($array, $element1, $element2, 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array_pop</a:t>
            </a:r>
            <a:r>
              <a:rPr lang="en-US" noProof="1"/>
              <a:t>($array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B46B28-9B56-4D1D-8D7F-5F0829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Remove at the End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D844746-0CFA-4247-B0C3-14471C5C0073}"/>
              </a:ext>
            </a:extLst>
          </p:cNvPr>
          <p:cNvSpPr txBox="1">
            <a:spLocks/>
          </p:cNvSpPr>
          <p:nvPr/>
        </p:nvSpPr>
        <p:spPr>
          <a:xfrm>
            <a:off x="658518" y="2025668"/>
            <a:ext cx="11277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$months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($months, 'January', 'February', 'March');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$months</a:t>
            </a:r>
            <a:r>
              <a:rPr lang="en-US" sz="2400" dirty="0">
                <a:solidFill>
                  <a:schemeClr val="bg1"/>
                </a:solidFill>
                <a:effectLst/>
              </a:rPr>
              <a:t>[]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'April';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['January', 'February', 'March', 'April']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D4A15D-026F-4746-80E7-497AF5099C87}"/>
              </a:ext>
            </a:extLst>
          </p:cNvPr>
          <p:cNvSpPr txBox="1">
            <a:spLocks/>
          </p:cNvSpPr>
          <p:nvPr/>
        </p:nvSpPr>
        <p:spPr>
          <a:xfrm>
            <a:off x="560303" y="4832332"/>
            <a:ext cx="9000697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array_pop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'kiwi'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'apple']</a:t>
            </a:r>
          </a:p>
        </p:txBody>
      </p:sp>
    </p:spTree>
    <p:extLst>
      <p:ext uri="{BB962C8B-B14F-4D97-AF65-F5344CB8AC3E}">
        <p14:creationId xmlns:p14="http://schemas.microsoft.com/office/powerpoint/2010/main" val="14321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20255CB-0CC7-4C2A-BE99-3987F2877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array_splice</a:t>
            </a:r>
            <a:r>
              <a:rPr lang="en-US" dirty="0"/>
              <a:t>($</a:t>
            </a:r>
            <a:r>
              <a:rPr lang="en-US" noProof="1"/>
              <a:t>arr</a:t>
            </a:r>
            <a:r>
              <a:rPr lang="en-US" dirty="0"/>
              <a:t>, offset, length, replacement)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unset</a:t>
            </a:r>
            <a:r>
              <a:rPr lang="en-US" noProof="1"/>
              <a:t>($array[$index])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Insert and Replace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1000" y="1997079"/>
            <a:ext cx="9990000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$names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Joe',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Peter', 'Richard',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John');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2);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0,'Jim');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'Jim','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725448"/>
            <a:ext cx="9990000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$array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(0, 1, 2, 3);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unset</a:t>
            </a:r>
            <a:r>
              <a:rPr lang="en-US" sz="2400" dirty="0">
                <a:solidFill>
                  <a:schemeClr val="tx1"/>
                </a:solidFill>
                <a:effectLst/>
              </a:rPr>
              <a:t>($array[2]);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($array);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 ([0] =&gt; 0 [1] =&gt; 1 [3] =&gt; 3) 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411000" y="4411247"/>
            <a:ext cx="2514600" cy="959077"/>
          </a:xfrm>
          <a:prstGeom prst="wedgeRoundRectCallout">
            <a:avLst>
              <a:gd name="adj1" fmla="val -37983"/>
              <a:gd name="adj2" fmla="val 174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Indices remain unchanged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5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3576</Words>
  <Application>Microsoft Office PowerPoint</Application>
  <PresentationFormat>Widescreen</PresentationFormat>
  <Paragraphs>618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PHP Advanced Syntax</vt:lpstr>
      <vt:lpstr>Table of Contents</vt:lpstr>
      <vt:lpstr>Arrays</vt:lpstr>
      <vt:lpstr>What Are Arrays?</vt:lpstr>
      <vt:lpstr>Initializing Arrays</vt:lpstr>
      <vt:lpstr>Accessing Array Elements</vt:lpstr>
      <vt:lpstr>Array Manipulation</vt:lpstr>
      <vt:lpstr>Adding and Remove at the End</vt:lpstr>
      <vt:lpstr>Remove Insert and Replace</vt:lpstr>
      <vt:lpstr>Adding and Remove at the Beginning</vt:lpstr>
      <vt:lpstr>Sorting Array</vt:lpstr>
      <vt:lpstr>Displaying Arrays</vt:lpstr>
      <vt:lpstr>Problem: Sum First and Last Array Elements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Implode(…)</vt:lpstr>
      <vt:lpstr>Problem: Reverse Array of Strings</vt:lpstr>
      <vt:lpstr>Solution: Reverse Array of Strings</vt:lpstr>
      <vt:lpstr>Problem: Print Array Elements</vt:lpstr>
      <vt:lpstr>Foreach Loop</vt:lpstr>
      <vt:lpstr>Foreach Loop</vt:lpstr>
      <vt:lpstr>Print an Array with Foreach</vt:lpstr>
      <vt:lpstr>Live Exercises</vt:lpstr>
      <vt:lpstr>Associative Arrays</vt:lpstr>
      <vt:lpstr>Associative Arrays (Maps, Dictionaries)</vt:lpstr>
      <vt:lpstr>Phonebook - Associative Array Example</vt:lpstr>
      <vt:lpstr>Associative Arrays in PHP</vt:lpstr>
      <vt:lpstr>Iterating Through Associative Arrays - Foreach</vt:lpstr>
      <vt:lpstr>Key Functions</vt:lpstr>
      <vt:lpstr>Sort Functions</vt:lpstr>
      <vt:lpstr>Problem: Sum by Town</vt:lpstr>
      <vt:lpstr>Solution: Sum of Towns</vt:lpstr>
      <vt:lpstr>Problem: Counting Letters in Text</vt:lpstr>
      <vt:lpstr>Live Exercises</vt:lpstr>
      <vt:lpstr>Multidimensional Arrays</vt:lpstr>
      <vt:lpstr>Multidimensional Arrays </vt:lpstr>
      <vt:lpstr>Multidimensional Arrays - Example</vt:lpstr>
      <vt:lpstr>Problem: Biggest Element in Matrix</vt:lpstr>
      <vt:lpstr>Solution: Biggest Element in Matrix</vt:lpstr>
      <vt:lpstr>Problem: Biggest and Smallest Element in Matrix</vt:lpstr>
      <vt:lpstr>Problem: Diagonal Sums</vt:lpstr>
      <vt:lpstr>Solution: Diagonal Sums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Advanced Syntax</dc:title>
  <dc:subject>Technology Fundamentals - Practical Training Course @ SoftUni</dc:subject>
  <dc:creator>Software University</dc:creator>
  <cp:keywords>PHP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36</cp:revision>
  <dcterms:created xsi:type="dcterms:W3CDTF">2018-05-23T13:08:44Z</dcterms:created>
  <dcterms:modified xsi:type="dcterms:W3CDTF">2020-05-18T16:01:20Z</dcterms:modified>
  <cp:category>programming;computer programming;software development;web development</cp:category>
</cp:coreProperties>
</file>