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3"/>
  </p:sldMasterIdLst>
  <p:notesMasterIdLst>
    <p:notesMasterId r:id="rId43"/>
  </p:notesMasterIdLst>
  <p:handoutMasterIdLst>
    <p:handoutMasterId r:id="rId44"/>
  </p:handoutMasterIdLst>
  <p:sldIdLst>
    <p:sldId id="274" r:id="rId4"/>
    <p:sldId id="488" r:id="rId5"/>
    <p:sldId id="276" r:id="rId6"/>
    <p:sldId id="470" r:id="rId7"/>
    <p:sldId id="451" r:id="rId8"/>
    <p:sldId id="449" r:id="rId9"/>
    <p:sldId id="476" r:id="rId10"/>
    <p:sldId id="472" r:id="rId11"/>
    <p:sldId id="473" r:id="rId12"/>
    <p:sldId id="395" r:id="rId13"/>
    <p:sldId id="477" r:id="rId14"/>
    <p:sldId id="478" r:id="rId15"/>
    <p:sldId id="481" r:id="rId16"/>
    <p:sldId id="495" r:id="rId17"/>
    <p:sldId id="494" r:id="rId18"/>
    <p:sldId id="475" r:id="rId19"/>
    <p:sldId id="479" r:id="rId20"/>
    <p:sldId id="445" r:id="rId21"/>
    <p:sldId id="480" r:id="rId22"/>
    <p:sldId id="496" r:id="rId23"/>
    <p:sldId id="460" r:id="rId24"/>
    <p:sldId id="485" r:id="rId25"/>
    <p:sldId id="483" r:id="rId26"/>
    <p:sldId id="482" r:id="rId27"/>
    <p:sldId id="464" r:id="rId28"/>
    <p:sldId id="465" r:id="rId29"/>
    <p:sldId id="497" r:id="rId30"/>
    <p:sldId id="498" r:id="rId31"/>
    <p:sldId id="499" r:id="rId32"/>
    <p:sldId id="466" r:id="rId33"/>
    <p:sldId id="467" r:id="rId34"/>
    <p:sldId id="468" r:id="rId35"/>
    <p:sldId id="459" r:id="rId36"/>
    <p:sldId id="349" r:id="rId37"/>
    <p:sldId id="489" r:id="rId38"/>
    <p:sldId id="490" r:id="rId39"/>
    <p:sldId id="491" r:id="rId40"/>
    <p:sldId id="413" r:id="rId41"/>
    <p:sldId id="492" r:id="rId4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екция по подразбиране" id="{34298657-51AB-41AC-8479-B41D5E09D71C}">
          <p14:sldIdLst>
            <p14:sldId id="274"/>
            <p14:sldId id="488"/>
            <p14:sldId id="276"/>
          </p14:sldIdLst>
        </p14:section>
        <p14:section name="Логически изрази и проверки" id="{DE145E72-6F2E-4C7D-AB67-ED53E5ADFDA7}">
          <p14:sldIdLst>
            <p14:sldId id="470"/>
            <p14:sldId id="451"/>
            <p14:sldId id="449"/>
            <p14:sldId id="476"/>
            <p14:sldId id="472"/>
          </p14:sldIdLst>
        </p14:section>
        <p14:section name="Прости проверки" id="{AE6B04AE-F808-4264-9AFC-F55F8793D5EE}">
          <p14:sldIdLst>
            <p14:sldId id="473"/>
            <p14:sldId id="395"/>
            <p14:sldId id="477"/>
            <p14:sldId id="478"/>
            <p14:sldId id="481"/>
            <p14:sldId id="495"/>
            <p14:sldId id="494"/>
            <p14:sldId id="475"/>
            <p14:sldId id="479"/>
            <p14:sldId id="445"/>
            <p14:sldId id="480"/>
          </p14:sldIdLst>
        </p14:section>
        <p14:section name="Серии от проверки" id="{E9EC52CD-E2F8-4F8F-A9BC-3481B32FD3A3}">
          <p14:sldIdLst>
            <p14:sldId id="496"/>
            <p14:sldId id="460"/>
            <p14:sldId id="485"/>
            <p14:sldId id="483"/>
            <p14:sldId id="482"/>
          </p14:sldIdLst>
        </p14:section>
        <p14:section name="Живот на променлива" id="{897C72FF-24CF-420C-A718-6EE71606EE1A}">
          <p14:sldIdLst>
            <p14:sldId id="464"/>
            <p14:sldId id="465"/>
          </p14:sldIdLst>
        </p14:section>
        <p14:section name="Условни конструкции" id="{05F9907D-64B6-40DB-954D-8A1D9E68EEBE}">
          <p14:sldIdLst>
            <p14:sldId id="497"/>
            <p14:sldId id="498"/>
            <p14:sldId id="499"/>
          </p14:sldIdLst>
        </p14:section>
        <p14:section name="Дебъгване" id="{AB046EE2-0F50-400C-BEA0-94C4D817559B}">
          <p14:sldIdLst>
            <p14:sldId id="466"/>
            <p14:sldId id="467"/>
            <p14:sldId id="468"/>
          </p14:sldIdLst>
        </p14:section>
        <p14:section name="Задачи" id="{404568EE-C957-4972-8FF5-F398C2C614C3}">
          <p14:sldIdLst>
            <p14:sldId id="459"/>
            <p14:sldId id="349"/>
            <p14:sldId id="489"/>
            <p14:sldId id="490"/>
            <p14:sldId id="491"/>
            <p14:sldId id="413"/>
            <p14:sldId id="4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411BD8-93EE-4542-BD65-7BB74443B05B}" v="1032" dt="2018-05-31T16:29:12.4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8" autoAdjust="0"/>
    <p:restoredTop sz="94533" autoAdjust="0"/>
  </p:normalViewPr>
  <p:slideViewPr>
    <p:cSldViewPr>
      <p:cViewPr varScale="1">
        <p:scale>
          <a:sx n="86" d="100"/>
          <a:sy n="86" d="100"/>
        </p:scale>
        <p:origin x="485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2280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9/14/2018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9/14/2018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469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2952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76283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41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9/14/2018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3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9/14/2018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636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64329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9/14/2018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06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0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9/14/2018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72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9/14/2018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0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9/14/2018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3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9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9/14/2018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4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9/14/2018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6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9/14/2018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896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judge.softuni.bg/Contests/Practice/Index/1012#0" TargetMode="Externa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12#1" TargetMode="Externa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12#2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12#3" TargetMode="Externa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12#7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4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0" Type="http://schemas.openxmlformats.org/officeDocument/2006/relationships/image" Target="../media/image48.png"/><Relationship Id="rId4" Type="http://schemas.openxmlformats.org/officeDocument/2006/relationships/image" Target="../media/image45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5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0" Type="http://schemas.openxmlformats.org/officeDocument/2006/relationships/image" Target="../media/image54.png"/><Relationship Id="rId4" Type="http://schemas.openxmlformats.org/officeDocument/2006/relationships/image" Target="../media/image51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5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java-book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bg-BG" dirty="0"/>
              <a:t>Логически изрази и проверки</a:t>
            </a:r>
            <a:r>
              <a:rPr lang="en-US" dirty="0"/>
              <a:t>.</a:t>
            </a:r>
            <a:r>
              <a:rPr lang="bg-BG" dirty="0"/>
              <a:t> Условна конструкция </a:t>
            </a:r>
            <a:r>
              <a:rPr lang="en-US" dirty="0"/>
              <a:t>if-else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6EE64-F729-46D8-B4CA-F4FD759B45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http://softuni.bg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79899-7F6E-4987-BF3F-4142E14AF7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dirty="0"/>
              <a:t>СофтУни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4B75EC-3A12-4118-93FA-E522A9B331C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75129"/>
            <a:ext cx="3289840" cy="832014"/>
          </a:xfrm>
        </p:spPr>
        <p:txBody>
          <a:bodyPr/>
          <a:lstStyle/>
          <a:p>
            <a:r>
              <a:rPr lang="bg-BG" dirty="0"/>
              <a:t>Преподавателски екип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8FBE10-68FB-4F89-AFAE-33E8219FD1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2" y="2240921"/>
            <a:ext cx="3979956" cy="258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DD70F-8DB3-4420-81B0-AC342A529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sz="3200" dirty="0"/>
              <a:t>Често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проверяваме условия </a:t>
            </a:r>
            <a:r>
              <a:rPr lang="bg-BG" sz="3200" dirty="0"/>
              <a:t>и извършваме действия според резултата</a:t>
            </a:r>
          </a:p>
          <a:p>
            <a:pPr marL="0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bg-BG" sz="3200" b="1" dirty="0"/>
          </a:p>
          <a:p>
            <a:endParaRPr lang="en-US" sz="3200" b="1" dirty="0"/>
          </a:p>
          <a:p>
            <a:r>
              <a:rPr lang="bg-BG" sz="3200" dirty="0"/>
              <a:t>Резултатът 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или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3690" y="3505200"/>
            <a:ext cx="4866922" cy="18589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за изпълнение</a:t>
            </a:r>
            <a:endParaRPr lang="it-IT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C78B4B6-930F-4D24-AADC-A9FA32A308B6}"/>
              </a:ext>
            </a:extLst>
          </p:cNvPr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3198812" y="2505321"/>
            <a:ext cx="2590801" cy="967641"/>
          </a:xfrm>
          <a:prstGeom prst="wedgeRoundRectCallout">
            <a:avLst>
              <a:gd name="adj1" fmla="val 58384"/>
              <a:gd name="adj2" fmla="val 576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rgbClr val="FFFFFF"/>
                </a:solidFill>
              </a:rPr>
              <a:t>булев израз</a:t>
            </a:r>
            <a:r>
              <a:rPr lang="en-US" sz="2800" b="1" dirty="0">
                <a:solidFill>
                  <a:srgbClr val="FFFFFF"/>
                </a:solidFill>
              </a:rPr>
              <a:t>)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24CEDDF-F83A-4AE0-8ACD-E70F839CA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4910" y="3581400"/>
            <a:ext cx="4267200" cy="940051"/>
          </a:xfrm>
          <a:prstGeom prst="wedgeRoundRectCallout">
            <a:avLst>
              <a:gd name="adj1" fmla="val -55711"/>
              <a:gd name="adj2" fmla="val 524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 за изпълнение при вярност на условието</a:t>
            </a:r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213A1-07CA-440A-8AA8-E6991FFA2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bg-BG" sz="3200" dirty="0"/>
              <a:t>Напишете </a:t>
            </a:r>
            <a:r>
              <a:rPr lang="bg-BG" sz="3200" dirty="0">
                <a:solidFill>
                  <a:schemeClr val="bg1"/>
                </a:solidFill>
              </a:rPr>
              <a:t>програма</a:t>
            </a:r>
            <a:r>
              <a:rPr lang="bg-BG" sz="3200" dirty="0"/>
              <a:t>, която:</a:t>
            </a:r>
          </a:p>
          <a:p>
            <a:pPr lvl="1"/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>
                <a:solidFill>
                  <a:schemeClr val="bg1"/>
                </a:solidFill>
              </a:rPr>
              <a:t>Чете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оценка </a:t>
            </a:r>
            <a:r>
              <a:rPr lang="en-US" sz="3000" dirty="0"/>
              <a:t>(</a:t>
            </a:r>
            <a:r>
              <a:rPr lang="bg-BG" sz="3000" dirty="0">
                <a:solidFill>
                  <a:schemeClr val="bg1"/>
                </a:solidFill>
              </a:rPr>
              <a:t>число</a:t>
            </a:r>
            <a:r>
              <a:rPr lang="en-US" sz="3000" dirty="0"/>
              <a:t>)</a:t>
            </a:r>
            <a:r>
              <a:rPr lang="bg-BG" sz="3000" dirty="0"/>
              <a:t>, въведена от потребителя</a:t>
            </a:r>
          </a:p>
          <a:p>
            <a:pPr lvl="1"/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>
                <a:solidFill>
                  <a:schemeClr val="bg1"/>
                </a:solidFill>
              </a:rPr>
              <a:t>Проверява</a:t>
            </a:r>
            <a:r>
              <a:rPr lang="bg-BG" sz="3000" dirty="0"/>
              <a:t> дали е отлична</a:t>
            </a:r>
            <a:endParaRPr lang="en-US" sz="3000" dirty="0"/>
          </a:p>
          <a:p>
            <a:pPr lvl="1"/>
            <a:r>
              <a:rPr lang="bg-BG" sz="3000" dirty="0"/>
              <a:t> </a:t>
            </a:r>
            <a:r>
              <a:rPr lang="bg-BG" sz="3000" dirty="0">
                <a:solidFill>
                  <a:schemeClr val="bg1"/>
                </a:solidFill>
              </a:rPr>
              <a:t>Извежда</a:t>
            </a:r>
            <a:r>
              <a:rPr lang="bg-BG" sz="3000" dirty="0"/>
              <a:t> </a:t>
            </a:r>
            <a:r>
              <a:rPr lang="en-US" sz="3000" dirty="0"/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Excellent</a:t>
            </a:r>
            <a:r>
              <a:rPr lang="en-US" sz="3000" dirty="0"/>
              <a:t>"</a:t>
            </a:r>
            <a:r>
              <a:rPr lang="bg-BG" sz="3000" dirty="0"/>
              <a:t>, ако оценката е по-голяма или равна </a:t>
            </a:r>
            <a:br>
              <a:rPr lang="en-US" sz="3000" dirty="0"/>
            </a:br>
            <a:r>
              <a:rPr lang="bg-BG" sz="3000" dirty="0"/>
              <a:t>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50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3200" dirty="0"/>
              <a:t>Пример:</a:t>
            </a:r>
          </a:p>
          <a:p>
            <a:endParaRPr lang="bg-BG" sz="3200" dirty="0"/>
          </a:p>
          <a:p>
            <a:pPr marL="0" indent="0">
              <a:buNone/>
            </a:pPr>
            <a:endParaRPr lang="bg-BG" sz="32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Отлична оценка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D710A2-53C8-451A-AECF-A7C407279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19" y="5612958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5</a:t>
            </a:r>
            <a:r>
              <a:rPr lang="en-US" sz="2800" b="1" noProof="1">
                <a:latin typeface="Consolas" panose="020B0609020204030204" pitchFamily="49" charset="0"/>
              </a:rPr>
              <a:t>.50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E2843C-682A-42FD-B6F5-3C7F128DD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2571" y="5692980"/>
            <a:ext cx="2307813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Excellent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0073B7-7F8D-44E5-AACF-548D77BF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19" y="4823810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3FF08FF1-073F-41D8-9BB9-ADFA49C3CDB0}"/>
              </a:ext>
            </a:extLst>
          </p:cNvPr>
          <p:cNvSpPr/>
          <p:nvPr/>
        </p:nvSpPr>
        <p:spPr>
          <a:xfrm>
            <a:off x="2088330" y="4943575"/>
            <a:ext cx="381000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25D27A-D699-4A71-8B84-D6BBE03A9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2572" y="4833327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няма изход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7F2E2BD-64C8-4799-A977-B2C67577D4D1}"/>
              </a:ext>
            </a:extLst>
          </p:cNvPr>
          <p:cNvGrpSpPr/>
          <p:nvPr/>
        </p:nvGrpSpPr>
        <p:grpSpPr>
          <a:xfrm>
            <a:off x="6773803" y="3995861"/>
            <a:ext cx="4279351" cy="2528764"/>
            <a:chOff x="7064651" y="3865533"/>
            <a:chExt cx="4279351" cy="2528764"/>
          </a:xfrm>
        </p:grpSpPr>
        <p:pic>
          <p:nvPicPr>
            <p:cNvPr id="4098" name="Picture 2" descr="Ð ÐµÐ·ÑÐ»ÑÐ°Ñ Ñ Ð¸Ð·Ð¾Ð±ÑÐ°Ð¶ÐµÐ½Ð¸Ðµ Ð·Ð° 6 png">
              <a:extLst>
                <a:ext uri="{FF2B5EF4-FFF2-40B4-BE49-F238E27FC236}">
                  <a16:creationId xmlns:a16="http://schemas.microsoft.com/office/drawing/2014/main" id="{55555C36-B2A3-4E1B-8341-D14B460541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2296" y="3865533"/>
              <a:ext cx="1501706" cy="2153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Ð¡Ð²ÑÑÐ·Ð°Ð½Ð¾ Ð¸Ð·Ð¾Ð±ÑÐ°Ð¶ÐµÐ½Ð¸Ðµ">
              <a:extLst>
                <a:ext uri="{FF2B5EF4-FFF2-40B4-BE49-F238E27FC236}">
                  <a16:creationId xmlns:a16="http://schemas.microsoft.com/office/drawing/2014/main" id="{A55922C6-6A36-4AE7-ACB1-C685FB17C4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8027" y="4622615"/>
              <a:ext cx="1252481" cy="17716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 descr="Ð ÐµÐ·ÑÐ»ÑÐ°Ñ Ñ Ð¸Ð·Ð¾Ð±ÑÐ°Ð¶ÐµÐ½Ð¸Ðµ Ð·Ð° 6 png">
              <a:extLst>
                <a:ext uri="{FF2B5EF4-FFF2-40B4-BE49-F238E27FC236}">
                  <a16:creationId xmlns:a16="http://schemas.microsoft.com/office/drawing/2014/main" id="{3845CA7E-CF43-46FD-B23B-27D2E6889C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4651" y="3865533"/>
              <a:ext cx="1252482" cy="17786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Right Arrow 11">
            <a:extLst>
              <a:ext uri="{FF2B5EF4-FFF2-40B4-BE49-F238E27FC236}">
                <a16:creationId xmlns:a16="http://schemas.microsoft.com/office/drawing/2014/main" id="{2E70BB2C-C564-4550-8828-3EFBC86E002C}"/>
              </a:ext>
            </a:extLst>
          </p:cNvPr>
          <p:cNvSpPr/>
          <p:nvPr/>
        </p:nvSpPr>
        <p:spPr>
          <a:xfrm>
            <a:off x="2088329" y="5692981"/>
            <a:ext cx="370185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9067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20DAB3E-AB2A-48DA-92F5-2BA4086EF8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6612" y="1752601"/>
            <a:ext cx="9808371" cy="3124200"/>
          </a:xfrm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dirty="0"/>
              <a:t>double grade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dirty="0">
                <a:solidFill>
                  <a:schemeClr val="bg1"/>
                </a:solidFill>
              </a:rPr>
              <a:t>if (grade &gt;</a:t>
            </a:r>
            <a:r>
              <a:rPr lang="bg-BG" sz="2800" dirty="0">
                <a:solidFill>
                  <a:schemeClr val="bg1"/>
                </a:solidFill>
              </a:rPr>
              <a:t>=</a:t>
            </a:r>
            <a:r>
              <a:rPr lang="it-IT" sz="2800" dirty="0">
                <a:solidFill>
                  <a:schemeClr val="bg1"/>
                </a:solidFill>
              </a:rPr>
              <a:t> 5.50)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dirty="0"/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dirty="0"/>
              <a:t>   Console.WriteLine("Excellent!");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dirty="0"/>
              <a:t>}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Отлична оценка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0412" y="63246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https://judge.softuni.bg/Contests/Practice/Index/1012#0</a:t>
            </a:r>
            <a:r>
              <a:rPr lang="bg-BG" sz="2400" dirty="0"/>
              <a:t> </a:t>
            </a:r>
            <a:endParaRPr lang="en-US" sz="2400" dirty="0"/>
          </a:p>
        </p:txBody>
      </p:sp>
      <p:pic>
        <p:nvPicPr>
          <p:cNvPr id="8" name="Picture 2" descr="Ð ÐµÐ·ÑÐ»ÑÐ°Ñ Ñ Ð¸Ð·Ð¾Ð±ÑÐ°Ð¶ÐµÐ½Ð¸Ðµ Ð·Ð° 6 png">
            <a:extLst>
              <a:ext uri="{FF2B5EF4-FFF2-40B4-BE49-F238E27FC236}">
                <a16:creationId xmlns:a16="http://schemas.microsoft.com/office/drawing/2014/main" id="{20866895-1CC8-4B2F-8DF9-BA9E7A173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6000">
            <a:off x="8845361" y="3028549"/>
            <a:ext cx="1501706" cy="215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72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4B30E-F116-4AA8-B8EE-B8A37EE7D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При </a:t>
            </a:r>
            <a:r>
              <a:rPr lang="bg-BG" sz="3200" dirty="0">
                <a:solidFill>
                  <a:schemeClr val="bg1"/>
                </a:solidFill>
              </a:rPr>
              <a:t>невярност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false</a:t>
            </a:r>
            <a:r>
              <a:rPr lang="en-US" sz="3200" dirty="0"/>
              <a:t>)</a:t>
            </a:r>
            <a:r>
              <a:rPr lang="bg-BG" sz="3200" dirty="0"/>
              <a:t> на условието, можем да </a:t>
            </a:r>
            <a:br>
              <a:rPr lang="en-US" sz="3200" dirty="0"/>
            </a:br>
            <a:r>
              <a:rPr lang="bg-BG" sz="3200" dirty="0"/>
              <a:t>изпълним други действия – чрез </a:t>
            </a:r>
            <a:r>
              <a:rPr lang="bg-BG" sz="3200" dirty="0">
                <a:solidFill>
                  <a:schemeClr val="bg1"/>
                </a:solidFill>
              </a:rPr>
              <a:t>е</a:t>
            </a:r>
            <a:r>
              <a:rPr lang="en-US" sz="3200" dirty="0">
                <a:solidFill>
                  <a:schemeClr val="bg1"/>
                </a:solidFill>
              </a:rPr>
              <a:t>lse </a:t>
            </a:r>
            <a:r>
              <a:rPr lang="bg-BG" sz="3200" dirty="0"/>
              <a:t>конструкция</a:t>
            </a:r>
          </a:p>
          <a:p>
            <a:pPr marL="0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endParaRPr lang="bg-BG" sz="2800" b="1" dirty="0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 – </a:t>
            </a:r>
            <a:r>
              <a:rPr lang="en-US" dirty="0"/>
              <a:t>if-else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2212" y="2355707"/>
            <a:ext cx="4876800" cy="34963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</a:rPr>
              <a:t>код за изпълнение</a:t>
            </a:r>
            <a:endParaRPr lang="it-IT" sz="2800" b="1" noProof="1">
              <a:solidFill>
                <a:schemeClr val="accent4"/>
              </a:solidFill>
              <a:latin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</a:rPr>
              <a:t>//</a:t>
            </a:r>
            <a:r>
              <a:rPr lang="bg-BG" sz="2800" b="1" noProof="1">
                <a:solidFill>
                  <a:schemeClr val="accent4"/>
                </a:solidFill>
                <a:latin typeface="Consolas" pitchFamily="49" charset="0"/>
              </a:rPr>
              <a:t> код за изпълнение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it-IT" sz="2800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8417642" y="3657600"/>
            <a:ext cx="3342558" cy="1340862"/>
          </a:xfrm>
          <a:prstGeom prst="wedgeRoundRectCallout">
            <a:avLst>
              <a:gd name="adj1" fmla="val -59928"/>
              <a:gd name="adj2" fmla="val 360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 за изпълнение при невярност на условието</a:t>
            </a:r>
          </a:p>
        </p:txBody>
      </p:sp>
    </p:spTree>
    <p:extLst>
      <p:ext uri="{BB962C8B-B14F-4D97-AF65-F5344CB8AC3E}">
        <p14:creationId xmlns:p14="http://schemas.microsoft.com/office/powerpoint/2010/main" val="95910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1D858-41A6-4BDF-8F21-E966E7B892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0000" y="1196125"/>
            <a:ext cx="11815018" cy="5201066"/>
          </a:xfrm>
        </p:spPr>
        <p:txBody>
          <a:bodyPr/>
          <a:lstStyle/>
          <a:p>
            <a:r>
              <a:rPr lang="bg-BG" sz="3600" dirty="0"/>
              <a:t>Къдравите скоби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bg-BG" sz="3600" dirty="0"/>
              <a:t> въвеждат 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блок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(</a:t>
            </a:r>
            <a:r>
              <a:rPr lang="bg-BG" sz="3600" dirty="0"/>
              <a:t>група команди</a:t>
            </a:r>
            <a:r>
              <a:rPr lang="en-US" sz="3600" dirty="0"/>
              <a:t>)</a:t>
            </a:r>
            <a:endParaRPr lang="bg-BG" sz="3600" dirty="0"/>
          </a:p>
          <a:p>
            <a:pPr marL="533066" lvl="1" indent="-533066"/>
            <a:r>
              <a:rPr lang="bg-BG" sz="2800" dirty="0"/>
              <a:t>Ако</a:t>
            </a:r>
            <a:r>
              <a:rPr lang="bg-BG" sz="3000" dirty="0"/>
              <a:t> конструкция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000" dirty="0"/>
              <a:t> </a:t>
            </a:r>
            <a:r>
              <a:rPr lang="bg-BG" sz="3000" dirty="0">
                <a:solidFill>
                  <a:schemeClr val="bg1"/>
                </a:solidFill>
              </a:rPr>
              <a:t>няма скоби</a:t>
            </a:r>
            <a:r>
              <a:rPr lang="bg-BG" sz="3000" dirty="0"/>
              <a:t>, се изпълнява само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следващият</a:t>
            </a:r>
            <a:r>
              <a:rPr lang="bg-BG" sz="3000" dirty="0"/>
              <a:t> ред</a:t>
            </a:r>
            <a:endParaRPr lang="en-US" sz="2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3600" dirty="0"/>
          </a:p>
          <a:p>
            <a:endParaRPr lang="bg-BG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64191" y="2719982"/>
            <a:ext cx="5360913" cy="25299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string 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= "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red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 == 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"red") 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Console.WriteLine("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tomato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");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 == 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"yellow") 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Console.WriteLine("banana");</a:t>
            </a:r>
            <a:endParaRPr lang="bg-BG" sz="2400" b="1" noProof="1">
              <a:solidFill>
                <a:schemeClr val="bg1"/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Console.WriteLine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("bye");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2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4942140" y="5353865"/>
            <a:ext cx="4751786" cy="1043326"/>
          </a:xfrm>
          <a:prstGeom prst="wedgeRoundRectCallout">
            <a:avLst>
              <a:gd name="adj1" fmla="val -58888"/>
              <a:gd name="adj2" fmla="val -547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b="1" dirty="0">
                <a:solidFill>
                  <a:srgbClr val="FFFFFF"/>
                </a:solidFill>
              </a:rPr>
              <a:t>Изпълнява се </a:t>
            </a:r>
            <a:r>
              <a:rPr lang="bg-BG" sz="2700" b="1" dirty="0">
                <a:solidFill>
                  <a:schemeClr val="bg1"/>
                </a:solidFill>
              </a:rPr>
              <a:t>винаги</a:t>
            </a:r>
            <a:r>
              <a:rPr lang="bg-BG" sz="2700" b="1" dirty="0">
                <a:solidFill>
                  <a:srgbClr val="FFFFFF"/>
                </a:solidFill>
              </a:rPr>
              <a:t> – не е част от </a:t>
            </a:r>
            <a:r>
              <a:rPr lang="en-US" sz="2700" b="1" dirty="0">
                <a:solidFill>
                  <a:schemeClr val="bg1"/>
                </a:solidFill>
              </a:rPr>
              <a:t>if/else</a:t>
            </a:r>
            <a:r>
              <a:rPr lang="bg-BG" sz="2700" b="1" dirty="0">
                <a:solidFill>
                  <a:srgbClr val="FFFFFF"/>
                </a:solidFill>
              </a:rPr>
              <a:t> конструкцията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F3D1C4-3A5A-49D3-ACA7-B8A0F7E00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812" y="2719982"/>
            <a:ext cx="5042659" cy="1390752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5983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A9AA6A-D54C-40B3-B3E6-BE7F1B46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2314E-255C-4069-96BC-C7524ACD7B0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2B950A4-C5D5-47B0-8CAB-775A78A5A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609" y="2012746"/>
            <a:ext cx="6004327" cy="45388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string 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= "red";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 == 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"red")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bg-BG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Console.WriteLine("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tomato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");</a:t>
            </a:r>
            <a:endParaRPr lang="bg-BG" sz="2400" b="1" noProof="1">
              <a:solidFill>
                <a:schemeClr val="bg1"/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Console.WriteLine("strawberry");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}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(color == "yellow")</a:t>
            </a:r>
            <a:endParaRPr lang="en-US" sz="24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  <a:endParaRPr lang="it-IT" sz="24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Console.WriteLine("banana");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Console.WriteLine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("bye");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  <a:endParaRPr lang="it-IT" sz="2400" b="1" noProof="1">
              <a:latin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60EA0B-CEBB-4EA3-99A1-37C57A4BC020}"/>
              </a:ext>
            </a:extLst>
          </p:cNvPr>
          <p:cNvSpPr/>
          <p:nvPr/>
        </p:nvSpPr>
        <p:spPr>
          <a:xfrm>
            <a:off x="190355" y="1279559"/>
            <a:ext cx="1161269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066" lvl="1" indent="-533066">
              <a:buFont typeface="Wingdings" panose="05000000000000000000" pitchFamily="2" charset="2"/>
              <a:buChar char="§"/>
            </a:pPr>
            <a:r>
              <a:rPr lang="bg-BG" sz="3200" dirty="0"/>
              <a:t>Ако </a:t>
            </a:r>
            <a:r>
              <a:rPr lang="bg-BG" sz="3200" dirty="0">
                <a:solidFill>
                  <a:schemeClr val="bg1"/>
                </a:solidFill>
              </a:rPr>
              <a:t>включим скоби</a:t>
            </a:r>
            <a:r>
              <a:rPr lang="bg-BG" sz="3200" dirty="0"/>
              <a:t>, се изпълнява съответния блок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bg-BG" sz="3600" dirty="0"/>
          </a:p>
        </p:txBody>
      </p:sp>
      <p:sp>
        <p:nvSpPr>
          <p:cNvPr id="13" name="Speech Bubble: Rectangle with Corners Rounded 4">
            <a:extLst>
              <a:ext uri="{FF2B5EF4-FFF2-40B4-BE49-F238E27FC236}">
                <a16:creationId xmlns:a16="http://schemas.microsoft.com/office/drawing/2014/main" id="{46388A0F-E96B-4259-9987-7EFA4C752481}"/>
              </a:ext>
            </a:extLst>
          </p:cNvPr>
          <p:cNvSpPr/>
          <p:nvPr/>
        </p:nvSpPr>
        <p:spPr bwMode="auto">
          <a:xfrm>
            <a:off x="4694698" y="2033261"/>
            <a:ext cx="2604012" cy="1189629"/>
          </a:xfrm>
          <a:prstGeom prst="wedgeRoundRectCallout">
            <a:avLst>
              <a:gd name="adj1" fmla="val -62217"/>
              <a:gd name="adj2" fmla="val 397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200" b="1" dirty="0">
                <a:solidFill>
                  <a:srgbClr val="FFFFFF"/>
                </a:solidFill>
              </a:rPr>
              <a:t>Изпълняват се редовете в съответния блок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204670-07F8-466A-909B-159C74A08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286" y="3381117"/>
            <a:ext cx="4972050" cy="1581150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5188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88342-68C1-405D-862E-5F02C9D239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Напишете програма, която: </a:t>
            </a:r>
          </a:p>
          <a:p>
            <a:pPr lvl="1"/>
            <a:r>
              <a:rPr lang="bg-BG" sz="3000" dirty="0"/>
              <a:t>Проверява дали едно число е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четно</a:t>
            </a:r>
            <a:r>
              <a:rPr lang="bg-BG" sz="3000" dirty="0"/>
              <a:t> или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нечетно</a:t>
            </a:r>
            <a:endParaRPr lang="bg-BG" sz="32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sz="3000" dirty="0"/>
              <a:t>Ако е четно извежда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even</a:t>
            </a:r>
            <a:r>
              <a:rPr lang="en-US" sz="3000" dirty="0"/>
              <a:t>"</a:t>
            </a:r>
          </a:p>
          <a:p>
            <a:pPr lvl="1"/>
            <a:r>
              <a:rPr lang="bg-BG" sz="3000" dirty="0"/>
              <a:t>Ако е нечетно извежда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odd</a:t>
            </a:r>
            <a:r>
              <a:rPr lang="en-US" sz="3000" dirty="0"/>
              <a:t>"</a:t>
            </a:r>
            <a:endParaRPr lang="bg-BG" sz="3000" dirty="0"/>
          </a:p>
          <a:p>
            <a:r>
              <a:rPr lang="bg-BG" sz="3200" dirty="0"/>
              <a:t>Пример:</a:t>
            </a:r>
          </a:p>
          <a:p>
            <a:pPr marL="0" indent="0">
              <a:buNone/>
            </a:pPr>
            <a:endParaRPr lang="en-US" sz="3200" dirty="0"/>
          </a:p>
          <a:p>
            <a:pPr marL="377887" lvl="1" indent="0">
              <a:buNone/>
            </a:pPr>
            <a:endParaRPr lang="en-US" sz="30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число –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63AC5D-69AE-4BB8-A164-408C5FEEB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396" y="4699884"/>
            <a:ext cx="6970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61F52137-D1D7-44CB-B92D-240C63EEC1D1}"/>
              </a:ext>
            </a:extLst>
          </p:cNvPr>
          <p:cNvSpPr/>
          <p:nvPr/>
        </p:nvSpPr>
        <p:spPr>
          <a:xfrm>
            <a:off x="1936325" y="4847194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55D5D7-0FA5-4F83-BC08-FB233509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008" y="4699884"/>
            <a:ext cx="128149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even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A0EB3-3A65-4915-9F03-9CDA88E83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396" y="5643917"/>
            <a:ext cx="69708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BB8F9627-9039-4AE4-B3AC-7D471BA5F5F8}"/>
              </a:ext>
            </a:extLst>
          </p:cNvPr>
          <p:cNvSpPr/>
          <p:nvPr/>
        </p:nvSpPr>
        <p:spPr>
          <a:xfrm>
            <a:off x="1936325" y="5804749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A9988D-0103-49D5-A846-703EEF511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007" y="5657439"/>
            <a:ext cx="128149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odd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CE074A9-6067-4F78-B446-16FC25CBE47A}"/>
              </a:ext>
            </a:extLst>
          </p:cNvPr>
          <p:cNvGrpSpPr/>
          <p:nvPr/>
        </p:nvGrpSpPr>
        <p:grpSpPr>
          <a:xfrm>
            <a:off x="7151716" y="2783785"/>
            <a:ext cx="4209777" cy="3350107"/>
            <a:chOff x="7151716" y="2783785"/>
            <a:chExt cx="4209777" cy="3350107"/>
          </a:xfrm>
        </p:grpSpPr>
        <p:pic>
          <p:nvPicPr>
            <p:cNvPr id="5122" name="Picture 2" descr="Ð¡Ð²ÑÑÐ·Ð°Ð½Ð¾ Ð¸Ð·Ð¾Ð±ÑÐ°Ð¶ÐµÐ½Ð¸Ðµ">
              <a:extLst>
                <a:ext uri="{FF2B5EF4-FFF2-40B4-BE49-F238E27FC236}">
                  <a16:creationId xmlns:a16="http://schemas.microsoft.com/office/drawing/2014/main" id="{1F26EB22-37C4-445E-A120-DE0C4A0B66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3270" y="2783785"/>
              <a:ext cx="2238223" cy="26529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Ð ÐµÐ·ÑÐ»ÑÐ°Ñ Ñ Ð¸Ð·Ð¾Ð±ÑÐ°Ð¶ÐµÐ½Ð¸Ðµ Ð·Ð° 4 toy story png">
              <a:extLst>
                <a:ext uri="{FF2B5EF4-FFF2-40B4-BE49-F238E27FC236}">
                  <a16:creationId xmlns:a16="http://schemas.microsoft.com/office/drawing/2014/main" id="{D2FC79D1-5560-4640-94F8-ACE1C44493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36398">
              <a:off x="7151716" y="3964927"/>
              <a:ext cx="1574006" cy="2168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774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DACA9-4366-4D58-B261-F18EF79A8E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03412" y="1447800"/>
            <a:ext cx="8534400" cy="4572404"/>
          </a:xfrm>
        </p:spPr>
        <p:txBody>
          <a:bodyPr/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dirty="0"/>
              <a:t>int num = int.Parse(Console.ReadLine());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dirty="0"/>
              <a:t>if (</a:t>
            </a:r>
            <a:r>
              <a:rPr lang="it-IT" sz="2700" dirty="0">
                <a:solidFill>
                  <a:schemeClr val="bg1"/>
                </a:solidFill>
              </a:rPr>
              <a:t>num </a:t>
            </a:r>
            <a:r>
              <a:rPr lang="en-US" sz="2700" dirty="0">
                <a:solidFill>
                  <a:schemeClr val="bg1"/>
                </a:solidFill>
              </a:rPr>
              <a:t>% 2 ==</a:t>
            </a:r>
            <a:r>
              <a:rPr lang="it-IT" sz="2700" dirty="0">
                <a:solidFill>
                  <a:schemeClr val="bg1"/>
                </a:solidFill>
              </a:rPr>
              <a:t> 0</a:t>
            </a:r>
            <a:r>
              <a:rPr lang="it-IT" sz="2700" dirty="0"/>
              <a:t>)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dirty="0"/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dirty="0"/>
              <a:t>  Console.WriteLine("even");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dirty="0"/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/>
              <a:t>else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/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dirty="0"/>
              <a:t>  Console.WriteLine("odd");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/>
              <a:t>}</a:t>
            </a:r>
            <a:endParaRPr lang="bg-BG" sz="27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–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0D80D39-ACEE-438F-A3A6-E355C6B1971E}"/>
              </a:ext>
            </a:extLst>
          </p:cNvPr>
          <p:cNvSpPr/>
          <p:nvPr/>
        </p:nvSpPr>
        <p:spPr>
          <a:xfrm>
            <a:off x="760412" y="624577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 </a:t>
            </a:r>
            <a:r>
              <a:rPr lang="en-US" sz="2400" dirty="0">
                <a:hlinkClick r:id="rId2"/>
              </a:rPr>
              <a:t>https://judge.softuni.bg/Contests/Practice/Index/1012#1</a:t>
            </a:r>
            <a:r>
              <a:rPr lang="bg-BG" sz="2400" dirty="0">
                <a:hlinkClick r:id="rId2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8670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0684CC8-5536-46BD-89EF-23076AC595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Чете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две </a:t>
            </a:r>
            <a:r>
              <a:rPr lang="bg-BG" dirty="0">
                <a:solidFill>
                  <a:schemeClr val="bg1"/>
                </a:solidFill>
              </a:rPr>
              <a:t>цели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числа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b="1" dirty="0">
                <a:latin typeface="Consolas" panose="020B0609020204030204" pitchFamily="49" charset="0"/>
              </a:rPr>
              <a:t>Greater number: </a:t>
            </a:r>
            <a:r>
              <a:rPr lang="en-US" dirty="0"/>
              <a:t>"</a:t>
            </a:r>
            <a:endParaRPr lang="bg-BG" dirty="0"/>
          </a:p>
          <a:p>
            <a:pPr lvl="1"/>
            <a:r>
              <a:rPr lang="bg-BG" dirty="0"/>
              <a:t>Долепя </a:t>
            </a:r>
            <a:r>
              <a:rPr lang="bg-BG" dirty="0">
                <a:solidFill>
                  <a:schemeClr val="bg1"/>
                </a:solidFill>
              </a:rPr>
              <a:t>по-голямото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от тях</a:t>
            </a:r>
            <a:endParaRPr lang="en-US" dirty="0"/>
          </a:p>
          <a:p>
            <a:r>
              <a:rPr lang="bg-BG" dirty="0"/>
              <a:t>Пример</a:t>
            </a:r>
            <a:r>
              <a:rPr lang="en-US" dirty="0"/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D99802E-FAA3-4F0C-9B2B-21C1D2846755}"/>
              </a:ext>
            </a:extLst>
          </p:cNvPr>
          <p:cNvGrpSpPr/>
          <p:nvPr/>
        </p:nvGrpSpPr>
        <p:grpSpPr>
          <a:xfrm>
            <a:off x="1115243" y="4876800"/>
            <a:ext cx="4951504" cy="1138773"/>
            <a:chOff x="1141412" y="4738550"/>
            <a:chExt cx="4243171" cy="7443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FADA18B-75A6-43C0-BE1F-B879AE5AF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1412" y="4738550"/>
              <a:ext cx="381000" cy="74435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5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8</a:t>
              </a:r>
              <a:endParaRPr lang="it-IT" sz="3400" b="1" noProof="1">
                <a:latin typeface="Consolas" panose="020B0609020204030204" pitchFamily="49" charset="0"/>
              </a:endParaRPr>
            </a:p>
          </p:txBody>
        </p:sp>
        <p:sp>
          <p:nvSpPr>
            <p:cNvPr id="6" name="Right Arrow 11">
              <a:extLst>
                <a:ext uri="{FF2B5EF4-FFF2-40B4-BE49-F238E27FC236}">
                  <a16:creationId xmlns:a16="http://schemas.microsoft.com/office/drawing/2014/main" id="{91BA3807-E394-4F37-B52A-BB877C5ED1E1}"/>
                </a:ext>
              </a:extLst>
            </p:cNvPr>
            <p:cNvSpPr/>
            <p:nvPr/>
          </p:nvSpPr>
          <p:spPr>
            <a:xfrm>
              <a:off x="1702470" y="5023112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8D5B51C-2ECB-4B8F-9DFF-BECC38526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4907" y="4967982"/>
              <a:ext cx="381000" cy="33885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8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8</a:t>
              </a:r>
              <a:endParaRPr lang="it-IT" sz="3400" b="1" noProof="1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3AAB06-2565-401E-98EB-780E7636E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9745" y="4738550"/>
              <a:ext cx="381000" cy="74435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400" b="1" noProof="1">
                  <a:latin typeface="Consolas" panose="020B0609020204030204" pitchFamily="49" charset="0"/>
                </a:rPr>
                <a:t>7</a:t>
              </a:r>
              <a:endParaRPr lang="bg-BG" sz="3400" b="1" noProof="1">
                <a:latin typeface="Consolas" panose="020B0609020204030204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3</a:t>
              </a:r>
              <a:endParaRPr lang="it-IT" sz="3400" b="1" noProof="1">
                <a:latin typeface="Consolas" panose="020B0609020204030204" pitchFamily="49" charset="0"/>
              </a:endParaRPr>
            </a:p>
          </p:txBody>
        </p:sp>
        <p:sp>
          <p:nvSpPr>
            <p:cNvPr id="9" name="Right Arrow 11">
              <a:extLst>
                <a:ext uri="{FF2B5EF4-FFF2-40B4-BE49-F238E27FC236}">
                  <a16:creationId xmlns:a16="http://schemas.microsoft.com/office/drawing/2014/main" id="{27F55289-FEFF-4505-A449-8AABEE27C818}"/>
                </a:ext>
              </a:extLst>
            </p:cNvPr>
            <p:cNvSpPr/>
            <p:nvPr/>
          </p:nvSpPr>
          <p:spPr>
            <a:xfrm>
              <a:off x="4427305" y="5012040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6B4AACC-5302-466A-86FB-25619E328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3583" y="4956910"/>
              <a:ext cx="381000" cy="33885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8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7</a:t>
              </a:r>
              <a:endParaRPr lang="it-IT" sz="3400" b="1" noProof="1">
                <a:latin typeface="Consolas" panose="020B0609020204030204" pitchFamily="49" charset="0"/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815B5348-69A4-4969-BC0D-8F19BE75D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86409" y="2514600"/>
            <a:ext cx="3334215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86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B2B9FE-19FE-4F77-B959-A8C9BE383F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8824" y="1676400"/>
            <a:ext cx="10476706" cy="3805245"/>
          </a:xfr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dirty="0">
                <a:cs typeface="+mn-cs"/>
              </a:rPr>
              <a:t>int </a:t>
            </a:r>
            <a:r>
              <a:rPr lang="en-US" sz="2800" dirty="0">
                <a:solidFill>
                  <a:schemeClr val="bg1"/>
                </a:solidFill>
                <a:cs typeface="+mn-cs"/>
              </a:rPr>
              <a:t>num1</a:t>
            </a:r>
            <a:r>
              <a:rPr lang="it-IT" sz="2800" dirty="0">
                <a:cs typeface="+mn-cs"/>
              </a:rPr>
              <a:t>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dirty="0">
                <a:cs typeface="+mn-cs"/>
              </a:rPr>
              <a:t>int </a:t>
            </a:r>
            <a:r>
              <a:rPr lang="en-US" sz="2800" dirty="0">
                <a:solidFill>
                  <a:schemeClr val="bg1"/>
                </a:solidFill>
                <a:cs typeface="+mn-cs"/>
              </a:rPr>
              <a:t>num2</a:t>
            </a:r>
            <a:r>
              <a:rPr lang="it-IT" sz="2800" dirty="0">
                <a:cs typeface="+mn-cs"/>
              </a:rPr>
              <a:t>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dirty="0">
                <a:cs typeface="+mn-cs"/>
              </a:rPr>
              <a:t>if (</a:t>
            </a:r>
            <a:r>
              <a:rPr lang="it-IT" sz="2800" dirty="0">
                <a:solidFill>
                  <a:schemeClr val="bg1"/>
                </a:solidFill>
                <a:cs typeface="+mn-cs"/>
              </a:rPr>
              <a:t>num1</a:t>
            </a:r>
            <a:r>
              <a:rPr lang="it-IT" sz="2800" dirty="0">
                <a:cs typeface="+mn-cs"/>
              </a:rPr>
              <a:t> &gt; </a:t>
            </a:r>
            <a:r>
              <a:rPr lang="it-IT" sz="2800" dirty="0">
                <a:solidFill>
                  <a:schemeClr val="bg1"/>
                </a:solidFill>
                <a:cs typeface="+mn-cs"/>
              </a:rPr>
              <a:t>num2</a:t>
            </a:r>
            <a:r>
              <a:rPr lang="it-IT" sz="2800" dirty="0">
                <a:cs typeface="+mn-cs"/>
              </a:rPr>
              <a:t>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dirty="0">
                <a:cs typeface="+mn-cs"/>
              </a:rPr>
              <a:t>  Console.WriteLine("Greater number: " + </a:t>
            </a:r>
            <a:r>
              <a:rPr lang="it-IT" sz="2800" dirty="0">
                <a:solidFill>
                  <a:schemeClr val="bg1"/>
                </a:solidFill>
                <a:cs typeface="+mn-cs"/>
              </a:rPr>
              <a:t>num1</a:t>
            </a:r>
            <a:r>
              <a:rPr lang="it-IT" sz="2800" dirty="0">
                <a:cs typeface="+mn-cs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dirty="0">
                <a:cs typeface="+mn-cs"/>
              </a:rPr>
              <a:t>else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dirty="0">
                <a:cs typeface="+mn-cs"/>
              </a:rPr>
              <a:t>  Console.WriteLine("Greater number: " + </a:t>
            </a:r>
            <a:r>
              <a:rPr lang="it-IT" sz="2800" dirty="0">
                <a:solidFill>
                  <a:schemeClr val="bg1"/>
                </a:solidFill>
                <a:cs typeface="+mn-cs"/>
              </a:rPr>
              <a:t>num2</a:t>
            </a:r>
            <a:r>
              <a:rPr lang="it-IT" sz="2800" dirty="0">
                <a:cs typeface="+mn-cs"/>
              </a:rPr>
              <a:t>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– </a:t>
            </a:r>
            <a:r>
              <a:rPr lang="bg-BG" dirty="0"/>
              <a:t>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D405056-40A7-4B6A-90D9-35FFFC25DB3A}"/>
              </a:ext>
            </a:extLst>
          </p:cNvPr>
          <p:cNvSpPr/>
          <p:nvPr/>
        </p:nvSpPr>
        <p:spPr>
          <a:xfrm>
            <a:off x="758824" y="6211293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https://judge.softuni.bg/Contests/Practice/Index/1012#2</a:t>
            </a:r>
            <a:r>
              <a:rPr lang="bg-BG" sz="2400" dirty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201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</a:rPr>
              <a:t>sli.do</a:t>
            </a:r>
            <a:endParaRPr lang="bg-BG" sz="72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noProof="1"/>
              <a:t>pb-sept</a:t>
            </a:r>
            <a:endParaRPr lang="en-US" sz="115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355" y="83165"/>
            <a:ext cx="9503571" cy="882654"/>
          </a:xfrm>
        </p:spPr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22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787A7-33BC-4652-8405-54CCE13559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0C0B76-D621-4FB1-95E9-4B42658EA4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562600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По-сложни условни конструкции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645202-705F-411B-A374-D00271DA2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683" y="1219200"/>
            <a:ext cx="2667457" cy="26674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2958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DE8A7-C220-472D-BF70-6F690FF0A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bg-BG" sz="3000" dirty="0"/>
              <a:t>Конструкцията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if/else-if/else…</a:t>
            </a:r>
            <a:r>
              <a:rPr lang="en-US" sz="3000" dirty="0"/>
              <a:t> </a:t>
            </a:r>
            <a:r>
              <a:rPr lang="bg-BG" sz="3000" dirty="0"/>
              <a:t>може да е в серия</a:t>
            </a: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 marL="0" indent="0">
              <a:lnSpc>
                <a:spcPct val="100000"/>
              </a:lnSpc>
              <a:buNone/>
            </a:pPr>
            <a:endParaRPr lang="bg-BG" sz="3000" dirty="0"/>
          </a:p>
          <a:p>
            <a:pPr marL="0" indent="0">
              <a:lnSpc>
                <a:spcPct val="100000"/>
              </a:lnSpc>
              <a:buNone/>
            </a:pPr>
            <a:endParaRPr lang="bg-BG" sz="30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bg-BG" sz="3000" dirty="0"/>
              <a:t>При истинност на едно условие, </a:t>
            </a:r>
            <a:r>
              <a:rPr lang="bg-BG" sz="3000" dirty="0">
                <a:solidFill>
                  <a:schemeClr val="bg1"/>
                </a:solidFill>
              </a:rPr>
              <a:t>не се продължава </a:t>
            </a:r>
            <a:r>
              <a:rPr lang="bg-BG" sz="3000" dirty="0"/>
              <a:t>към </a:t>
            </a:r>
            <a:br>
              <a:rPr lang="en-US" sz="3000" dirty="0"/>
            </a:br>
            <a:r>
              <a:rPr lang="bg-BG" sz="3000" dirty="0"/>
              <a:t>проверяване на следващите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C413137-A048-4BA1-B23F-600250B4A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649" y="1905000"/>
            <a:ext cx="3868964" cy="34027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</a:t>
            </a:r>
            <a:r>
              <a:rPr lang="bg-BG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...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bg-BG" sz="2400" b="1" noProof="1">
                <a:solidFill>
                  <a:schemeClr val="accent4"/>
                </a:solidFill>
                <a:latin typeface="Consolas" pitchFamily="49" charset="0"/>
              </a:rPr>
              <a:t>//</a:t>
            </a:r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</a:rPr>
              <a:t> </a:t>
            </a:r>
            <a:r>
              <a:rPr lang="bg-BG" sz="2400" b="1" noProof="1">
                <a:solidFill>
                  <a:schemeClr val="accent4"/>
                </a:solidFill>
                <a:latin typeface="Consolas" pitchFamily="49" charset="0"/>
              </a:rPr>
              <a:t>код за изпълнение</a:t>
            </a:r>
            <a:endParaRPr lang="it-IT" sz="2400" b="1" noProof="1">
              <a:solidFill>
                <a:schemeClr val="accent4"/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if (...)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</a:rPr>
              <a:t>// </a:t>
            </a:r>
            <a:r>
              <a:rPr lang="bg-BG" sz="2400" b="1" noProof="1">
                <a:solidFill>
                  <a:schemeClr val="accent4"/>
                </a:solidFill>
                <a:latin typeface="Consolas" pitchFamily="49" charset="0"/>
              </a:rPr>
              <a:t>код</a:t>
            </a:r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</a:rPr>
              <a:t> </a:t>
            </a:r>
            <a:r>
              <a:rPr lang="bg-BG" sz="2400" b="1" noProof="1">
                <a:solidFill>
                  <a:schemeClr val="accent4"/>
                </a:solidFill>
                <a:latin typeface="Consolas" pitchFamily="49" charset="0"/>
              </a:rPr>
              <a:t>за изпъленение</a:t>
            </a:r>
            <a:endParaRPr lang="en-US" sz="2400" b="1" noProof="1">
              <a:solidFill>
                <a:schemeClr val="accent4"/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if (...)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</a:rPr>
              <a:t>// </a:t>
            </a:r>
            <a:r>
              <a:rPr lang="bg-BG" sz="2400" b="1" noProof="1">
                <a:solidFill>
                  <a:schemeClr val="accent4"/>
                </a:solidFill>
                <a:latin typeface="Consolas" pitchFamily="49" charset="0"/>
              </a:rPr>
              <a:t>код</a:t>
            </a:r>
            <a:endParaRPr lang="en-US" sz="2400" b="1" noProof="1">
              <a:solidFill>
                <a:schemeClr val="accent4"/>
              </a:solidFill>
              <a:latin typeface="Consolas" pitchFamily="49" charset="0"/>
            </a:endParaRPr>
          </a:p>
        </p:txBody>
      </p:sp>
      <p:pic>
        <p:nvPicPr>
          <p:cNvPr id="1030" name="Picture 6" descr="Image result for true or false png">
            <a:extLst>
              <a:ext uri="{FF2B5EF4-FFF2-40B4-BE49-F238E27FC236}">
                <a16:creationId xmlns:a16="http://schemas.microsoft.com/office/drawing/2014/main" id="{15520DB1-CF14-4760-B61B-E61C58DC7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7273">
            <a:off x="7568221" y="3267543"/>
            <a:ext cx="3691043" cy="67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1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Серия от проверки - 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412" y="2502210"/>
            <a:ext cx="6611498" cy="39629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int a = 7;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(a &gt; 4)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Console.WriteLine("Bigger than 4");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if (a &gt; 5)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Console.WriteLine("Bigger than 5");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Console.WriteLine("Equal to 7"); 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B8828551-2E72-4E18-8EDC-1743E152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1499" y="3893136"/>
            <a:ext cx="3314699" cy="1181063"/>
          </a:xfrm>
          <a:prstGeom prst="wedgeRoundRectCallout">
            <a:avLst>
              <a:gd name="adj1" fmla="val -60402"/>
              <a:gd name="adj2" fmla="val -377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Извежда се само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"Bigger than 4"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33335E-CBA7-4C8A-9C1F-785990DA99B5}"/>
              </a:ext>
            </a:extLst>
          </p:cNvPr>
          <p:cNvSpPr/>
          <p:nvPr/>
        </p:nvSpPr>
        <p:spPr>
          <a:xfrm>
            <a:off x="1751563" y="1048155"/>
            <a:ext cx="1000863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bg-BG" sz="3200" dirty="0"/>
              <a:t>Програмата проверява първото условие, установява, </a:t>
            </a:r>
          </a:p>
          <a:p>
            <a:pPr>
              <a:lnSpc>
                <a:spcPct val="100000"/>
              </a:lnSpc>
            </a:pPr>
            <a:r>
              <a:rPr lang="bg-BG" sz="3200" dirty="0"/>
              <a:t>че е вярно и приключва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18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F3B1B-7DB9-4F86-8747-6DAEF886D7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Чете </a:t>
            </a:r>
            <a:r>
              <a:rPr lang="bg-BG" sz="3000" dirty="0">
                <a:solidFill>
                  <a:schemeClr val="bg1"/>
                </a:solidFill>
              </a:rPr>
              <a:t>цяло число</a:t>
            </a:r>
            <a:r>
              <a:rPr lang="bg-BG" sz="3000" dirty="0"/>
              <a:t>, въведено 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Проверява неговата стойност </a:t>
            </a:r>
            <a:r>
              <a:rPr lang="en-US" sz="3000" dirty="0"/>
              <a:t>[</a:t>
            </a:r>
            <a:r>
              <a:rPr lang="bg-BG" sz="3000" dirty="0"/>
              <a:t>1,9</a:t>
            </a:r>
            <a:r>
              <a:rPr lang="en-US" sz="3000" dirty="0"/>
              <a:t>]</a:t>
            </a: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Ако числото 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по-голямо от 9 </a:t>
            </a:r>
            <a:r>
              <a:rPr lang="bg-BG" sz="3000" dirty="0"/>
              <a:t>извежда </a:t>
            </a:r>
            <a:r>
              <a:rPr lang="en-US" sz="3000" dirty="0"/>
              <a:t>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number too big</a:t>
            </a:r>
            <a:r>
              <a:rPr lang="en-US" sz="3000" dirty="0"/>
              <a:t>"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Извежда стойността </a:t>
            </a:r>
            <a:r>
              <a:rPr lang="bg-BG" sz="3000" dirty="0">
                <a:solidFill>
                  <a:schemeClr val="bg1"/>
                </a:solidFill>
              </a:rPr>
              <a:t>с текст</a:t>
            </a:r>
            <a:endParaRPr lang="en-US" sz="30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200" dirty="0"/>
              <a:t>Пример:</a:t>
            </a:r>
          </a:p>
          <a:p>
            <a:pPr marL="377887" lvl="1" indent="0">
              <a:lnSpc>
                <a:spcPct val="100000"/>
              </a:lnSpc>
              <a:buNone/>
            </a:pPr>
            <a:endParaRPr lang="bg-BG" sz="30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от 1 до </a:t>
            </a:r>
            <a:r>
              <a:rPr lang="en-US" dirty="0"/>
              <a:t>9</a:t>
            </a:r>
            <a:r>
              <a:rPr lang="bg-BG" dirty="0"/>
              <a:t> с текст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661" y="5268679"/>
            <a:ext cx="685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BF8E0C-6B95-4567-B5C3-237CD1881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1187" y="5263680"/>
            <a:ext cx="15167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seven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A76C13AD-4C64-4614-8B2E-DE0A09A46015}"/>
              </a:ext>
            </a:extLst>
          </p:cNvPr>
          <p:cNvSpPr/>
          <p:nvPr/>
        </p:nvSpPr>
        <p:spPr>
          <a:xfrm>
            <a:off x="2302397" y="5391256"/>
            <a:ext cx="306250" cy="268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A6E1B-A7E8-4303-8FC8-3021F9453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512" y="5263680"/>
            <a:ext cx="685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55CFD6-BE33-454A-B678-35664097E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315" y="5290512"/>
            <a:ext cx="31081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number too big</a:t>
            </a:r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551FB92F-315E-4BBC-8C4C-3FAA9DB3BA0E}"/>
              </a:ext>
            </a:extLst>
          </p:cNvPr>
          <p:cNvSpPr/>
          <p:nvPr/>
        </p:nvSpPr>
        <p:spPr>
          <a:xfrm>
            <a:off x="6669759" y="5385900"/>
            <a:ext cx="305109" cy="269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782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5CC99-FB4F-4B8C-BE77-95F6D79D4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42626" y="1828800"/>
            <a:ext cx="9503571" cy="3581020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dirty="0"/>
              <a:t>int num = int.Parse(Console.ReadLine());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dirty="0">
                <a:solidFill>
                  <a:schemeClr val="bg1"/>
                </a:solidFill>
              </a:rPr>
              <a:t>if (num </a:t>
            </a:r>
            <a:r>
              <a:rPr lang="en-US" sz="2800" dirty="0">
                <a:solidFill>
                  <a:schemeClr val="bg1"/>
                </a:solidFill>
              </a:rPr>
              <a:t>==</a:t>
            </a:r>
            <a:r>
              <a:rPr lang="bg-BG" sz="2800" dirty="0">
                <a:solidFill>
                  <a:schemeClr val="bg1"/>
                </a:solidFill>
              </a:rPr>
              <a:t> </a:t>
            </a:r>
            <a:r>
              <a:rPr lang="it-IT" sz="2800" dirty="0">
                <a:solidFill>
                  <a:schemeClr val="bg1"/>
                </a:solidFill>
              </a:rPr>
              <a:t>1) </a:t>
            </a:r>
            <a:r>
              <a:rPr lang="it-IT" sz="2800" dirty="0"/>
              <a:t>Console.WriteLine("one");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dirty="0">
                <a:solidFill>
                  <a:schemeClr val="bg1"/>
                </a:solidFill>
              </a:rPr>
              <a:t>else </a:t>
            </a:r>
            <a:r>
              <a:rPr lang="it-IT" sz="2800" dirty="0">
                <a:solidFill>
                  <a:schemeClr val="bg1"/>
                </a:solidFill>
              </a:rPr>
              <a:t>if (num</a:t>
            </a:r>
            <a:r>
              <a:rPr lang="en-US" sz="2800" dirty="0">
                <a:solidFill>
                  <a:schemeClr val="bg1"/>
                </a:solidFill>
              </a:rPr>
              <a:t> ==</a:t>
            </a:r>
            <a:r>
              <a:rPr lang="it-IT" sz="2800" dirty="0">
                <a:solidFill>
                  <a:schemeClr val="bg1"/>
                </a:solidFill>
              </a:rPr>
              <a:t> 2) </a:t>
            </a:r>
            <a:r>
              <a:rPr lang="it-IT" sz="2800" dirty="0"/>
              <a:t>Console.WriteLine("two");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dirty="0">
                <a:solidFill>
                  <a:schemeClr val="bg1"/>
                </a:solidFill>
              </a:rPr>
              <a:t>else </a:t>
            </a:r>
            <a:r>
              <a:rPr lang="it-IT" sz="2800" dirty="0">
                <a:solidFill>
                  <a:schemeClr val="bg1"/>
                </a:solidFill>
              </a:rPr>
              <a:t>if (num</a:t>
            </a:r>
            <a:r>
              <a:rPr lang="en-US" sz="2800" dirty="0">
                <a:solidFill>
                  <a:schemeClr val="bg1"/>
                </a:solidFill>
              </a:rPr>
              <a:t> ==</a:t>
            </a:r>
            <a:r>
              <a:rPr lang="it-IT" sz="2800" dirty="0">
                <a:solidFill>
                  <a:schemeClr val="bg1"/>
                </a:solidFill>
              </a:rPr>
              <a:t> 3)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it-IT" sz="2800" dirty="0"/>
              <a:t>Console.WriteLine("three");</a:t>
            </a:r>
            <a:r>
              <a:rPr lang="bg-BG" sz="2800" dirty="0"/>
              <a:t> </a:t>
            </a:r>
            <a:endParaRPr lang="en-US" sz="2800" dirty="0"/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dirty="0">
                <a:solidFill>
                  <a:schemeClr val="accent4">
                    <a:lumMod val="75000"/>
                  </a:schemeClr>
                </a:solidFill>
              </a:rPr>
              <a:t>// 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TODO: add more conditions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dirty="0">
                <a:solidFill>
                  <a:schemeClr val="bg1"/>
                </a:solidFill>
              </a:rPr>
              <a:t>else </a:t>
            </a:r>
            <a:r>
              <a:rPr lang="it-IT" sz="2800" dirty="0"/>
              <a:t>Console.WriteLine("number too big");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от </a:t>
            </a:r>
            <a:r>
              <a:rPr lang="en-US" dirty="0"/>
              <a:t>1 </a:t>
            </a:r>
            <a:r>
              <a:rPr lang="bg-BG" dirty="0"/>
              <a:t>до </a:t>
            </a:r>
            <a:r>
              <a:rPr lang="en-US" dirty="0"/>
              <a:t>9</a:t>
            </a:r>
            <a:r>
              <a:rPr lang="bg-BG" dirty="0"/>
              <a:t> с текст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2812" y="629558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на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решението</a:t>
            </a:r>
            <a:r>
              <a:rPr lang="bg-BG" sz="2400" dirty="0">
                <a:solidFill>
                  <a:prstClr val="white"/>
                </a:solidFill>
              </a:rPr>
              <a:t>: </a:t>
            </a:r>
            <a:r>
              <a:rPr lang="en-US" sz="2400" dirty="0">
                <a:solidFill>
                  <a:prstClr val="white"/>
                </a:solidFill>
                <a:hlinkClick r:id="rId2"/>
              </a:rPr>
              <a:t>https://judge.softuni.bg/Contests/Practice/Index/1012#3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99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DC9EF-4125-4554-BBA3-D0B114A031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936AB2-7B88-48B0-BF2C-8EC0F93F69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562600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Диапазон на използване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AE170D94-392D-433B-BEF9-406CF390D5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706" y="1400331"/>
            <a:ext cx="2593411" cy="247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03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98C6A8-8D2A-4B99-A7CB-655CE4923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Обхват, в който може да бъде използвана</a:t>
            </a:r>
            <a:endParaRPr lang="en-US" dirty="0"/>
          </a:p>
          <a:p>
            <a:pPr marL="1371029" lvl="2" indent="-457200"/>
            <a:r>
              <a:rPr lang="bg-BG" dirty="0"/>
              <a:t>Пример: Променливата </a:t>
            </a:r>
            <a:r>
              <a:rPr lang="en-US" b="1" dirty="0">
                <a:latin typeface="Consolas" panose="020B0609020204030204" pitchFamily="49" charset="0"/>
              </a:rPr>
              <a:t>salary</a:t>
            </a:r>
            <a:r>
              <a:rPr lang="en-US" dirty="0"/>
              <a:t> </a:t>
            </a:r>
            <a:r>
              <a:rPr lang="bg-BG" dirty="0"/>
              <a:t>съществува </a:t>
            </a:r>
            <a:r>
              <a:rPr lang="bg-BG" dirty="0">
                <a:solidFill>
                  <a:schemeClr val="bg1"/>
                </a:solidFill>
              </a:rPr>
              <a:t>само</a:t>
            </a:r>
            <a:r>
              <a:rPr lang="bg-BG" dirty="0"/>
              <a:t> в блока </a:t>
            </a:r>
            <a:br>
              <a:rPr lang="bg-BG" dirty="0"/>
            </a:br>
            <a:r>
              <a:rPr lang="bg-BG" dirty="0"/>
              <a:t>от код на </a:t>
            </a:r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/>
              <a:t>-</a:t>
            </a:r>
            <a:r>
              <a:rPr lang="bg-BG" dirty="0"/>
              <a:t>конструкцията </a:t>
            </a:r>
            <a:endParaRPr lang="en-GB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GB" dirty="0"/>
          </a:p>
          <a:p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881248-902E-4CD3-8362-E0C481902E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3812" y="3105742"/>
            <a:ext cx="9601200" cy="3276009"/>
          </a:xfrm>
          <a:solidFill>
            <a:schemeClr val="accent6">
              <a:lumMod val="75000"/>
              <a:alpha val="15000"/>
            </a:schemeClr>
          </a:solidFill>
        </p:spPr>
        <p:txBody>
          <a:bodyPr/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s</a:t>
            </a:r>
            <a:r>
              <a:rPr lang="bg-BG" sz="2500" dirty="0"/>
              <a:t>tring currentDay = </a:t>
            </a:r>
            <a:r>
              <a:rPr lang="en-US" sz="2500" dirty="0"/>
              <a:t>"Monday";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if (</a:t>
            </a:r>
            <a:r>
              <a:rPr lang="bg-BG" sz="2500" dirty="0"/>
              <a:t>cur</a:t>
            </a:r>
            <a:r>
              <a:rPr lang="en-US" sz="2500" dirty="0"/>
              <a:t>r</a:t>
            </a:r>
            <a:r>
              <a:rPr lang="bg-BG" sz="2500" dirty="0"/>
              <a:t>entDay</a:t>
            </a:r>
            <a:r>
              <a:rPr lang="en-US" sz="2500" dirty="0"/>
              <a:t> ==</a:t>
            </a:r>
            <a:r>
              <a:rPr lang="bg-BG" sz="2500" dirty="0"/>
              <a:t> </a:t>
            </a:r>
            <a:r>
              <a:rPr lang="en-US" sz="2500" dirty="0"/>
              <a:t>"Monday")</a:t>
            </a:r>
            <a:r>
              <a:rPr lang="bg-BG" sz="2500" dirty="0"/>
              <a:t> </a:t>
            </a:r>
            <a:endParaRPr lang="en-US" sz="2500" dirty="0"/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>
                <a:solidFill>
                  <a:schemeClr val="bg1"/>
                </a:solidFill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    </a:t>
            </a:r>
            <a:r>
              <a:rPr lang="bg-BG" sz="2500" dirty="0"/>
              <a:t>double</a:t>
            </a:r>
            <a:r>
              <a:rPr lang="en-US" sz="2500" dirty="0"/>
              <a:t> </a:t>
            </a:r>
            <a:r>
              <a:rPr lang="en-US" sz="2500" dirty="0">
                <a:solidFill>
                  <a:schemeClr val="bg1"/>
                </a:solidFill>
              </a:rPr>
              <a:t>salary</a:t>
            </a:r>
            <a:r>
              <a:rPr lang="en-US" sz="2500" dirty="0"/>
              <a:t> =</a:t>
            </a:r>
            <a:r>
              <a:rPr lang="bg-BG" sz="2500" dirty="0"/>
              <a:t> </a:t>
            </a:r>
            <a:r>
              <a:rPr lang="en-US" sz="2500" dirty="0"/>
              <a:t>double</a:t>
            </a:r>
            <a:r>
              <a:rPr lang="bg-BG" sz="2500" dirty="0"/>
              <a:t>.</a:t>
            </a:r>
            <a:r>
              <a:rPr lang="en-US" sz="2500" dirty="0"/>
              <a:t>P</a:t>
            </a:r>
            <a:r>
              <a:rPr lang="bg-BG" sz="2500" dirty="0"/>
              <a:t>arse(</a:t>
            </a:r>
            <a:r>
              <a:rPr lang="en-US" sz="2500" dirty="0"/>
              <a:t>Console.ReadLine</a:t>
            </a:r>
            <a:r>
              <a:rPr lang="bg-BG" sz="2500" dirty="0"/>
              <a:t>())</a:t>
            </a:r>
            <a:r>
              <a:rPr lang="en-US" sz="2500" dirty="0"/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>
                <a:solidFill>
                  <a:schemeClr val="bg1"/>
                </a:solidFill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Console.WriteLine(</a:t>
            </a:r>
            <a:r>
              <a:rPr lang="en-US" sz="2500" dirty="0">
                <a:solidFill>
                  <a:schemeClr val="bg1"/>
                </a:solidFill>
              </a:rPr>
              <a:t>salary</a:t>
            </a:r>
            <a:r>
              <a:rPr lang="en-US" sz="2500" dirty="0"/>
              <a:t>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849E6DFA-6E18-4414-9EDD-4C12F42A396D}"/>
              </a:ext>
            </a:extLst>
          </p:cNvPr>
          <p:cNvSpPr txBox="1"/>
          <p:nvPr/>
        </p:nvSpPr>
        <p:spPr>
          <a:xfrm>
            <a:off x="6246812" y="5816291"/>
            <a:ext cx="18293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Error!</a:t>
            </a:r>
            <a:endParaRPr lang="en-US" sz="2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36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92309-4F05-4558-94BB-7EBFDA510A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6A59F-6065-4D0D-9E55-9B21759BB1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Решаване на задачи в клас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bg-BG" dirty="0">
                <a:solidFill>
                  <a:schemeClr val="bg1"/>
                </a:solidFill>
              </a:rPr>
              <a:t>лаб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135" y="1600200"/>
            <a:ext cx="2974554" cy="19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4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75AD71-F8B3-41C1-B63C-7413A47B62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</a:t>
            </a:r>
            <a:r>
              <a:rPr lang="bg-BG" dirty="0">
                <a:solidFill>
                  <a:schemeClr val="bg1"/>
                </a:solidFill>
              </a:rPr>
              <a:t>вид</a:t>
            </a:r>
            <a:r>
              <a:rPr lang="bg-BG" dirty="0"/>
              <a:t> на </a:t>
            </a:r>
            <a:r>
              <a:rPr lang="bg-BG" dirty="0">
                <a:solidFill>
                  <a:schemeClr val="bg1"/>
                </a:solidFill>
              </a:rPr>
              <a:t>геометрична</a:t>
            </a:r>
            <a:r>
              <a:rPr lang="bg-BG" dirty="0"/>
              <a:t> </a:t>
            </a:r>
            <a:r>
              <a:rPr lang="bg-BG" dirty="0">
                <a:solidFill>
                  <a:schemeClr val="bg1"/>
                </a:solidFill>
              </a:rPr>
              <a:t>фигура</a:t>
            </a: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000" dirty="0"/>
              <a:t>("</a:t>
            </a:r>
            <a:r>
              <a:rPr lang="en-US" sz="3000" b="1" dirty="0">
                <a:latin typeface="Consolas" panose="020B0609020204030204" pitchFamily="49" charset="0"/>
              </a:rPr>
              <a:t>square</a:t>
            </a:r>
            <a:r>
              <a:rPr lang="en-US" sz="3000" b="1" dirty="0"/>
              <a:t>"</a:t>
            </a:r>
            <a:r>
              <a:rPr lang="bg-BG" sz="3000" dirty="0"/>
              <a:t>, </a:t>
            </a:r>
            <a:r>
              <a:rPr lang="en-US" sz="30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rectangle</a:t>
            </a:r>
            <a:r>
              <a:rPr lang="en-US" sz="3000" b="1" dirty="0"/>
              <a:t>"</a:t>
            </a:r>
            <a:r>
              <a:rPr lang="bg-BG" sz="3000" dirty="0"/>
              <a:t>, </a:t>
            </a:r>
            <a:r>
              <a:rPr lang="en-US" sz="30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circle</a:t>
            </a:r>
            <a:r>
              <a:rPr lang="en-US" sz="3000" b="1" dirty="0"/>
              <a:t>"</a:t>
            </a:r>
            <a:r>
              <a:rPr lang="en-US" sz="3000" dirty="0"/>
              <a:t> </a:t>
            </a:r>
            <a:r>
              <a:rPr lang="bg-BG" sz="3000" dirty="0"/>
              <a:t>или </a:t>
            </a:r>
            <a:r>
              <a:rPr lang="en-US" sz="30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triangle</a:t>
            </a:r>
            <a:r>
              <a:rPr lang="en-US" sz="3000" b="1" dirty="0"/>
              <a:t>"</a:t>
            </a:r>
            <a:r>
              <a:rPr lang="en-US" sz="3000" dirty="0"/>
              <a:t>)</a:t>
            </a:r>
            <a:endParaRPr lang="bg-BG" sz="3000" dirty="0"/>
          </a:p>
          <a:p>
            <a:pPr lvl="1"/>
            <a:r>
              <a:rPr lang="bg-BG" dirty="0"/>
              <a:t>Пресмята </a:t>
            </a:r>
            <a:r>
              <a:rPr lang="bg-BG" dirty="0">
                <a:solidFill>
                  <a:schemeClr val="bg1"/>
                </a:solidFill>
              </a:rPr>
              <a:t>лицето</a:t>
            </a:r>
            <a:r>
              <a:rPr lang="bg-BG" dirty="0"/>
              <a:t> спрямо вида на фигурата</a:t>
            </a:r>
          </a:p>
          <a:p>
            <a:r>
              <a:rPr lang="bg-BG" dirty="0"/>
              <a:t>Примерен вход и изход: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EA0B10-4A8D-4400-8F1F-A19738CF3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Лица на фигури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D1E16B-E205-49C4-92AB-2E9E1D874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9334" y="3874024"/>
            <a:ext cx="203534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square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ED98D4F7-CBBA-4143-A1B3-38D2411D7411}"/>
              </a:ext>
            </a:extLst>
          </p:cNvPr>
          <p:cNvSpPr/>
          <p:nvPr/>
        </p:nvSpPr>
        <p:spPr>
          <a:xfrm>
            <a:off x="8213940" y="4236777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984A81-C0C2-44B3-90FF-76CEEC186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6663" y="4089468"/>
            <a:ext cx="10287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F24A24-C912-47F3-B788-5E29D8F58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9334" y="5034390"/>
            <a:ext cx="203534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rectangle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2.5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50A3F34F-F326-4D95-8EE0-5BC4B7D5EEC5}"/>
              </a:ext>
            </a:extLst>
          </p:cNvPr>
          <p:cNvSpPr/>
          <p:nvPr/>
        </p:nvSpPr>
        <p:spPr>
          <a:xfrm>
            <a:off x="8205171" y="5547575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83B9EC-2D98-48C7-A659-C97E7FEFA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6663" y="5400265"/>
            <a:ext cx="10287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17.5</a:t>
            </a:r>
          </a:p>
        </p:txBody>
      </p:sp>
    </p:spTree>
    <p:extLst>
      <p:ext uri="{BB962C8B-B14F-4D97-AF65-F5344CB8AC3E}">
        <p14:creationId xmlns:p14="http://schemas.microsoft.com/office/powerpoint/2010/main" val="123880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5CC99-FB4F-4B8C-BE77-95F6D79D4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95594" y="1371600"/>
            <a:ext cx="8797636" cy="4762733"/>
          </a:xfrm>
        </p:spPr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string shape = Console.ReadLine();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double area = 0;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bg1"/>
                </a:solidFill>
              </a:rPr>
              <a:t>if</a:t>
            </a:r>
            <a:r>
              <a:rPr lang="en-US" sz="2400" dirty="0">
                <a:solidFill>
                  <a:schemeClr val="tx1"/>
                </a:solidFill>
              </a:rPr>
              <a:t>(shape == "square")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double side = double.Parse(Console.ReadLine());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area = side * side;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bg1"/>
                </a:solidFill>
              </a:rPr>
              <a:t>else if</a:t>
            </a:r>
            <a:r>
              <a:rPr lang="en-US" sz="2400" dirty="0">
                <a:solidFill>
                  <a:schemeClr val="tx1"/>
                </a:solidFill>
              </a:rPr>
              <a:t>(shape == "rectangle")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double sideA = double.Parse(Console.ReadLine());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double sideB = double.Parse(Console.ReadLine());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area = sideA * sideB;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accent4"/>
                </a:solidFill>
              </a:rPr>
              <a:t>//TODO: add more conditions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Console.WriteLine(area);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Лица на фигури –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2812" y="63201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на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решението</a:t>
            </a:r>
            <a:r>
              <a:rPr lang="bg-BG" sz="2400" dirty="0">
                <a:solidFill>
                  <a:prstClr val="white"/>
                </a:solidFill>
              </a:rPr>
              <a:t>: </a:t>
            </a:r>
            <a:r>
              <a:rPr lang="en-US" sz="2400" dirty="0">
                <a:solidFill>
                  <a:prstClr val="white"/>
                </a:solidFill>
                <a:hlinkClick r:id="rId2"/>
              </a:rPr>
              <a:t>https://judge.softuni.bg/Contests/Practice/Index/1012#7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68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3A285-4FAA-4FB7-87E0-09866E097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3212" y="1600200"/>
            <a:ext cx="8180332" cy="4795935"/>
          </a:xfrm>
        </p:spPr>
        <p:txBody>
          <a:bodyPr>
            <a:normAutofit lnSpcReduction="10000"/>
          </a:bodyPr>
          <a:lstStyle/>
          <a:p>
            <a:pPr marL="514350" indent="-514350"/>
            <a:r>
              <a:rPr lang="bg-BG" dirty="0"/>
              <a:t>Логически изрази и проверки</a:t>
            </a:r>
          </a:p>
          <a:p>
            <a:pPr marL="712788" lvl="1" indent="-409575"/>
            <a:r>
              <a:rPr lang="bg-BG" dirty="0"/>
              <a:t>Оператори за сравнение: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==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!=</a:t>
            </a:r>
            <a:r>
              <a:rPr lang="en-US" dirty="0"/>
              <a:t>, …</a:t>
            </a:r>
          </a:p>
          <a:p>
            <a:pPr marL="514350" indent="-514350"/>
            <a:r>
              <a:rPr lang="bg-BG" dirty="0"/>
              <a:t>Конструкции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</a:p>
          <a:p>
            <a:pPr marL="514350" indent="-514350"/>
            <a:r>
              <a:rPr lang="bg-BG" dirty="0"/>
              <a:t>Серия от проверки </a:t>
            </a:r>
            <a:r>
              <a:rPr lang="en-US" dirty="0"/>
              <a:t>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514350" indent="-514350"/>
            <a:r>
              <a:rPr lang="bg-BG" dirty="0"/>
              <a:t>Живот на променлива</a:t>
            </a:r>
          </a:p>
          <a:p>
            <a:pPr marL="514350" indent="-514350"/>
            <a:r>
              <a:rPr lang="bg-BG" dirty="0"/>
              <a:t>Дебъгване</a:t>
            </a:r>
            <a:endParaRPr lang="en-US" dirty="0"/>
          </a:p>
          <a:p>
            <a:pPr marL="514350" indent="-514350"/>
            <a:r>
              <a:rPr lang="bg-BG" dirty="0"/>
              <a:t>Решаване на изпитни задачи</a:t>
            </a:r>
            <a:endParaRPr lang="en-US" dirty="0"/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9A811-D91A-4A90-948E-8F7272ECD8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FD0F5-6E2C-4A4E-939F-CBD48F7719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7" y="5562600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Прости операции с дебъгер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01FEB-F0AD-4A5D-8FBF-F51C6208C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319" y="1524000"/>
            <a:ext cx="2220185" cy="222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78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612" y="3391682"/>
            <a:ext cx="6410325" cy="31432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523A-C4BB-413F-AFB1-48142DE8C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Процес на проследяване на изпълнението на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bg-BG" dirty="0"/>
              <a:t>програмата</a:t>
            </a:r>
          </a:p>
          <a:p>
            <a:pPr lvl="1"/>
            <a:r>
              <a:rPr lang="bg-BG" dirty="0"/>
              <a:t>Това ни позволява да откриваме грешки (бъгове)</a:t>
            </a:r>
            <a:endParaRPr lang="en-GB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8395007-9277-4C23-AD02-C91AFC9E8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3749" y="4495800"/>
            <a:ext cx="2095597" cy="662392"/>
          </a:xfrm>
          <a:prstGeom prst="wedgeRoundRectCallout">
            <a:avLst>
              <a:gd name="adj1" fmla="val 60374"/>
              <a:gd name="adj2" fmla="val -488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</a:rPr>
              <a:t>Breakpoint</a:t>
            </a:r>
            <a:endParaRPr lang="bg-BG" sz="3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67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във </a:t>
            </a:r>
            <a:r>
              <a:rPr lang="en-US" dirty="0"/>
              <a:t>Visual Studio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24728D-C3ED-4376-8562-ED552A1B2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Натискане на </a:t>
            </a:r>
            <a:r>
              <a:rPr lang="en-US" sz="3000" dirty="0">
                <a:solidFill>
                  <a:schemeClr val="bg1"/>
                </a:solidFill>
              </a:rPr>
              <a:t>[F5]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ще стартира програмата в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debug</a:t>
            </a:r>
            <a:r>
              <a:rPr lang="bg-BG" sz="3000" dirty="0"/>
              <a:t> </a:t>
            </a:r>
            <a:br>
              <a:rPr lang="en-US" sz="3000" dirty="0"/>
            </a:br>
            <a:r>
              <a:rPr lang="bg-BG" sz="3000" dirty="0"/>
              <a:t>режим</a:t>
            </a:r>
          </a:p>
          <a:p>
            <a:r>
              <a:rPr lang="bg-BG" sz="3000" dirty="0"/>
              <a:t>Можем да преминем към следващата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стъпка</a:t>
            </a:r>
            <a:r>
              <a:rPr lang="bg-BG" sz="3000" dirty="0"/>
              <a:t> с </a:t>
            </a:r>
            <a:r>
              <a:rPr lang="en-US" sz="3000" dirty="0">
                <a:solidFill>
                  <a:schemeClr val="bg1"/>
                </a:solidFill>
              </a:rPr>
              <a:t>[</a:t>
            </a:r>
            <a:r>
              <a:rPr lang="bg-BG" sz="3000" dirty="0">
                <a:solidFill>
                  <a:schemeClr val="bg1"/>
                </a:solidFill>
              </a:rPr>
              <a:t>F</a:t>
            </a:r>
            <a:r>
              <a:rPr lang="en-US" sz="3000" dirty="0">
                <a:solidFill>
                  <a:schemeClr val="bg1"/>
                </a:solidFill>
              </a:rPr>
              <a:t>10]</a:t>
            </a:r>
          </a:p>
          <a:p>
            <a:r>
              <a:rPr lang="bg-BG" sz="3000" dirty="0"/>
              <a:t>Можем да създаваме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bg1"/>
                </a:solidFill>
              </a:rPr>
              <a:t>[F9]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стопери –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breakpoints</a:t>
            </a:r>
          </a:p>
          <a:p>
            <a:pPr lvl="1"/>
            <a:r>
              <a:rPr lang="bg-BG" sz="3000" dirty="0"/>
              <a:t>До тях можем директно да стигнем използвайки </a:t>
            </a:r>
            <a:r>
              <a:rPr lang="en-US" sz="3000" dirty="0">
                <a:solidFill>
                  <a:schemeClr val="bg1"/>
                </a:solidFill>
              </a:rPr>
              <a:t>[F</a:t>
            </a:r>
            <a:r>
              <a:rPr lang="bg-BG" sz="3000" dirty="0">
                <a:solidFill>
                  <a:schemeClr val="bg1"/>
                </a:solidFill>
              </a:rPr>
              <a:t>9</a:t>
            </a:r>
            <a:r>
              <a:rPr lang="en-US" sz="3000" dirty="0">
                <a:solidFill>
                  <a:schemeClr val="bg1"/>
                </a:solidFill>
              </a:rPr>
              <a:t>]</a:t>
            </a:r>
            <a:endParaRPr lang="bg-BG" sz="3000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212" y="4163940"/>
            <a:ext cx="6486525" cy="2400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8244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8BBFF7-A8B4-4A16-BB26-7C6B492F6F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DF68B2-E115-46E1-B889-E35C3FDE9F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491052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Решаване на задачи в клас(</a:t>
            </a:r>
            <a:r>
              <a:rPr lang="bg-BG" noProof="1">
                <a:solidFill>
                  <a:schemeClr val="bg1"/>
                </a:solidFill>
              </a:rPr>
              <a:t>лаб</a:t>
            </a:r>
            <a:r>
              <a:rPr lang="bg-BG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4BDAC5-EFFD-4C20-A30D-1354B9A707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473" y="1752600"/>
            <a:ext cx="2817878" cy="182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8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261310" y="1178047"/>
            <a:ext cx="11815018" cy="5201066"/>
          </a:xfrm>
        </p:spPr>
        <p:txBody>
          <a:bodyPr>
            <a:normAutofit/>
          </a:bodyPr>
          <a:lstStyle/>
          <a:p>
            <a:r>
              <a:rPr lang="bg-BG" sz="3200" dirty="0"/>
              <a:t>Конструкции за проверка на условие –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/>
              <a:t>-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sz="3200" dirty="0"/>
              <a:t>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chemeClr val="bg2"/>
                </a:solidFill>
              </a:rPr>
              <a:t>Какво научихме днес?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81135" y="1999990"/>
            <a:ext cx="4038601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условие</a:t>
            </a: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група команди;</a:t>
            </a:r>
            <a:endParaRPr lang="en-US" sz="2500" b="1" i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условие2</a:t>
            </a: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25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500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i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>
                <a:solidFill>
                  <a:schemeClr val="accent4"/>
                </a:solidFill>
                <a:latin typeface="Consolas" pitchFamily="49" charset="0"/>
              </a:rPr>
              <a:t>група команди;</a:t>
            </a:r>
            <a:endParaRPr lang="en-US" sz="2500" b="1" i="1" noProof="1">
              <a:solidFill>
                <a:schemeClr val="accent4"/>
              </a:solidFill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i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>
                <a:solidFill>
                  <a:schemeClr val="accent4"/>
                </a:solidFill>
                <a:latin typeface="Consolas" pitchFamily="49" charset="0"/>
              </a:rPr>
              <a:t>група команди;</a:t>
            </a:r>
            <a:endParaRPr lang="en-US" sz="2500" b="1" i="1" noProof="1">
              <a:solidFill>
                <a:schemeClr val="accent4"/>
              </a:solidFill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939561" y="1997059"/>
            <a:ext cx="420027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latin typeface="Consolas" pitchFamily="49" charset="0"/>
                <a:cs typeface="Consolas" pitchFamily="49" charset="0"/>
              </a:rPr>
              <a:t>условие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)</a:t>
            </a:r>
            <a:endParaRPr lang="bg-BG" sz="25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единична команда;</a:t>
            </a:r>
            <a:endParaRPr lang="en-US" sz="2500" b="1" i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latin typeface="Consolas" pitchFamily="49" charset="0"/>
                <a:cs typeface="Consolas" pitchFamily="49" charset="0"/>
              </a:rPr>
              <a:t>условие2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>
                <a:solidFill>
                  <a:schemeClr val="accent4"/>
                </a:solidFill>
                <a:latin typeface="Consolas" pitchFamily="49" charset="0"/>
              </a:rPr>
              <a:t>единична команда;</a:t>
            </a:r>
            <a:endParaRPr lang="en-US" sz="2500" b="1" i="1" noProof="1">
              <a:solidFill>
                <a:schemeClr val="accent4"/>
              </a:solidFill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latin typeface="Consolas" pitchFamily="49" charset="0"/>
                <a:cs typeface="Consolas" pitchFamily="49" charset="0"/>
              </a:rPr>
              <a:t>условие3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>
                <a:solidFill>
                  <a:schemeClr val="accent4"/>
                </a:solidFill>
                <a:latin typeface="Consolas" pitchFamily="49" charset="0"/>
              </a:rPr>
              <a:t>единична команда;</a:t>
            </a:r>
            <a:endParaRPr lang="en-US" sz="2500" b="1" i="1" noProof="1">
              <a:solidFill>
                <a:schemeClr val="accent4"/>
              </a:solidFill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latin typeface="Consolas" pitchFamily="49" charset="0"/>
                <a:cs typeface="Consolas" pitchFamily="49" charset="0"/>
              </a:rPr>
              <a:t>условие4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>
                <a:solidFill>
                  <a:schemeClr val="accent4"/>
                </a:solidFill>
                <a:latin typeface="Consolas" pitchFamily="49" charset="0"/>
              </a:rPr>
              <a:t>единична команда;</a:t>
            </a:r>
            <a:endParaRPr lang="en-US" sz="2500" b="1" i="1" noProof="1">
              <a:solidFill>
                <a:schemeClr val="accent4"/>
              </a:solidFill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latin typeface="Consolas" pitchFamily="49" charset="0"/>
                <a:cs typeface="Consolas" pitchFamily="49" charset="0"/>
              </a:rPr>
              <a:t>условие5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>
                <a:solidFill>
                  <a:schemeClr val="accent4"/>
                </a:solidFill>
                <a:latin typeface="Consolas" pitchFamily="49" charset="0"/>
              </a:rPr>
              <a:t>единична команда;</a:t>
            </a:r>
            <a:endParaRPr lang="en-US" sz="2500" b="1" i="1" noProof="1">
              <a:solidFill>
                <a:schemeClr val="accent4"/>
              </a:solidFill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i="1" noProof="1">
                <a:solidFill>
                  <a:schemeClr val="accent4"/>
                </a:solidFill>
                <a:latin typeface="Consolas" pitchFamily="49" charset="0"/>
              </a:rPr>
              <a:t>единична команда;</a:t>
            </a:r>
            <a:endParaRPr lang="en-US" sz="2500" b="1" i="1" noProof="1">
              <a:solidFill>
                <a:schemeClr val="accent4"/>
              </a:solidFill>
              <a:latin typeface="Consolas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142410" y="3395399"/>
            <a:ext cx="2819401" cy="3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4975" y="6477000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02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CBBEBD-21E0-4859-853C-1873ABB65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77E566EE-E4AE-4D31-A309-8FF9563DD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96229C8F-B4C0-4B49-AF0D-53AF670BB5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F4576FAB-B206-438A-9766-B6F6ABB53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284B6D5F-80FE-48D5-801C-41AFC2FEF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3" y="4510111"/>
            <a:ext cx="3487089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hlinkClick r:id="rId5"/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7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1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3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129358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715" y="1314991"/>
            <a:ext cx="11815018" cy="5201066"/>
          </a:xfrm>
        </p:spPr>
        <p:txBody>
          <a:bodyPr>
            <a:normAutofit fontScale="92500" lnSpcReduction="20000"/>
          </a:bodyPr>
          <a:lstStyle/>
          <a:p>
            <a:r>
              <a:rPr lang="bg-BG" sz="3200" dirty="0"/>
              <a:t>Настоящият курс </a:t>
            </a:r>
            <a:r>
              <a:rPr lang="en-US" sz="3200" dirty="0"/>
              <a:t>(</a:t>
            </a:r>
            <a:r>
              <a:rPr lang="bg-BG" sz="3200" dirty="0"/>
              <a:t>слайдове</a:t>
            </a:r>
            <a:r>
              <a:rPr lang="en-US" sz="3200" dirty="0"/>
              <a:t>, </a:t>
            </a:r>
            <a:r>
              <a:rPr lang="bg-BG" sz="3200" dirty="0"/>
              <a:t>примери</a:t>
            </a:r>
            <a:r>
              <a:rPr lang="en-US" sz="3200" dirty="0"/>
              <a:t>, </a:t>
            </a:r>
            <a:r>
              <a:rPr lang="bg-BG" sz="3200" dirty="0"/>
              <a:t>видео</a:t>
            </a:r>
            <a:r>
              <a:rPr lang="en-US" sz="3200" dirty="0"/>
              <a:t>, </a:t>
            </a:r>
            <a:r>
              <a:rPr lang="bg-BG" sz="3200" dirty="0"/>
              <a:t>задачи и др.</a:t>
            </a:r>
            <a:r>
              <a:rPr lang="en-US" sz="3200" dirty="0"/>
              <a:t>)</a:t>
            </a:r>
            <a:r>
              <a:rPr lang="bg-BG" sz="3200" dirty="0"/>
              <a:t> се </a:t>
            </a:r>
            <a:br>
              <a:rPr lang="en-US" sz="3200" dirty="0"/>
            </a:br>
            <a:r>
              <a:rPr lang="bg-BG" sz="3200" dirty="0"/>
              <a:t>разпространяват под свободен лиценз </a:t>
            </a:r>
            <a:br>
              <a:rPr lang="bg-BG" sz="3200" dirty="0"/>
            </a:br>
            <a:r>
              <a:rPr lang="en-US" sz="3200" dirty="0"/>
              <a:t>"</a:t>
            </a:r>
            <a:r>
              <a:rPr lang="en-US" sz="3200" dirty="0">
                <a:hlinkClick r:id="rId3"/>
              </a:rPr>
              <a:t>Creative Commons </a:t>
            </a:r>
            <a:r>
              <a:rPr lang="en-US" sz="3200" noProof="1">
                <a:hlinkClick r:id="rId3"/>
              </a:rPr>
              <a:t>Attribution-NonCommercial-ShareAlike</a:t>
            </a:r>
            <a:r>
              <a:rPr lang="en-US" sz="3200" dirty="0">
                <a:hlinkClick r:id="rId3"/>
              </a:rPr>
              <a:t> </a:t>
            </a:r>
            <a:r>
              <a:rPr lang="bg-BG" sz="3200" dirty="0">
                <a:hlinkClick r:id="rId3"/>
              </a:rPr>
              <a:t> </a:t>
            </a:r>
            <a:r>
              <a:rPr lang="en-US" sz="3200" dirty="0">
                <a:hlinkClick r:id="rId3"/>
              </a:rPr>
              <a:t>4.0 </a:t>
            </a:r>
            <a:br>
              <a:rPr lang="bg-BG" sz="3200" dirty="0">
                <a:hlinkClick r:id="rId3"/>
              </a:rPr>
            </a:br>
            <a:r>
              <a:rPr lang="en-US" sz="3200" dirty="0">
                <a:hlinkClick r:id="rId3"/>
              </a:rPr>
              <a:t>International</a:t>
            </a:r>
            <a:r>
              <a:rPr lang="en-US" sz="3200" dirty="0"/>
              <a:t>"</a:t>
            </a:r>
            <a:endParaRPr lang="bg-BG" sz="3200" dirty="0"/>
          </a:p>
          <a:p>
            <a:endParaRPr lang="bg-BG" sz="2800" dirty="0"/>
          </a:p>
          <a:p>
            <a:endParaRPr lang="bg-BG" sz="2800" dirty="0"/>
          </a:p>
          <a:p>
            <a:endParaRPr lang="bg-BG" sz="2800" dirty="0"/>
          </a:p>
          <a:p>
            <a:pPr>
              <a:spcBef>
                <a:spcPts val="1800"/>
              </a:spcBef>
            </a:pPr>
            <a:r>
              <a:rPr lang="bg-BG" sz="3200" dirty="0"/>
              <a:t>Благодарности</a:t>
            </a:r>
            <a:r>
              <a:rPr lang="en-US" sz="3200" dirty="0"/>
              <a:t>: </a:t>
            </a:r>
            <a:r>
              <a:rPr lang="bg-BG" sz="3200" dirty="0"/>
              <a:t>настоящият материал може да съдържа части от следните източници</a:t>
            </a:r>
            <a:endParaRPr lang="en-US" sz="3200" dirty="0"/>
          </a:p>
          <a:p>
            <a:pPr lvl="1"/>
            <a:r>
              <a:rPr lang="bg-BG" sz="3200" dirty="0"/>
              <a:t>Книга </a:t>
            </a:r>
            <a:r>
              <a:rPr lang="en-US" sz="3200" dirty="0"/>
              <a:t>"</a:t>
            </a:r>
            <a:r>
              <a:rPr lang="bg-BG" sz="3200" dirty="0">
                <a:hlinkClick r:id="rId4"/>
              </a:rPr>
              <a:t>Основи на програмирането със </a:t>
            </a:r>
            <a:r>
              <a:rPr lang="en-US" sz="3200" dirty="0">
                <a:hlinkClick r:id="rId4"/>
              </a:rPr>
              <a:t>Java"</a:t>
            </a:r>
            <a:r>
              <a:rPr lang="bg-BG" sz="3200" dirty="0"/>
              <a:t> от Светлин Наков и колектив с лиценз</a:t>
            </a:r>
            <a:r>
              <a:rPr lang="en-US" sz="3200" dirty="0"/>
              <a:t> </a:t>
            </a:r>
            <a:r>
              <a:rPr lang="en-US" sz="3200" dirty="0">
                <a:hlinkClick r:id="rId5"/>
              </a:rPr>
              <a:t>CC-BY-SA</a:t>
            </a:r>
            <a:endParaRPr lang="bg-BG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9024" y="3081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r>
              <a:rPr lang="en-US" sz="3200" dirty="0"/>
              <a:t>Software University – High-Quality Education, </a:t>
            </a:r>
            <a:br>
              <a:rPr lang="bg-BG" sz="3200" dirty="0"/>
            </a:br>
            <a:r>
              <a:rPr lang="en-US" sz="3200" dirty="0"/>
              <a:t>Profession and Job for Software Developers</a:t>
            </a:r>
          </a:p>
          <a:p>
            <a:pPr lvl="1"/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r>
              <a:rPr lang="en-US" sz="3200" dirty="0"/>
              <a:t>Software University @ Facebook</a:t>
            </a:r>
            <a:endParaRPr lang="bg-BG" sz="3200" dirty="0"/>
          </a:p>
          <a:p>
            <a:pPr lvl="1"/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r>
              <a:rPr lang="en-US" sz="3200" noProof="1"/>
              <a:t>Software University Forums</a:t>
            </a:r>
            <a:endParaRPr lang="bg-BG" sz="3200" noProof="1"/>
          </a:p>
          <a:p>
            <a:pPr lvl="1"/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Обучения в СофтУни</a:t>
            </a:r>
          </a:p>
        </p:txBody>
      </p:sp>
    </p:spTree>
    <p:extLst>
      <p:ext uri="{BB962C8B-B14F-4D97-AF65-F5344CB8AC3E}">
        <p14:creationId xmlns:p14="http://schemas.microsoft.com/office/powerpoint/2010/main" val="39067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18DE2-CF40-472D-844C-9B6F4D5DFE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Логически изрази и проверки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C5BE62-03A6-45B5-B9E2-559893CC53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8" y="5562600"/>
            <a:ext cx="10958928" cy="609600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Оператори за сравнение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8B16A68-00FB-42E5-A129-006C168C797A}"/>
              </a:ext>
            </a:extLst>
          </p:cNvPr>
          <p:cNvSpPr txBox="1">
            <a:spLocks/>
          </p:cNvSpPr>
          <p:nvPr/>
        </p:nvSpPr>
        <p:spPr>
          <a:xfrm>
            <a:off x="4572077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</p:spTree>
    <p:extLst>
      <p:ext uri="{BB962C8B-B14F-4D97-AF65-F5344CB8AC3E}">
        <p14:creationId xmlns:p14="http://schemas.microsoft.com/office/powerpoint/2010/main" val="397463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765874806"/>
              </p:ext>
            </p:extLst>
          </p:nvPr>
        </p:nvGraphicFramePr>
        <p:xfrm>
          <a:off x="2274183" y="1143000"/>
          <a:ext cx="9503572" cy="4876799"/>
        </p:xfrm>
        <a:graphic>
          <a:graphicData uri="http://schemas.openxmlformats.org/drawingml/2006/table">
            <a:tbl>
              <a:tblPr/>
              <a:tblGrid>
                <a:gridCol w="3678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8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73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Работи за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352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Равенство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 дати, други сравними типове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Различно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7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F7F24-02DB-49BE-8061-8335A43E3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В програмирането можем да сравняваме стойности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bg-BG" dirty="0"/>
              <a:t>Резултатът от логическите изрази е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53C533D-090D-47AC-BE82-7A8FD9F698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2812" y="2470735"/>
            <a:ext cx="7239000" cy="4249982"/>
          </a:xfr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int b = 10;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Console.WriteLine(a &lt; b);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Console.WriteLine(a &gt; 0);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Console.WriteLine(a &gt; 100);     </a:t>
            </a:r>
            <a:endParaRPr lang="bg-BG" sz="2400" dirty="0"/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Console.WriteLine(a &lt; a);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Console.WriteLine(a &lt;= 5);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Console.WriteLine(b == 2 * a);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Сравняване на стойности </a:t>
            </a:r>
            <a:r>
              <a:rPr lang="en-US" dirty="0"/>
              <a:t>(1)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7C50AD-1F1D-4A98-B6B2-88B08D062A7F}"/>
              </a:ext>
            </a:extLst>
          </p:cNvPr>
          <p:cNvSpPr txBox="1"/>
          <p:nvPr/>
        </p:nvSpPr>
        <p:spPr>
          <a:xfrm>
            <a:off x="6120733" y="3604339"/>
            <a:ext cx="163362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4"/>
                </a:solidFill>
              </a:rPr>
              <a:t>// true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DA7808-0FEF-4865-A3D0-B8AAACC438D2}"/>
              </a:ext>
            </a:extLst>
          </p:cNvPr>
          <p:cNvSpPr txBox="1"/>
          <p:nvPr/>
        </p:nvSpPr>
        <p:spPr>
          <a:xfrm>
            <a:off x="6106293" y="4080560"/>
            <a:ext cx="163362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/>
              <a:t>// 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881A1D-3553-42A6-9C19-1C06BB283849}"/>
              </a:ext>
            </a:extLst>
          </p:cNvPr>
          <p:cNvSpPr txBox="1"/>
          <p:nvPr/>
        </p:nvSpPr>
        <p:spPr>
          <a:xfrm>
            <a:off x="6106293" y="5146035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/>
              <a:t>// false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E1AA29-1A71-4C85-A803-9E18B36AFB2E}"/>
              </a:ext>
            </a:extLst>
          </p:cNvPr>
          <p:cNvSpPr txBox="1"/>
          <p:nvPr/>
        </p:nvSpPr>
        <p:spPr>
          <a:xfrm>
            <a:off x="6109716" y="4601944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/>
              <a:t>// false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B75A65-2BDF-4460-B668-BB7D7B986018}"/>
              </a:ext>
            </a:extLst>
          </p:cNvPr>
          <p:cNvSpPr txBox="1"/>
          <p:nvPr/>
        </p:nvSpPr>
        <p:spPr>
          <a:xfrm>
            <a:off x="6098610" y="5655624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/>
              <a:t>// 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9E8481-BE2B-4942-9059-F8C81C88B338}"/>
              </a:ext>
            </a:extLst>
          </p:cNvPr>
          <p:cNvSpPr txBox="1"/>
          <p:nvPr/>
        </p:nvSpPr>
        <p:spPr>
          <a:xfrm>
            <a:off x="6133799" y="6177008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/>
              <a:t>// true</a:t>
            </a:r>
          </a:p>
        </p:txBody>
      </p:sp>
      <p:pic>
        <p:nvPicPr>
          <p:cNvPr id="14" name="Picture 2" descr="Ð ÐµÐ·ÑÐ»ÑÐ°Ñ Ñ Ð¸Ð·Ð¾Ð±ÑÐ°Ð¶ÐµÐ½Ð¸Ðµ Ð·Ð° true or false">
            <a:extLst>
              <a:ext uri="{FF2B5EF4-FFF2-40B4-BE49-F238E27FC236}">
                <a16:creationId xmlns:a16="http://schemas.microsoft.com/office/drawing/2014/main" id="{A731ED7A-0F0B-4E0A-86DE-15AF92E8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9737" y="3429000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78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animBg="1"/>
      <p:bldP spid="6" grpId="0"/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AEC26F-700D-4331-BB98-0959B03F56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Сравняване</a:t>
            </a:r>
            <a:r>
              <a:rPr lang="en-US" dirty="0"/>
              <a:t> </a:t>
            </a:r>
            <a:r>
              <a:rPr lang="bg-BG" dirty="0"/>
              <a:t>на текст чрез оператор за равенство </a:t>
            </a:r>
            <a:r>
              <a:rPr lang="en-US" sz="3600" dirty="0"/>
              <a:t>(</a:t>
            </a:r>
            <a:r>
              <a:rPr lang="en-US" sz="3600" dirty="0">
                <a:solidFill>
                  <a:schemeClr val="bg1"/>
                </a:solidFill>
              </a:rPr>
              <a:t>==</a:t>
            </a:r>
            <a:r>
              <a:rPr lang="en-US" sz="3600" dirty="0"/>
              <a:t>) 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F81F0D03-2DEE-45D7-9878-6400209601CB}"/>
              </a:ext>
            </a:extLst>
          </p:cNvPr>
          <p:cNvSpPr txBox="1">
            <a:spLocks/>
          </p:cNvSpPr>
          <p:nvPr/>
        </p:nvSpPr>
        <p:spPr>
          <a:xfrm>
            <a:off x="836612" y="4501958"/>
            <a:ext cx="6939293" cy="18718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/>
              <a:t>string a = </a:t>
            </a:r>
            <a:r>
              <a:rPr lang="en-US" sz="2700" dirty="0">
                <a:solidFill>
                  <a:schemeClr val="bg1"/>
                </a:solidFill>
              </a:rPr>
              <a:t>Console.ReadLine();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/>
              <a:t>string b = </a:t>
            </a:r>
            <a:r>
              <a:rPr lang="en-US" sz="2700" dirty="0">
                <a:solidFill>
                  <a:schemeClr val="bg1"/>
                </a:solidFill>
              </a:rPr>
              <a:t>Console.ReadLine();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/>
              <a:t>Console.WriteLine(a == b);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99F69D-BF88-4EF8-9AFD-B4FF68F668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6612" y="2015884"/>
            <a:ext cx="6939293" cy="1871832"/>
          </a:xfrm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/>
              <a:t>string a =</a:t>
            </a:r>
            <a:r>
              <a:rPr lang="bg-BG" sz="2700" dirty="0"/>
              <a:t> </a:t>
            </a:r>
            <a:r>
              <a:rPr lang="en-US" sz="2700" dirty="0"/>
              <a:t>"Exampl</a:t>
            </a:r>
            <a:r>
              <a:rPr lang="bg-BG" sz="2700" dirty="0"/>
              <a:t>е</a:t>
            </a:r>
            <a:r>
              <a:rPr lang="en-US" sz="2700" dirty="0"/>
              <a:t>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/>
              <a:t>string b = a;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/>
              <a:t>Console.WriteLine(a</a:t>
            </a:r>
            <a:r>
              <a:rPr lang="bg-BG" sz="2700" dirty="0"/>
              <a:t> </a:t>
            </a:r>
            <a:r>
              <a:rPr lang="en-US" sz="2700" dirty="0">
                <a:solidFill>
                  <a:schemeClr val="bg1"/>
                </a:solidFill>
              </a:rPr>
              <a:t>==</a:t>
            </a:r>
            <a:r>
              <a:rPr lang="bg-BG" sz="2700" dirty="0"/>
              <a:t> </a:t>
            </a:r>
            <a:r>
              <a:rPr lang="en-US" sz="2700" dirty="0"/>
              <a:t>b);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Сравняване на стойности</a:t>
            </a:r>
            <a:r>
              <a:rPr lang="en-US" dirty="0"/>
              <a:t> (2)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B950C23C-4046-4563-8617-FB879C22E55C}"/>
              </a:ext>
            </a:extLst>
          </p:cNvPr>
          <p:cNvSpPr txBox="1"/>
          <p:nvPr/>
        </p:nvSpPr>
        <p:spPr>
          <a:xfrm>
            <a:off x="5936919" y="3293527"/>
            <a:ext cx="1838986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700" i="0" noProof="1"/>
              <a:t> // true</a:t>
            </a:r>
            <a:endParaRPr lang="en-US" sz="2700" i="0" dirty="0"/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BDDC5848-02C2-4BFE-BBAA-BF6EC8871B03}"/>
              </a:ext>
            </a:extLst>
          </p:cNvPr>
          <p:cNvSpPr txBox="1"/>
          <p:nvPr/>
        </p:nvSpPr>
        <p:spPr>
          <a:xfrm>
            <a:off x="6094412" y="5801998"/>
            <a:ext cx="1846769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700" i="0" noProof="1"/>
              <a:t>// true</a:t>
            </a:r>
            <a:endParaRPr lang="en-US" sz="2700" i="0" dirty="0"/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591BD126-273C-4B42-B4CC-C8C5BBD0D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6412" y="4359084"/>
            <a:ext cx="3058183" cy="971546"/>
          </a:xfrm>
          <a:prstGeom prst="wedgeRoundRectCallout">
            <a:avLst>
              <a:gd name="adj1" fmla="val -57003"/>
              <a:gd name="adj2" fmla="val 42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Въвеждане на еднаква стойност</a:t>
            </a:r>
          </a:p>
        </p:txBody>
      </p:sp>
    </p:spTree>
    <p:extLst>
      <p:ext uri="{BB962C8B-B14F-4D97-AF65-F5344CB8AC3E}">
        <p14:creationId xmlns:p14="http://schemas.microsoft.com/office/powerpoint/2010/main" val="29556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6BABAC-0568-4F5F-A29C-74351825BE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51" y="1196126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200" dirty="0"/>
              <a:t>Променливи от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тип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можем да </a:t>
            </a:r>
            <a:r>
              <a:rPr lang="bg-BG" sz="3200" dirty="0"/>
              <a:t>сравняваме и чрез </a:t>
            </a:r>
            <a:br>
              <a:rPr lang="bg-BG" sz="3200" dirty="0"/>
            </a:br>
            <a:r>
              <a:rPr lang="bg-BG" sz="3200" dirty="0"/>
              <a:t>метода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Equals</a:t>
            </a:r>
          </a:p>
          <a:p>
            <a:endParaRPr lang="bg-BG" sz="3200" dirty="0"/>
          </a:p>
          <a:p>
            <a:endParaRPr lang="bg-BG" sz="3200" dirty="0"/>
          </a:p>
          <a:p>
            <a:endParaRPr lang="en-US" sz="3200" dirty="0"/>
          </a:p>
          <a:p>
            <a:endParaRPr lang="en-US" sz="3200" dirty="0"/>
          </a:p>
          <a:p>
            <a:endParaRPr lang="bg-BG" sz="32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D25E6A-BA02-4995-920B-89A05C60FE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0895" y="2533784"/>
            <a:ext cx="8222489" cy="1744681"/>
          </a:xfr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string a =</a:t>
            </a:r>
            <a:r>
              <a:rPr lang="bg-BG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Console.ReadLine();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string b = </a:t>
            </a:r>
            <a:r>
              <a:rPr lang="en-US" sz="2400" dirty="0">
                <a:solidFill>
                  <a:schemeClr val="bg1"/>
                </a:solidFill>
              </a:rPr>
              <a:t>Console.ReadLine();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Console.WriteLine(a.Equals(b));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Сравняване на стойности</a:t>
            </a:r>
            <a:r>
              <a:rPr lang="en-US" dirty="0"/>
              <a:t> (</a:t>
            </a:r>
            <a:r>
              <a:rPr lang="bg-BG" dirty="0"/>
              <a:t>3</a:t>
            </a:r>
            <a:r>
              <a:rPr lang="en-US" dirty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7" name="Текстово поле 12">
            <a:extLst>
              <a:ext uri="{FF2B5EF4-FFF2-40B4-BE49-F238E27FC236}">
                <a16:creationId xmlns:a16="http://schemas.microsoft.com/office/drawing/2014/main" id="{7204F23B-AE74-496A-AAD2-B2F730067018}"/>
              </a:ext>
            </a:extLst>
          </p:cNvPr>
          <p:cNvSpPr txBox="1"/>
          <p:nvPr/>
        </p:nvSpPr>
        <p:spPr>
          <a:xfrm>
            <a:off x="6551611" y="3695009"/>
            <a:ext cx="1676401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800" i="0" noProof="1"/>
              <a:t>// true</a:t>
            </a:r>
            <a:endParaRPr lang="en-US" sz="2800" i="0" dirty="0"/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B8CC5438-E7AE-4E14-B41E-A418CC4F8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1611" y="1914753"/>
            <a:ext cx="3064295" cy="966724"/>
          </a:xfrm>
          <a:prstGeom prst="wedgeRoundRectCallout">
            <a:avLst>
              <a:gd name="adj1" fmla="val -61763"/>
              <a:gd name="adj2" fmla="val 419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Въвеждане на еднаква стойност</a:t>
            </a:r>
          </a:p>
        </p:txBody>
      </p:sp>
    </p:spTree>
    <p:extLst>
      <p:ext uri="{BB962C8B-B14F-4D97-AF65-F5344CB8AC3E}">
        <p14:creationId xmlns:p14="http://schemas.microsoft.com/office/powerpoint/2010/main" val="80403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92309-4F05-4558-94BB-7EBFDA510A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6A59F-6065-4D0D-9E55-9B21759BB1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8" y="5562600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Прости проверки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135" y="1600200"/>
            <a:ext cx="2974554" cy="19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3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ontrol xmlns="http://schemas.microsoft.com/VisualStudio/2011/storyboarding/control">
  <Id Name="78547a60-fe77-40a2-a8c9-bde463256757" Revision="1" Stencil="System.MyShapes" StencilVersion="1.0"/>
</Control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80FCFDE-7E2E-475C-96CE-B6AD00B8365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0</TotalTime>
  <Words>1622</Words>
  <Application>Microsoft Office PowerPoint</Application>
  <PresentationFormat>Custom</PresentationFormat>
  <Paragraphs>380</Paragraphs>
  <Slides>39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Условни конструкции</vt:lpstr>
      <vt:lpstr>Имате въпроси?</vt:lpstr>
      <vt:lpstr>Съдържание</vt:lpstr>
      <vt:lpstr>PowerPoint Presentation</vt:lpstr>
      <vt:lpstr>Оператори за сравнение</vt:lpstr>
      <vt:lpstr>Сравняване на стойности (1)</vt:lpstr>
      <vt:lpstr>Сравняване на стойности (2) </vt:lpstr>
      <vt:lpstr>Сравняване на стойности (3)</vt:lpstr>
      <vt:lpstr>PowerPoint Presentation</vt:lpstr>
      <vt:lpstr>Прости проверки</vt:lpstr>
      <vt:lpstr>Отлична оценка - условие</vt:lpstr>
      <vt:lpstr>Отлична оценка - решение</vt:lpstr>
      <vt:lpstr>Прости проверки – if-else</vt:lpstr>
      <vt:lpstr>Блок от код (1)</vt:lpstr>
      <vt:lpstr>Блок от код (2)</vt:lpstr>
      <vt:lpstr>Четно или нечетно число – условие</vt:lpstr>
      <vt:lpstr>Четно или нечетно – решение</vt:lpstr>
      <vt:lpstr>По-голямото число – условие</vt:lpstr>
      <vt:lpstr>По-голямото число – решение</vt:lpstr>
      <vt:lpstr>PowerPoint Presentation</vt:lpstr>
      <vt:lpstr>Серии от проверки</vt:lpstr>
      <vt:lpstr>Серия от проверки - пример</vt:lpstr>
      <vt:lpstr>Число от 1 до 9 с текст - условие</vt:lpstr>
      <vt:lpstr>Число от 1 до 9 с текст - решение</vt:lpstr>
      <vt:lpstr>PowerPoint Presentation</vt:lpstr>
      <vt:lpstr>Живот на променлива</vt:lpstr>
      <vt:lpstr>PowerPoint Presentation</vt:lpstr>
      <vt:lpstr>Лица на фигури</vt:lpstr>
      <vt:lpstr>Лица на фигури – решение</vt:lpstr>
      <vt:lpstr>PowerPoint Presentation</vt:lpstr>
      <vt:lpstr>Дебъгване</vt:lpstr>
      <vt:lpstr>Дебъгване във Visual Studio</vt:lpstr>
      <vt:lpstr>PowerPoint Presentation</vt:lpstr>
      <vt:lpstr>Какво научихме днес?</vt:lpstr>
      <vt:lpstr>PowerPoint Presentation</vt:lpstr>
      <vt:lpstr>СофтУни диамантени партньори</vt:lpstr>
      <vt:lpstr>СофтУни диамантени партньори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2018-09-14T18:21:34Z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Tfs.IsStoryboard">
    <vt:bool>true</vt:bool>
  </property>
</Properties>
</file>