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74" r:id="rId2"/>
    <p:sldId id="276" r:id="rId3"/>
    <p:sldId id="529" r:id="rId4"/>
    <p:sldId id="530" r:id="rId5"/>
    <p:sldId id="531" r:id="rId6"/>
    <p:sldId id="617" r:id="rId7"/>
    <p:sldId id="532" r:id="rId8"/>
    <p:sldId id="533" r:id="rId9"/>
    <p:sldId id="361" r:id="rId10"/>
    <p:sldId id="535" r:id="rId11"/>
    <p:sldId id="536" r:id="rId12"/>
    <p:sldId id="614" r:id="rId13"/>
    <p:sldId id="615" r:id="rId14"/>
    <p:sldId id="616" r:id="rId15"/>
    <p:sldId id="559" r:id="rId16"/>
    <p:sldId id="626" r:id="rId17"/>
    <p:sldId id="548" r:id="rId18"/>
    <p:sldId id="618" r:id="rId19"/>
    <p:sldId id="619" r:id="rId20"/>
    <p:sldId id="620" r:id="rId21"/>
    <p:sldId id="622" r:id="rId22"/>
    <p:sldId id="624" r:id="rId23"/>
    <p:sldId id="627" r:id="rId24"/>
    <p:sldId id="349" r:id="rId25"/>
    <p:sldId id="570" r:id="rId26"/>
    <p:sldId id="579" r:id="rId27"/>
    <p:sldId id="528" r:id="rId28"/>
    <p:sldId id="405" r:id="rId29"/>
    <p:sldId id="4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9"/>
          </p14:sldIdLst>
        </p14:section>
        <p14:section name="Cookies and Sessions" id="{243F09D8-A2D6-4E79-BF6F-1162411DB005}">
          <p14:sldIdLst>
            <p14:sldId id="530"/>
            <p14:sldId id="531"/>
            <p14:sldId id="617"/>
            <p14:sldId id="532"/>
            <p14:sldId id="533"/>
            <p14:sldId id="361"/>
          </p14:sldIdLst>
        </p14:section>
        <p14:section name="Authentication Concepts" id="{437FC810-CADE-4EBB-8CD6-D6ED022BD51D}">
          <p14:sldIdLst>
            <p14:sldId id="535"/>
            <p14:sldId id="536"/>
            <p14:sldId id="614"/>
            <p14:sldId id="615"/>
            <p14:sldId id="616"/>
            <p14:sldId id="559"/>
            <p14:sldId id="626"/>
          </p14:sldIdLst>
        </p14:section>
        <p14:section name="JWT" id="{D909866C-172E-411B-867E-126A702EF29F}">
          <p14:sldIdLst>
            <p14:sldId id="548"/>
            <p14:sldId id="618"/>
            <p14:sldId id="619"/>
            <p14:sldId id="620"/>
            <p14:sldId id="622"/>
            <p14:sldId id="624"/>
            <p14:sldId id="627"/>
          </p14:sldIdLst>
        </p14:section>
        <p14:section name="Conclusion" id="{10E03AB1-9AA8-4E86-9A64-D741901E50A2}">
          <p14:sldIdLst>
            <p14:sldId id="349"/>
            <p14:sldId id="570"/>
            <p14:sldId id="579"/>
            <p14:sldId id="528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omir Asenov" initials="HA" lastIdx="1" clrIdx="0">
    <p:extLst>
      <p:ext uri="{19B8F6BF-5375-455C-9EA6-DF929625EA0E}">
        <p15:presenceInfo xmlns:p15="http://schemas.microsoft.com/office/powerpoint/2012/main" userId="S::h.asenov@softuni.bg::3e2eaf29-944b-4537-a70a-662287977d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62" d="100"/>
          <a:sy n="62" d="100"/>
        </p:scale>
        <p:origin x="788" y="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jsonwebtoken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express-js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Persistence and Application Security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and Authentication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45392"/>
            <a:ext cx="2096732" cy="22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Authentication Concepts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Application Security and User Roles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34" y="1306987"/>
            <a:ext cx="272713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3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is an important part of </a:t>
            </a:r>
            <a:r>
              <a:rPr lang="en-US" b="1" dirty="0">
                <a:solidFill>
                  <a:schemeClr val="bg1"/>
                </a:solidFill>
              </a:rPr>
              <a:t>application 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It serves to verify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certain</a:t>
            </a:r>
            <a:br>
              <a:rPr lang="en-US" dirty="0"/>
            </a:br>
            <a:r>
              <a:rPr lang="en-US" dirty="0"/>
              <a:t>resources, depending on their 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</a:p>
          <a:p>
            <a:pPr>
              <a:buClr>
                <a:schemeClr val="tx1"/>
              </a:buClr>
            </a:pPr>
            <a:r>
              <a:rPr lang="en-US" dirty="0"/>
              <a:t>It's built on several </a:t>
            </a:r>
            <a:r>
              <a:rPr lang="en-US" b="1" dirty="0">
                <a:solidFill>
                  <a:schemeClr val="bg1"/>
                </a:solidFill>
              </a:rPr>
              <a:t>layers of abstraction</a:t>
            </a:r>
          </a:p>
          <a:p>
            <a:pPr lvl="1"/>
            <a:r>
              <a:rPr lang="en-US" dirty="0"/>
              <a:t>Cookies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Sessions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Authentication is </a:t>
            </a:r>
            <a:r>
              <a:rPr lang="en-US" b="1" dirty="0">
                <a:solidFill>
                  <a:schemeClr val="bg1"/>
                </a:solidFill>
              </a:rPr>
              <a:t>a cross-cutting concern</a:t>
            </a:r>
            <a:r>
              <a:rPr lang="en-US" dirty="0"/>
              <a:t>, best handled away</a:t>
            </a:r>
            <a:br>
              <a:rPr lang="en-US" dirty="0"/>
            </a:br>
            <a:r>
              <a:rPr lang="en-US" dirty="0"/>
              <a:t>from business logic</a:t>
            </a:r>
          </a:p>
          <a:p>
            <a:pPr lvl="1"/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Authentication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Business 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Response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ADA6C7-D7B9-4020-B5D5-0BE54AD12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 password hashing function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Besides incorporating a </a:t>
            </a:r>
            <a:r>
              <a:rPr lang="en-US" b="1" dirty="0">
                <a:solidFill>
                  <a:schemeClr val="bg1"/>
                </a:solidFill>
              </a:rPr>
              <a:t>salt</a:t>
            </a:r>
            <a:r>
              <a:rPr lang="en-US" dirty="0"/>
              <a:t> to protect against </a:t>
            </a:r>
            <a:r>
              <a:rPr lang="en-US" b="1" dirty="0">
                <a:solidFill>
                  <a:schemeClr val="bg1"/>
                </a:solidFill>
              </a:rPr>
              <a:t>rainbow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br>
              <a:rPr lang="en-US" dirty="0"/>
            </a:br>
            <a:r>
              <a:rPr lang="en-US" dirty="0"/>
              <a:t>attacks, </a:t>
            </a: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an adaptive function: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Over time, the iteration count can be increased to make it</a:t>
            </a:r>
            <a:br>
              <a:rPr lang="en-US" dirty="0"/>
            </a:br>
            <a:r>
              <a:rPr lang="en-US" dirty="0"/>
              <a:t>slower, so it remains resistant to </a:t>
            </a:r>
            <a:r>
              <a:rPr lang="en-US" b="1" dirty="0">
                <a:solidFill>
                  <a:schemeClr val="bg1"/>
                </a:solidFill>
              </a:rPr>
              <a:t>brute-force search attacks</a:t>
            </a:r>
            <a:br>
              <a:rPr lang="en-US" dirty="0"/>
            </a:br>
            <a:r>
              <a:rPr lang="en-US" dirty="0"/>
              <a:t>even with increasing computation power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34312-0A8B-49B0-BE44-A7AE333A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FFA2-78D2-4BCF-9730-FFFD423109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313BF8-C91D-47F1-B95F-92F91622FDA2}"/>
              </a:ext>
            </a:extLst>
          </p:cNvPr>
          <p:cNvSpPr/>
          <p:nvPr/>
        </p:nvSpPr>
        <p:spPr bwMode="auto">
          <a:xfrm>
            <a:off x="4034222" y="5283187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D3A4572-DEE7-4F47-B28C-F28BF152D5A2}"/>
              </a:ext>
            </a:extLst>
          </p:cNvPr>
          <p:cNvSpPr/>
          <p:nvPr/>
        </p:nvSpPr>
        <p:spPr bwMode="auto">
          <a:xfrm>
            <a:off x="7192269" y="5283171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3A001F85-124B-4B22-84B9-195B0C910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0979" y="4700256"/>
            <a:ext cx="1526024" cy="152602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DE67C0E-1E94-4E20-9D13-8481C3D823AE}"/>
              </a:ext>
            </a:extLst>
          </p:cNvPr>
          <p:cNvGrpSpPr/>
          <p:nvPr/>
        </p:nvGrpSpPr>
        <p:grpSpPr>
          <a:xfrm>
            <a:off x="5428189" y="4755703"/>
            <a:ext cx="1526024" cy="1526024"/>
            <a:chOff x="5428189" y="4755703"/>
            <a:chExt cx="1526024" cy="1526024"/>
          </a:xfrm>
        </p:grpSpPr>
        <p:pic>
          <p:nvPicPr>
            <p:cNvPr id="10" name="Graphic 9" descr="Paper">
              <a:extLst>
                <a:ext uri="{FF2B5EF4-FFF2-40B4-BE49-F238E27FC236}">
                  <a16:creationId xmlns:a16="http://schemas.microsoft.com/office/drawing/2014/main" id="{8C3C4B22-D2A9-43C1-A15C-33653A9BE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28189" y="4755703"/>
              <a:ext cx="1526024" cy="152602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43659A-8DF9-4263-9B0C-87353F4DE5D5}"/>
                </a:ext>
              </a:extLst>
            </p:cNvPr>
            <p:cNvSpPr txBox="1"/>
            <p:nvPr/>
          </p:nvSpPr>
          <p:spPr>
            <a:xfrm>
              <a:off x="5874235" y="5051427"/>
              <a:ext cx="596987" cy="98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accent6">
                      <a:lumMod val="10000"/>
                    </a:schemeClr>
                  </a:solidFill>
                </a:rPr>
                <a:t>#</a:t>
              </a:r>
              <a:endParaRPr lang="bg-BG" sz="4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1EA00D-1C58-4424-BD45-64C819AF1352}"/>
              </a:ext>
            </a:extLst>
          </p:cNvPr>
          <p:cNvGrpSpPr/>
          <p:nvPr/>
        </p:nvGrpSpPr>
        <p:grpSpPr>
          <a:xfrm>
            <a:off x="8581131" y="4755703"/>
            <a:ext cx="1526024" cy="1526024"/>
            <a:chOff x="8581131" y="4755703"/>
            <a:chExt cx="1526024" cy="1526024"/>
          </a:xfrm>
        </p:grpSpPr>
        <p:pic>
          <p:nvPicPr>
            <p:cNvPr id="11" name="Graphic 10" descr="Paper">
              <a:extLst>
                <a:ext uri="{FF2B5EF4-FFF2-40B4-BE49-F238E27FC236}">
                  <a16:creationId xmlns:a16="http://schemas.microsoft.com/office/drawing/2014/main" id="{368CB8A2-EF55-4AED-A51F-AE8DB155E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81131" y="4755703"/>
              <a:ext cx="1526024" cy="152602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D3A35D-73D4-4E19-87FA-E67E13BF2394}"/>
                </a:ext>
              </a:extLst>
            </p:cNvPr>
            <p:cNvSpPr txBox="1"/>
            <p:nvPr/>
          </p:nvSpPr>
          <p:spPr>
            <a:xfrm>
              <a:off x="8832175" y="5258421"/>
              <a:ext cx="1041018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#b!%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B1C4218-6765-4236-8E3B-70D7D177FB96}"/>
              </a:ext>
            </a:extLst>
          </p:cNvPr>
          <p:cNvSpPr txBox="1"/>
          <p:nvPr/>
        </p:nvSpPr>
        <p:spPr>
          <a:xfrm>
            <a:off x="2135447" y="6110479"/>
            <a:ext cx="147793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Plain Text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D248B-5C6D-40D5-8EBD-D0D34DBA8AFF}"/>
              </a:ext>
            </a:extLst>
          </p:cNvPr>
          <p:cNvSpPr txBox="1"/>
          <p:nvPr/>
        </p:nvSpPr>
        <p:spPr>
          <a:xfrm>
            <a:off x="5236675" y="6110479"/>
            <a:ext cx="207335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 Function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883CB9-005F-4996-9450-ED2EFDA32E9D}"/>
              </a:ext>
            </a:extLst>
          </p:cNvPr>
          <p:cNvSpPr txBox="1"/>
          <p:nvPr/>
        </p:nvSpPr>
        <p:spPr>
          <a:xfrm>
            <a:off x="8533885" y="6095166"/>
            <a:ext cx="180654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Hashed Text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08102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543E9-75A4-49D9-806E-FC1FC75E8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755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endParaRPr lang="en-US" dirty="0"/>
          </a:p>
          <a:p>
            <a:r>
              <a:rPr lang="en-US" dirty="0"/>
              <a:t>Hash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5335F-1F91-4017-A1F7-63FE930A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9BE7A-A0B2-443F-904A-DE027822BF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24BB06-5EB7-415A-978F-031F308E31EA}"/>
              </a:ext>
            </a:extLst>
          </p:cNvPr>
          <p:cNvSpPr txBox="1">
            <a:spLocks/>
          </p:cNvSpPr>
          <p:nvPr/>
        </p:nvSpPr>
        <p:spPr>
          <a:xfrm>
            <a:off x="836662" y="2001982"/>
            <a:ext cx="41384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npm </a:t>
            </a:r>
            <a:r>
              <a:rPr lang="en-US" sz="2400" noProof="1">
                <a:solidFill>
                  <a:schemeClr val="tx2"/>
                </a:solidFill>
                <a:effectLst/>
              </a:rPr>
              <a:t>install</a:t>
            </a:r>
            <a:r>
              <a:rPr lang="en-US" noProof="1">
                <a:solidFill>
                  <a:schemeClr val="tx2"/>
                </a:solidFill>
                <a:effectLst/>
              </a:rPr>
              <a:t>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 --save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34AE53F-4A53-4A58-A43F-260B3F9DDE72}"/>
              </a:ext>
            </a:extLst>
          </p:cNvPr>
          <p:cNvSpPr txBox="1">
            <a:spLocks/>
          </p:cNvSpPr>
          <p:nvPr/>
        </p:nvSpPr>
        <p:spPr>
          <a:xfrm>
            <a:off x="836662" y="3534874"/>
            <a:ext cx="105186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require('bcrypt');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saltRounds = 9;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genSalt</a:t>
            </a:r>
            <a:r>
              <a:rPr lang="en-US" noProof="1">
                <a:solidFill>
                  <a:schemeClr val="tx2"/>
                </a:solidFill>
                <a:effectLst/>
              </a:rPr>
              <a:t>(saltRounds, (err, </a:t>
            </a:r>
            <a:r>
              <a:rPr lang="en-US" noProof="1">
                <a:solidFill>
                  <a:schemeClr val="bg1"/>
                </a:solidFill>
                <a:effectLst/>
              </a:rPr>
              <a:t>salt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salt, (err, 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console.log(hash);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$2b$09$pdhUAoT4qE0tmku.ZkXWROeLcJCy.LDRq.1I4IVImjrUTGuUbYQMi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})});</a:t>
            </a:r>
          </a:p>
        </p:txBody>
      </p:sp>
    </p:spTree>
    <p:extLst>
      <p:ext uri="{BB962C8B-B14F-4D97-AF65-F5344CB8AC3E}">
        <p14:creationId xmlns:p14="http://schemas.microsoft.com/office/powerpoint/2010/main" val="41674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8C9A92-A03E-49A2-B23E-29A168C0E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password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 is </a:t>
            </a:r>
            <a:r>
              <a:rPr lang="en-US" b="1" dirty="0"/>
              <a:t>recommended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C74D3-BE40-45BC-A144-EBFB291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BDF38-7EA6-4DE0-B778-A302C998C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26CCF0-C1D5-4B5E-80F1-667E7C5B2A29}"/>
              </a:ext>
            </a:extLst>
          </p:cNvPr>
          <p:cNvSpPr txBox="1">
            <a:spLocks/>
          </p:cNvSpPr>
          <p:nvPr/>
        </p:nvSpPr>
        <p:spPr>
          <a:xfrm>
            <a:off x="641337" y="2075225"/>
            <a:ext cx="109250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hash = "$2b$09$pdhUAoT4qE0tmku.ZkXWROeLcJCy.LDRq.1I4IVImjrUTGuUbYQMi";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compare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hash, (err,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console.log(res);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true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});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642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89" y="1196125"/>
            <a:ext cx="12005371" cy="52010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verifying the identity of a user or computer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/>
            <a:r>
              <a:rPr lang="en-US" dirty="0"/>
              <a:t>Credentials can be password, smart card, external token,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permitted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vs.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7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Authentication for REST APIs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54" y="1191768"/>
            <a:ext cx="302886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a</a:t>
            </a:r>
            <a:br>
              <a:rPr lang="en-US" dirty="0"/>
            </a:br>
            <a:r>
              <a:rPr lang="en-US" dirty="0"/>
              <a:t>compact and self-contained way for securely</a:t>
            </a:r>
            <a:br>
              <a:rPr lang="en-US" dirty="0"/>
            </a:br>
            <a:r>
              <a:rPr lang="en-US" dirty="0"/>
              <a:t>transmitting 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D70D-E8F5-4990-9463-A5D4125DE5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(most 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routes, services 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: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A1C8D-A45A-4B6C-928F-C3B355445C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and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JSON Web Token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 Strategies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23A0-4D41-418D-8DD4-5DF562C819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0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03F94-0E8E-4787-9BF4-3FF6C9668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39220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Encode token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578D3-7BC0-4833-A88E-32EC2D6F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99EC4-E153-4CD2-9C24-AF6F76F3A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CF3D06-99A9-433F-9F40-5C8B6C4BAADC}"/>
              </a:ext>
            </a:extLst>
          </p:cNvPr>
          <p:cNvSpPr txBox="1">
            <a:spLocks/>
          </p:cNvSpPr>
          <p:nvPr/>
        </p:nvSpPr>
        <p:spPr>
          <a:xfrm>
            <a:off x="772006" y="1940807"/>
            <a:ext cx="47790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npm </a:t>
            </a:r>
            <a:r>
              <a:rPr lang="en-US" sz="2400" noProof="1">
                <a:solidFill>
                  <a:schemeClr val="tx2"/>
                </a:solidFill>
                <a:effectLst/>
              </a:rPr>
              <a:t>install</a:t>
            </a:r>
            <a:r>
              <a:rPr lang="en-US" noProof="1">
                <a:solidFill>
                  <a:schemeClr val="tx2"/>
                </a:solidFill>
                <a:effectLst/>
              </a:rPr>
              <a:t> </a:t>
            </a:r>
            <a:r>
              <a:rPr lang="en-US" noProof="1">
                <a:solidFill>
                  <a:schemeClr val="bg1"/>
                </a:solidFill>
                <a:effectLst/>
              </a:rPr>
              <a:t>jsonwebtoken</a:t>
            </a:r>
            <a:r>
              <a:rPr lang="en-US" noProof="1">
                <a:solidFill>
                  <a:schemeClr val="tx2"/>
                </a:solidFill>
                <a:effectLst/>
              </a:rPr>
              <a:t> --save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F539D79-379C-4896-8DF9-31063B607707}"/>
              </a:ext>
            </a:extLst>
          </p:cNvPr>
          <p:cNvSpPr txBox="1">
            <a:spLocks/>
          </p:cNvSpPr>
          <p:nvPr/>
        </p:nvSpPr>
        <p:spPr>
          <a:xfrm>
            <a:off x="731125" y="3257470"/>
            <a:ext cx="107297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require(jsonwebtoken');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payloads</a:t>
            </a:r>
            <a:r>
              <a:rPr lang="en-US" noProof="1">
                <a:solidFill>
                  <a:schemeClr val="tx2"/>
                </a:solidFill>
                <a:effectLst/>
              </a:rPr>
              <a:t> = { _id, username 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options</a:t>
            </a:r>
            <a:r>
              <a:rPr lang="en-US" noProof="1">
                <a:solidFill>
                  <a:schemeClr val="tx2"/>
                </a:solidFill>
                <a:effectLst/>
              </a:rPr>
              <a:t> = { expiresIn: '2d'};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 = 'MySuperPrivateSecret';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sign</a:t>
            </a:r>
            <a:r>
              <a:rPr lang="en-US" noProof="1">
                <a:solidFill>
                  <a:schemeClr val="tx2"/>
                </a:solidFill>
                <a:effectLst/>
              </a:rPr>
              <a:t>(payload, secret, options);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console.log(token);</a:t>
            </a:r>
            <a:r>
              <a:rPr lang="en-US" i="1" noProof="1">
                <a:solidFill>
                  <a:schemeClr val="accent2"/>
                </a:solidFill>
                <a:effectLst/>
              </a:rPr>
              <a:t> //eyJhbGciOiJIUzI1NiIsInR5cCI6IkpXVCJ9.eyJwYXkiOiIxMjM0NTY3ODkwIiwibmFtZSI6IkpvaG4gRG9lIiwiaWF0IjoxNTE2MjM5MDIyfQ.xzK8LJQz0lDkJqsng04BYxcUQzxWngyEBP</a:t>
            </a:r>
          </a:p>
        </p:txBody>
      </p:sp>
    </p:spTree>
    <p:extLst>
      <p:ext uri="{BB962C8B-B14F-4D97-AF65-F5344CB8AC3E}">
        <p14:creationId xmlns:p14="http://schemas.microsoft.com/office/powerpoint/2010/main" val="34754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0561C3-0E7E-4799-9A08-48EF65015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Decode token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about JWT, you can find:</a:t>
            </a:r>
          </a:p>
          <a:p>
            <a:pPr lvl="1"/>
            <a:r>
              <a:rPr lang="en-US" dirty="0">
                <a:hlinkClick r:id="rId2"/>
              </a:rPr>
              <a:t>https://jwt.io/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https://www.npmjs.com/package/jsonwebtoken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731ED-87D7-4C22-B83E-0C7D2F0A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5A08A-6F9F-4755-ACF6-2379AE77AA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33CD2E-CBED-45DF-BE0A-0365D7600F86}"/>
              </a:ext>
            </a:extLst>
          </p:cNvPr>
          <p:cNvSpPr txBox="1">
            <a:spLocks/>
          </p:cNvSpPr>
          <p:nvPr/>
        </p:nvSpPr>
        <p:spPr>
          <a:xfrm>
            <a:off x="731125" y="1857666"/>
            <a:ext cx="107297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req.cookies['token'] || sessionStorage.getItem('token');</a:t>
            </a:r>
          </a:p>
          <a:p>
            <a:r>
              <a:rPr lang="en-US" i="1" noProof="1">
                <a:solidFill>
                  <a:schemeClr val="accent2"/>
                </a:solidFill>
                <a:effectLst/>
              </a:rPr>
              <a:t>// Depends where you store the token..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verify</a:t>
            </a:r>
            <a:r>
              <a:rPr lang="en-US" noProof="1">
                <a:solidFill>
                  <a:schemeClr val="tx2"/>
                </a:solidFill>
                <a:effectLst/>
              </a:rPr>
              <a:t>(token, secretKey);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{ _id: ..., username: ... }</a:t>
            </a:r>
            <a:endParaRPr lang="en-US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531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3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734568" y="1469625"/>
            <a:ext cx="7423871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Cookies and Sessions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Definitions and Usage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Cookies vs Sessions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Authentication Concepts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Application Security with bcrypt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What is JWT?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Structure and Usage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https://softuni.bg/courses/express-js-fundamentals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Persisting Client State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39137" y="1433873"/>
            <a:ext cx="3184063" cy="2081212"/>
            <a:chOff x="3808412" y="1447800"/>
            <a:chExt cx="4572000" cy="26146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2" y="1981200"/>
              <a:ext cx="3570980" cy="20812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1447800"/>
              <a:ext cx="3048000" cy="2190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1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The Server and Client </a:t>
            </a:r>
            <a:r>
              <a:rPr lang="en-US" b="1" dirty="0">
                <a:solidFill>
                  <a:schemeClr val="bg1"/>
                </a:solidFill>
              </a:rPr>
              <a:t>don't remember </a:t>
            </a:r>
            <a:r>
              <a:rPr lang="en-US" dirty="0"/>
              <a:t>each other </a:t>
            </a:r>
            <a:br>
              <a:rPr lang="en-US" dirty="0"/>
            </a:br>
            <a:r>
              <a:rPr lang="en-US" dirty="0"/>
              <a:t>across requests</a:t>
            </a:r>
          </a:p>
          <a:p>
            <a:r>
              <a:rPr lang="en-US" dirty="0"/>
              <a:t>To preserve state,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are stored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session</a:t>
            </a:r>
            <a:r>
              <a:rPr lang="en-US" dirty="0"/>
              <a:t> exists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store information </a:t>
            </a:r>
            <a:r>
              <a:rPr lang="en-US" dirty="0"/>
              <a:t>about a Client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persist state </a:t>
            </a:r>
            <a:r>
              <a:rPr lang="en-US" dirty="0"/>
              <a:t>across requests</a:t>
            </a:r>
          </a:p>
          <a:p>
            <a:pPr lvl="1"/>
            <a:r>
              <a:rPr lang="en-US" dirty="0"/>
              <a:t>Matched to a Client by their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Communication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DB64A-9613-4281-B944-54C1C4A30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</a:t>
            </a:r>
            <a:r>
              <a:rPr lang="en-US" dirty="0"/>
              <a:t> is preferred when you need to store </a:t>
            </a:r>
            <a:r>
              <a:rPr lang="en-US" b="1" dirty="0">
                <a:solidFill>
                  <a:schemeClr val="bg1"/>
                </a:solidFill>
              </a:rPr>
              <a:t>short-term</a:t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is preferred when you need to store </a:t>
            </a:r>
            <a:r>
              <a:rPr lang="en-US" b="1" dirty="0">
                <a:solidFill>
                  <a:schemeClr val="bg1"/>
                </a:solidFill>
              </a:rPr>
              <a:t>long-term</a:t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dirty="0"/>
              <a:t>Session is </a:t>
            </a:r>
            <a:r>
              <a:rPr lang="en-US" b="1" dirty="0">
                <a:solidFill>
                  <a:schemeClr val="bg1"/>
                </a:solidFill>
              </a:rPr>
              <a:t>safer</a:t>
            </a:r>
            <a:r>
              <a:rPr lang="en-US" dirty="0"/>
              <a:t> because is stored on the server. Expiration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set, they will be expired when user close the browser</a:t>
            </a:r>
          </a:p>
          <a:p>
            <a:pPr>
              <a:buClr>
                <a:schemeClr val="tx1"/>
              </a:buClr>
            </a:pPr>
            <a:r>
              <a:rPr lang="en-US" dirty="0"/>
              <a:t>Cookies is not very safe. Expiration </a:t>
            </a:r>
            <a:r>
              <a:rPr lang="en-US" b="1" dirty="0">
                <a:solidFill>
                  <a:schemeClr val="bg1"/>
                </a:solidFill>
              </a:rPr>
              <a:t>can be set</a:t>
            </a:r>
            <a:r>
              <a:rPr lang="en-US" dirty="0"/>
              <a:t>, and they can last for years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68E108-C1C4-4998-AD3B-CC62D39C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vs Cookie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4223A-E616-447E-B284-05C4DFD34C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cookie-parser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Cookies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751468" y="2667001"/>
            <a:ext cx="8689063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require('cookie-parser')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())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app.get('/setCookie',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res.cookie("message", "hello")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res.end('Cookie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res.json(req.cookies)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751468" y="1905001"/>
            <a:ext cx="86890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effectLst/>
              </a:rPr>
              <a:t>npm install </a:t>
            </a:r>
            <a:r>
              <a:rPr lang="en-US" noProof="1">
                <a:solidFill>
                  <a:schemeClr val="bg1"/>
                </a:solidFill>
                <a:effectLst/>
              </a:rPr>
              <a:t>cookie-parser</a:t>
            </a:r>
            <a:r>
              <a:rPr lang="en-US" noProof="1">
                <a:effectLst/>
              </a:rPr>
              <a:t> --save --save-exact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express-session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749879" y="2442051"/>
            <a:ext cx="8689063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require('express-session')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({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: 'my secret'},</a:t>
            </a:r>
            <a:br>
              <a:rPr lang="en-US" noProof="1">
                <a:solidFill>
                  <a:schemeClr val="tx2"/>
                </a:solidFill>
                <a:effectLst/>
              </a:rPr>
            </a:br>
            <a:r>
              <a:rPr lang="en-US" noProof="1">
                <a:solidFill>
                  <a:schemeClr val="tx2"/>
                </a:solidFill>
                <a:effectLst/>
              </a:rPr>
              <a:t>		   { </a:t>
            </a:r>
            <a:r>
              <a:rPr lang="en-US" noProof="1">
                <a:solidFill>
                  <a:schemeClr val="bg1"/>
                </a:solidFill>
                <a:effectLst/>
              </a:rPr>
              <a:t>httpOnly</a:t>
            </a:r>
            <a:r>
              <a:rPr lang="en-US" noProof="1">
                <a:solidFill>
                  <a:schemeClr val="tx2"/>
                </a:solidFill>
                <a:effectLst/>
              </a:rPr>
              <a:t>: true },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{ </a:t>
            </a:r>
            <a:r>
              <a:rPr lang="en-US" noProof="1">
                <a:solidFill>
                  <a:schemeClr val="bg1"/>
                </a:solidFill>
                <a:effectLst/>
              </a:rPr>
              <a:t>secure</a:t>
            </a:r>
            <a:r>
              <a:rPr lang="en-US" noProof="1">
                <a:solidFill>
                  <a:schemeClr val="tx2"/>
                </a:solidFill>
                <a:effectLst/>
              </a:rPr>
              <a:t>: true}))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app.get('/setSession',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req.session.message = "hello"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res.end('Session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res.json(req.session)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751468" y="1905001"/>
            <a:ext cx="86890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effectLst/>
              </a:rPr>
              <a:t>npm install </a:t>
            </a:r>
            <a:r>
              <a:rPr lang="en-US" noProof="1">
                <a:solidFill>
                  <a:schemeClr val="bg1"/>
                </a:solidFill>
                <a:effectLst/>
              </a:rPr>
              <a:t>express-session</a:t>
            </a:r>
            <a:r>
              <a:rPr lang="en-US" noProof="1">
                <a:effectLst/>
              </a:rPr>
              <a:t> --save --save-exact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32484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5141</TotalTime>
  <Words>910</Words>
  <Application>Microsoft Office PowerPoint</Application>
  <PresentationFormat>Widescreen</PresentationFormat>
  <Paragraphs>221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1_SoftUni3_1</vt:lpstr>
      <vt:lpstr>Sessions and Authentication</vt:lpstr>
      <vt:lpstr>Table of Contents</vt:lpstr>
      <vt:lpstr>Have a Question?</vt:lpstr>
      <vt:lpstr>PowerPoint Presentation</vt:lpstr>
      <vt:lpstr>HTTP Communication</vt:lpstr>
      <vt:lpstr>Session vs Cookie</vt:lpstr>
      <vt:lpstr>Using Cookies</vt:lpstr>
      <vt:lpstr>Using Sessions</vt:lpstr>
      <vt:lpstr>PowerPoint Presentation</vt:lpstr>
      <vt:lpstr>PowerPoint Presentation</vt:lpstr>
      <vt:lpstr>Application Security</vt:lpstr>
      <vt:lpstr>Bcrypt</vt:lpstr>
      <vt:lpstr>Bcrypt</vt:lpstr>
      <vt:lpstr>Bcrypt</vt:lpstr>
      <vt:lpstr>Authentication vs. Authorization</vt:lpstr>
      <vt:lpstr>PowerPoint Presentation</vt:lpstr>
      <vt:lpstr>PowerPoint Presentation</vt:lpstr>
      <vt:lpstr>What is JWT?</vt:lpstr>
      <vt:lpstr>When should you use JWT?</vt:lpstr>
      <vt:lpstr>JWT Structure</vt:lpstr>
      <vt:lpstr>JWT Usage</vt:lpstr>
      <vt:lpstr>JWT Usage</vt:lpstr>
      <vt:lpstr>PowerPoint Presentation</vt:lpstr>
      <vt:lpstr>Summary</vt:lpstr>
      <vt:lpstr>SoftUni Diamond Partners</vt:lpstr>
      <vt:lpstr>SoftUni Organizational Partners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creator>Alen Paunov</dc:creator>
  <cp:keywords>Node.js, ExpressJS, Software University, SoftUni, programming, coding, software development, education, training, course</cp:keywords>
  <cp:lastModifiedBy>Kiril Kirilov</cp:lastModifiedBy>
  <cp:revision>106</cp:revision>
  <dcterms:created xsi:type="dcterms:W3CDTF">2018-05-23T13:08:44Z</dcterms:created>
  <dcterms:modified xsi:type="dcterms:W3CDTF">2019-10-07T13:28:34Z</dcterms:modified>
  <cp:category>programming, education, software engineering, software development </cp:category>
</cp:coreProperties>
</file>