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729" r:id="rId2"/>
    <p:sldId id="730" r:id="rId3"/>
    <p:sldId id="731" r:id="rId4"/>
    <p:sldId id="732" r:id="rId5"/>
    <p:sldId id="767" r:id="rId6"/>
    <p:sldId id="769" r:id="rId7"/>
    <p:sldId id="734" r:id="rId8"/>
    <p:sldId id="735" r:id="rId9"/>
    <p:sldId id="768" r:id="rId10"/>
    <p:sldId id="736" r:id="rId11"/>
    <p:sldId id="737" r:id="rId12"/>
    <p:sldId id="738" r:id="rId13"/>
    <p:sldId id="739" r:id="rId14"/>
    <p:sldId id="740" r:id="rId15"/>
    <p:sldId id="741" r:id="rId16"/>
    <p:sldId id="742" r:id="rId17"/>
    <p:sldId id="743" r:id="rId18"/>
    <p:sldId id="770" r:id="rId19"/>
    <p:sldId id="771" r:id="rId20"/>
    <p:sldId id="744" r:id="rId21"/>
    <p:sldId id="745" r:id="rId22"/>
    <p:sldId id="746" r:id="rId23"/>
    <p:sldId id="747" r:id="rId24"/>
    <p:sldId id="748" r:id="rId25"/>
    <p:sldId id="749" r:id="rId26"/>
    <p:sldId id="750" r:id="rId27"/>
    <p:sldId id="751" r:id="rId28"/>
    <p:sldId id="752" r:id="rId29"/>
    <p:sldId id="753" r:id="rId30"/>
    <p:sldId id="754" r:id="rId31"/>
    <p:sldId id="755" r:id="rId32"/>
    <p:sldId id="756" r:id="rId33"/>
    <p:sldId id="757" r:id="rId34"/>
    <p:sldId id="772" r:id="rId35"/>
    <p:sldId id="758" r:id="rId36"/>
    <p:sldId id="759" r:id="rId37"/>
    <p:sldId id="773" r:id="rId38"/>
    <p:sldId id="760" r:id="rId39"/>
    <p:sldId id="764" r:id="rId40"/>
    <p:sldId id="761" r:id="rId41"/>
    <p:sldId id="762" r:id="rId42"/>
    <p:sldId id="763" r:id="rId43"/>
    <p:sldId id="728" r:id="rId44"/>
    <p:sldId id="717" r:id="rId45"/>
    <p:sldId id="776" r:id="rId46"/>
    <p:sldId id="766" r:id="rId47"/>
    <p:sldId id="727" r:id="rId48"/>
    <p:sldId id="72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729"/>
            <p14:sldId id="730"/>
            <p14:sldId id="731"/>
          </p14:sldIdLst>
        </p14:section>
        <p14:section name="Functions in SQL" id="{BC4A3995-4CED-4320-A673-95328C9C809D}">
          <p14:sldIdLst>
            <p14:sldId id="732"/>
            <p14:sldId id="767"/>
            <p14:sldId id="769"/>
          </p14:sldIdLst>
        </p14:section>
        <p14:section name="String Functions" id="{70B8B5BA-C876-4FFD-961F-A3D14C2D318C}">
          <p14:sldIdLst>
            <p14:sldId id="734"/>
            <p14:sldId id="735"/>
            <p14:sldId id="768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70"/>
            <p14:sldId id="771"/>
          </p14:sldIdLst>
        </p14:section>
        <p14:section name="Math Functions" id="{6D0DEF3F-3051-44F4-9061-7DCDEB0E6F1F}">
          <p14:sldIdLst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</p14:sldIdLst>
        </p14:section>
        <p14:section name="Date Functions" id="{67513916-16DD-484F-9D5D-B45F499DE1C3}">
          <p14:sldIdLst>
            <p14:sldId id="752"/>
            <p14:sldId id="753"/>
            <p14:sldId id="754"/>
            <p14:sldId id="755"/>
            <p14:sldId id="756"/>
            <p14:sldId id="757"/>
            <p14:sldId id="772"/>
          </p14:sldIdLst>
        </p14:section>
        <p14:section name="Other Functions" id="{8895F9AA-3417-42A2-A30F-A59B2353CC70}">
          <p14:sldIdLst>
            <p14:sldId id="758"/>
            <p14:sldId id="759"/>
            <p14:sldId id="773"/>
            <p14:sldId id="760"/>
            <p14:sldId id="764"/>
          </p14:sldIdLst>
        </p14:section>
        <p14:section name="Wildcards" id="{B1AFE050-DF34-492A-8E3B-B1C3AB0895AD}">
          <p14:sldIdLst>
            <p14:sldId id="761"/>
            <p14:sldId id="762"/>
            <p14:sldId id="763"/>
          </p14:sldIdLst>
        </p14:section>
        <p14:section name="Conclusion" id="{10E03AB1-9AA8-4E86-9A64-D741901E50A2}">
          <p14:sldIdLst>
            <p14:sldId id="728"/>
            <p14:sldId id="717"/>
            <p14:sldId id="776"/>
            <p14:sldId id="766"/>
            <p14:sldId id="727"/>
            <p14:sldId id="7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  <a:srgbClr val="2D2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5" autoAdjust="0"/>
    <p:restoredTop sz="94140" autoAdjust="0"/>
  </p:normalViewPr>
  <p:slideViewPr>
    <p:cSldViewPr snapToGrid="0" showGuides="1">
      <p:cViewPr varScale="1">
        <p:scale>
          <a:sx n="82" d="100"/>
          <a:sy n="82" d="100"/>
        </p:scale>
        <p:origin x="686" y="77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22.9.2019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25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2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31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16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46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085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156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31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4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4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031712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70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79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FE931-ECB7-4006-A6A2-6E8A9286AC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50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0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3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99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68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1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797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19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58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52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058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70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72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858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817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458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56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436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232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708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0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234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380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571685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497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02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007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727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435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541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0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85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067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13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13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172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257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421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989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48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2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701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212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7237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41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532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164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295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08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4103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F0D95-0465-458A-921C-ACCDAA6B8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04801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5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782" y="6400802"/>
            <a:ext cx="10485335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5041" y="916096"/>
            <a:ext cx="3789585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9068" y="3248284"/>
            <a:ext cx="4542163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3763" y="2455429"/>
            <a:ext cx="419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8975" y="2025853"/>
            <a:ext cx="60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2594" y="1498789"/>
            <a:ext cx="79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7769" y="2300748"/>
            <a:ext cx="336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6957" y="1910250"/>
            <a:ext cx="63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9645" y="4185177"/>
            <a:ext cx="489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7493" y="4973072"/>
            <a:ext cx="512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51033" y="5209304"/>
            <a:ext cx="890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7144" y="4721100"/>
            <a:ext cx="71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2193" y="5556898"/>
            <a:ext cx="67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6120" y="3847302"/>
            <a:ext cx="891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8230" y="5258002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4134" y="5461109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9391" y="4785832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9076" y="5192103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20557" y="2423357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8204" y="1433277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6876" y="2558756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5146" y="1205250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9100" y="4865199"/>
            <a:ext cx="691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910" y="1116639"/>
            <a:ext cx="891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8509" y="5761976"/>
            <a:ext cx="71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212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  <p:sldLayoutId id="2147483714" r:id="rId39"/>
    <p:sldLayoutId id="2147483715" r:id="rId40"/>
    <p:sldLayoutId id="2147483716" r:id="rId41"/>
    <p:sldLayoutId id="2147483717" r:id="rId42"/>
    <p:sldLayoutId id="2147483718" r:id="rId43"/>
    <p:sldLayoutId id="2147483720" r:id="rId44"/>
    <p:sldLayoutId id="2147483721" r:id="rId45"/>
    <p:sldLayoutId id="2147483722" r:id="rId46"/>
    <p:sldLayoutId id="2147483723" r:id="rId47"/>
    <p:sldLayoutId id="2147483724" r:id="rId48"/>
    <p:sldLayoutId id="2147483725" r:id="rId49"/>
    <p:sldLayoutId id="2147483726" r:id="rId50"/>
    <p:sldLayoutId id="2147483727" r:id="rId51"/>
    <p:sldLayoutId id="2147483728" r:id="rId52"/>
    <p:sldLayoutId id="2147483729" r:id="rId53"/>
    <p:sldLayoutId id="2147483730" r:id="rId54"/>
    <p:sldLayoutId id="2147483731" r:id="rId55"/>
    <p:sldLayoutId id="2147483732" r:id="rId56"/>
    <p:sldLayoutId id="2147483733" r:id="rId57"/>
    <p:sldLayoutId id="2147483734" r:id="rId58"/>
    <p:sldLayoutId id="2147483735" r:id="rId59"/>
    <p:sldLayoutId id="2147483736" r:id="rId60"/>
    <p:sldLayoutId id="2147483737" r:id="rId61"/>
    <p:sldLayoutId id="2147483738" r:id="rId62"/>
    <p:sldLayoutId id="2147483739" r:id="rId63"/>
    <p:sldLayoutId id="2147483740" r:id="rId64"/>
    <p:sldLayoutId id="2147483741" r:id="rId65"/>
    <p:sldLayoutId id="2147483742" r:id="rId66"/>
    <p:sldLayoutId id="2147483743" r:id="rId67"/>
    <p:sldLayoutId id="2147483744" r:id="rId68"/>
    <p:sldLayoutId id="2147483745" r:id="rId69"/>
    <p:sldLayoutId id="2147483747" r:id="rId7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functions/datepart-transact-sql?view=sql-server-2017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1.png"/><Relationship Id="rId26" Type="http://schemas.openxmlformats.org/officeDocument/2006/relationships/image" Target="../media/image7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9.png"/><Relationship Id="rId22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6.jpeg"/><Relationship Id="rId7" Type="http://schemas.openxmlformats.org/officeDocument/2006/relationships/image" Target="../media/image7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9.gi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230568"/>
            <a:ext cx="10965303" cy="882654"/>
          </a:xfrm>
        </p:spPr>
        <p:txBody>
          <a:bodyPr>
            <a:noAutofit/>
          </a:bodyPr>
          <a:lstStyle/>
          <a:p>
            <a:r>
              <a:rPr lang="en-US" sz="2800" dirty="0"/>
              <a:t>Functions and Wildcards in SQL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1FDE4B-E7CC-429A-9758-375FF267A5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75" y="2264347"/>
            <a:ext cx="2717812" cy="25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SUBSTRING </a:t>
            </a:r>
            <a:r>
              <a:rPr lang="en-US" dirty="0"/>
              <a:t>– extracts a part of a string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get short </a:t>
            </a:r>
            <a:r>
              <a:rPr lang="en-US" b="1" dirty="0">
                <a:solidFill>
                  <a:schemeClr val="bg1"/>
                </a:solidFill>
              </a:rPr>
              <a:t>summary</a:t>
            </a:r>
            <a:r>
              <a:rPr lang="en-US" dirty="0"/>
              <a:t> of an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00201" y="1981201"/>
            <a:ext cx="899159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2000" y="4331148"/>
            <a:ext cx="106680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ArticleId, Author, Content,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(Content, 1,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+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 AS Summary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Articles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C62B0D-CE08-4FC0-8F13-D6249F678681}"/>
              </a:ext>
            </a:extLst>
          </p:cNvPr>
          <p:cNvGrpSpPr/>
          <p:nvPr/>
        </p:nvGrpSpPr>
        <p:grpSpPr>
          <a:xfrm>
            <a:off x="1600201" y="2659520"/>
            <a:ext cx="8989287" cy="1039356"/>
            <a:chOff x="226242" y="2659519"/>
            <a:chExt cx="8989287" cy="10393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AFE6A-3070-4A20-A519-DEEF2B235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42" y="2896501"/>
              <a:ext cx="6934199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SUBSTRING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('SoftUni',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054837-1883-4374-AC97-0787557D8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4042" y="2896501"/>
              <a:ext cx="821487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Uni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986BCC1-B3D4-4FF8-B7C9-B039FE43617C}"/>
                </a:ext>
              </a:extLst>
            </p:cNvPr>
            <p:cNvSpPr/>
            <p:nvPr/>
          </p:nvSpPr>
          <p:spPr>
            <a:xfrm>
              <a:off x="7558816" y="2659519"/>
              <a:ext cx="494907" cy="1039356"/>
            </a:xfrm>
            <a:prstGeom prst="rightArrow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3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– replaces a specific string with another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</a:t>
            </a:r>
            <a:r>
              <a:rPr lang="en-US" b="1" dirty="0">
                <a:solidFill>
                  <a:schemeClr val="bg1"/>
                </a:solidFill>
              </a:rPr>
              <a:t>censor</a:t>
            </a:r>
            <a:r>
              <a:rPr lang="en-US" dirty="0"/>
              <a:t> the word blood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9200" y="2017489"/>
            <a:ext cx="97536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Pattern, Replacement)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9200" y="4316284"/>
            <a:ext cx="9753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(Title,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blood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*****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Title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Album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4DBB2-2E17-4773-BC6C-8B3713512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2894664"/>
            <a:ext cx="689220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('SoftUni',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E508B1-61EC-4C73-998F-A63A8848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2" y="2896502"/>
            <a:ext cx="16002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HardUni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14034B2-6A6F-49FF-B451-573D5E000476}"/>
              </a:ext>
            </a:extLst>
          </p:cNvPr>
          <p:cNvSpPr/>
          <p:nvPr/>
        </p:nvSpPr>
        <p:spPr>
          <a:xfrm>
            <a:off x="8511406" y="2645009"/>
            <a:ext cx="494907" cy="1039356"/>
          </a:xfrm>
          <a:prstGeom prst="rightArrow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1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LTRIM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RTRIM</a:t>
            </a:r>
            <a:r>
              <a:rPr lang="en-US" dirty="0"/>
              <a:t> – remove spaces from either side of string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LEN</a:t>
            </a:r>
            <a:r>
              <a:rPr lang="en-US" dirty="0"/>
              <a:t> – counts the number of characters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DATALENGTH</a:t>
            </a:r>
            <a:r>
              <a:rPr lang="en-US" dirty="0"/>
              <a:t> – gets the number of used bytes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53114" y="4303141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53114" y="5609074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DATALENGTH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53116" y="1936433"/>
            <a:ext cx="3944258" cy="1342437"/>
            <a:chOff x="-410222" y="2023128"/>
            <a:chExt cx="2730641" cy="13424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-410221" y="2023128"/>
              <a:ext cx="273064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-410222" y="2820800"/>
              <a:ext cx="2730641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03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– get characters from the beginning or the </a:t>
            </a:r>
            <a:br>
              <a:rPr lang="en-US" dirty="0"/>
            </a:br>
            <a:r>
              <a:rPr lang="en-US" dirty="0"/>
              <a:t>end of a string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name </a:t>
            </a:r>
            <a:r>
              <a:rPr lang="en-US" b="1" dirty="0">
                <a:solidFill>
                  <a:schemeClr val="bg1"/>
                </a:solidFill>
              </a:rPr>
              <a:t>shortened</a:t>
            </a:r>
            <a:r>
              <a:rPr lang="en-US" dirty="0"/>
              <a:t>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(5)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743200" y="2430184"/>
            <a:ext cx="6720114" cy="1328882"/>
            <a:chOff x="2741612" y="1828800"/>
            <a:chExt cx="6032830" cy="13288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LEFT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54642" y="2612917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RIGHT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43200" y="4856830"/>
            <a:ext cx="6705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Start,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AS Shortened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Games</a:t>
            </a:r>
          </a:p>
        </p:txBody>
      </p:sp>
    </p:spTree>
    <p:extLst>
      <p:ext uri="{BB962C8B-B14F-4D97-AF65-F5344CB8AC3E}">
        <p14:creationId xmlns:p14="http://schemas.microsoft.com/office/powerpoint/2010/main" val="149304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Our database contains credit card details for customers</a:t>
            </a:r>
          </a:p>
          <a:p>
            <a:r>
              <a:rPr lang="en-US" dirty="0"/>
              <a:t>Provide a summary without revealing the serial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Obfuscate CC Numbers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/>
          </p:nvPr>
        </p:nvGraphicFramePr>
        <p:xfrm>
          <a:off x="1416000" y="248934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5645322227179083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4417937746396076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>
            <p:extLst/>
          </p:nvPr>
        </p:nvGraphicFramePr>
        <p:xfrm>
          <a:off x="1416000" y="477897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441793**********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816600" y="4196895"/>
            <a:ext cx="558800" cy="4877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795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reveal the first 6 digits and obfuscate the rest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Bonus – create a View for the use of clients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: Obfuscate CC Numbers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6024" y="2050144"/>
            <a:ext cx="97567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CustomerID,</a:t>
            </a:r>
          </a:p>
          <a:p>
            <a:r>
              <a:rPr lang="en-US" dirty="0"/>
              <a:t>       FirstName,</a:t>
            </a:r>
          </a:p>
          <a:p>
            <a:r>
              <a:rPr lang="en-US" dirty="0"/>
              <a:t>       LastName,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bg1"/>
                </a:solidFill>
              </a:rPr>
              <a:t>LEFT</a:t>
            </a:r>
            <a:r>
              <a:rPr lang="en-US" dirty="0"/>
              <a:t>(PaymentNumber, 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dirty="0"/>
              <a:t>) + '</a:t>
            </a:r>
            <a:r>
              <a:rPr lang="en-US" dirty="0">
                <a:solidFill>
                  <a:schemeClr val="bg1"/>
                </a:solidFill>
              </a:rPr>
              <a:t>**********</a:t>
            </a:r>
            <a:r>
              <a:rPr lang="en-US" dirty="0"/>
              <a:t>' </a:t>
            </a:r>
          </a:p>
          <a:p>
            <a:r>
              <a:rPr lang="en-US" dirty="0"/>
              <a:t>  FROM Customers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6024" y="5399995"/>
            <a:ext cx="97567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CREATE VIEW</a:t>
            </a:r>
            <a:r>
              <a:rPr lang="en-US" dirty="0"/>
              <a:t> v_PublicPaymentInfo </a:t>
            </a:r>
            <a:r>
              <a:rPr lang="en-US" dirty="0">
                <a:solidFill>
                  <a:schemeClr val="bg1"/>
                </a:solidFill>
              </a:rPr>
              <a:t>AS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975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UPPER</a:t>
            </a:r>
            <a:r>
              <a:rPr lang="en-US" dirty="0"/>
              <a:t> – change letter casing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– reverses order of all characters in a string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REPLICATE</a:t>
            </a:r>
            <a:r>
              <a:rPr lang="en-US" dirty="0"/>
              <a:t> – repeats a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(6)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804162"/>
            <a:ext cx="4876800" cy="1185782"/>
            <a:chOff x="2741612" y="1732548"/>
            <a:chExt cx="6019800" cy="11857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732548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LOWER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UPPER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57600" y="3676317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57600" y="4826481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REPLICATE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Count)</a:t>
            </a:r>
          </a:p>
        </p:txBody>
      </p:sp>
    </p:spTree>
    <p:extLst>
      <p:ext uri="{BB962C8B-B14F-4D97-AF65-F5344CB8AC3E}">
        <p14:creationId xmlns:p14="http://schemas.microsoft.com/office/powerpoint/2010/main" val="358636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CHARINDEX </a:t>
            </a:r>
            <a:r>
              <a:rPr lang="en-US" dirty="0"/>
              <a:t>– locates a specific pattern (substring) in a string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STUFF</a:t>
            </a:r>
            <a:r>
              <a:rPr lang="en-US" dirty="0"/>
              <a:t> – inserts a substring at a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1600" y="2657479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CHARINDEX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(Pattern, String, [StartIndex])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0012" y="4403803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Length, Substring)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095243" y="1848440"/>
            <a:ext cx="3351246" cy="555395"/>
          </a:xfrm>
          <a:prstGeom prst="wedgeRoundRectCallout">
            <a:avLst>
              <a:gd name="adj1" fmla="val -37339"/>
              <a:gd name="adj2" fmla="val 988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Optional, begins at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645059" y="5363852"/>
            <a:ext cx="2784852" cy="1018095"/>
          </a:xfrm>
          <a:prstGeom prst="wedgeRoundRectCallout">
            <a:avLst>
              <a:gd name="adj1" fmla="val 38197"/>
              <a:gd name="adj2" fmla="val -734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chars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delete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672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returns a value formatted with the specified format and optional culture in SQL Server 2017. Use the </a:t>
            </a:r>
            <a:r>
              <a:rPr lang="en-US" dirty="0">
                <a:solidFill>
                  <a:schemeClr val="bg1"/>
                </a:solidFill>
              </a:rPr>
              <a:t>FORMAT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function for locale-aware formatting of date/time and number values as strings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 argument must contain a valid </a:t>
            </a:r>
            <a:r>
              <a:rPr lang="en-US" b="1" dirty="0">
                <a:solidFill>
                  <a:schemeClr val="bg1"/>
                </a:solidFill>
              </a:rPr>
              <a:t>.NET Framework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format string, either as a standard format string (for example, </a:t>
            </a:r>
            <a:br>
              <a:rPr lang="en-US" dirty="0"/>
            </a:br>
            <a:r>
              <a:rPr lang="en-US" dirty="0"/>
              <a:t>"C" or "D"), or as a pattern of custom characters for dates and </a:t>
            </a:r>
            <a:br>
              <a:rPr lang="en-US" dirty="0"/>
            </a:br>
            <a:r>
              <a:rPr lang="en-US" dirty="0"/>
              <a:t>numeric values (for example, "MMMM DD, </a:t>
            </a:r>
            <a:r>
              <a:rPr lang="en-US" noProof="1" smtClean="0"/>
              <a:t>yyyy (dddd)")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(8)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07666" y="3416666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 value, format [, culture ] ) </a:t>
            </a:r>
          </a:p>
        </p:txBody>
      </p:sp>
    </p:spTree>
    <p:extLst>
      <p:ext uri="{BB962C8B-B14F-4D97-AF65-F5344CB8AC3E}">
        <p14:creationId xmlns:p14="http://schemas.microsoft.com/office/powerpoint/2010/main" val="191345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TRANSLATE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returns the string provided as a first argument </a:t>
            </a:r>
            <a:br>
              <a:rPr lang="en-US" dirty="0"/>
            </a:br>
            <a:r>
              <a:rPr lang="en-US" dirty="0"/>
              <a:t>after some characters specified in the second argument are </a:t>
            </a:r>
            <a:br>
              <a:rPr lang="en-US" dirty="0"/>
            </a:br>
            <a:r>
              <a:rPr lang="en-US" dirty="0"/>
              <a:t>translated into a destination set of characters specified in the </a:t>
            </a:r>
            <a:br>
              <a:rPr lang="en-US" dirty="0"/>
            </a:br>
            <a:r>
              <a:rPr lang="en-US" dirty="0"/>
              <a:t>third argument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(9)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62192" y="3796658"/>
            <a:ext cx="10059989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TRANSLATE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 inputString, characters, translations)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BDFE7D-7D8A-4804-B452-9104FD8F6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192" y="4692008"/>
            <a:ext cx="10059989" cy="1428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TRANSLATE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('2*[3+4]/{7-2}', '[]{}', '()()’);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2*(3+4)/(7-2)</a:t>
            </a:r>
          </a:p>
        </p:txBody>
      </p:sp>
    </p:spTree>
    <p:extLst>
      <p:ext uri="{BB962C8B-B14F-4D97-AF65-F5344CB8AC3E}">
        <p14:creationId xmlns:p14="http://schemas.microsoft.com/office/powerpoint/2010/main" val="96029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Function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String Functions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Math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Other Useful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Wildcards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Math Functions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6041980"/>
            <a:ext cx="10961783" cy="499819"/>
          </a:xfrm>
        </p:spPr>
        <p:txBody>
          <a:bodyPr/>
          <a:lstStyle/>
          <a:p>
            <a:r>
              <a:rPr lang="en-US" dirty="0"/>
              <a:t>Arithmetic, PI, ABS, ROUND, etc.</a:t>
            </a:r>
          </a:p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46" y="1177612"/>
            <a:ext cx="3338265" cy="333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2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SQL Server supports </a:t>
            </a:r>
            <a:r>
              <a:rPr lang="en-US" b="1" dirty="0">
                <a:solidFill>
                  <a:schemeClr val="bg1"/>
                </a:solidFill>
              </a:rPr>
              <a:t>basic arithmetic operations</a:t>
            </a:r>
          </a:p>
          <a:p>
            <a:r>
              <a:rPr lang="en-US" dirty="0"/>
              <a:t>Example: find the area of triangles by the given side and height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5598" y="4831356"/>
            <a:ext cx="5029201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(A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 AS Area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Triangles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84366" y="2660069"/>
            <a:ext cx="3881457" cy="1771650"/>
            <a:chOff x="4195249" y="2590800"/>
            <a:chExt cx="3881457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5249" y="2590800"/>
              <a:ext cx="154305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987444" y="3200891"/>
              <a:ext cx="578022" cy="45671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506" y="2590800"/>
              <a:ext cx="1219200" cy="1771650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60" y="2577718"/>
            <a:ext cx="3921652" cy="370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3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PI</a:t>
            </a:r>
            <a:r>
              <a:rPr lang="en-US" dirty="0"/>
              <a:t> – gets the value of Pi as a float (15 –digit precision)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ABS</a:t>
            </a:r>
            <a:r>
              <a:rPr lang="en-US" dirty="0"/>
              <a:t> – absolute value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SQRT</a:t>
            </a:r>
            <a:r>
              <a:rPr lang="en-US" dirty="0"/>
              <a:t> – square root (the result will be float)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SQUARE</a:t>
            </a:r>
            <a:r>
              <a:rPr lang="en-US" dirty="0"/>
              <a:t> – raise to power of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5600" y="1905001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PI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 --3.14159265358979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11558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5600" y="438262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558437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</p:spTree>
    <p:extLst>
      <p:ext uri="{BB962C8B-B14F-4D97-AF65-F5344CB8AC3E}">
        <p14:creationId xmlns:p14="http://schemas.microsoft.com/office/powerpoint/2010/main" val="76381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Find the length of a line by given coordinates of the end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Line Length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0" y="4191001"/>
            <a:ext cx="88392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(X1-X2)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(Y1-Y2))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Lines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38400" y="1981200"/>
            <a:ext cx="7315200" cy="1771650"/>
            <a:chOff x="2208212" y="2164648"/>
            <a:chExt cx="7315200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212" y="2164648"/>
              <a:ext cx="2962275" cy="1771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7812" y="2164648"/>
              <a:ext cx="289560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519452" y="2647246"/>
              <a:ext cx="757237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8020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POWER</a:t>
            </a:r>
            <a:r>
              <a:rPr lang="en-US" dirty="0"/>
              <a:t> – raises value to the desired exponent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ROUND</a:t>
            </a:r>
            <a:r>
              <a:rPr lang="en-US" dirty="0"/>
              <a:t> – obtains the desired precision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Negative precision rounds characters before the decimal point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FLOOR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747619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Precision)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184357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POWER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Exponent)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5101644"/>
            <a:ext cx="6400800" cy="1205645"/>
            <a:chOff x="2894012" y="5181600"/>
            <a:chExt cx="6400800" cy="1205645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FLOOR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84248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CEILING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12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Calculate the required number of pallets to ship each item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BoxCapacity</a:t>
            </a:r>
            <a:r>
              <a:rPr lang="en-US" dirty="0"/>
              <a:t> specifies how many items can fit in one box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PalletCapacity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many boxes can fit in a pallet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Pallets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71444" y="3867150"/>
            <a:ext cx="11049112" cy="1771650"/>
            <a:chOff x="531700" y="3276600"/>
            <a:chExt cx="11049112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0" y="3276600"/>
              <a:ext cx="7724775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387" y="3276600"/>
              <a:ext cx="2257425" cy="1771650"/>
            </a:xfrm>
            <a:prstGeom prst="rect">
              <a:avLst/>
            </a:prstGeom>
          </p:spPr>
        </p:pic>
        <p:sp>
          <p:nvSpPr>
            <p:cNvPr id="27" name="Arrow: Right 26"/>
            <p:cNvSpPr/>
            <p:nvPr/>
          </p:nvSpPr>
          <p:spPr>
            <a:xfrm>
              <a:off x="8523231" y="3759198"/>
              <a:ext cx="533400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3180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Since we can't use half a box or half a pallet, we need to round up to the nearest integer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Pallets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3412" y="2667001"/>
            <a:ext cx="8385176" cy="3291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bg1"/>
                </a:solidFill>
              </a:rPr>
              <a:t>CAST</a:t>
            </a:r>
            <a:r>
              <a:rPr lang="en-US" dirty="0"/>
              <a:t>(Quantity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/>
              <a:t> float)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</a:t>
            </a:r>
          </a:p>
          <a:p>
            <a:r>
              <a:rPr lang="en-US" dirty="0"/>
              <a:t>      BoxCapacity)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PalletCapacity)</a:t>
            </a:r>
          </a:p>
          <a:p>
            <a:r>
              <a:rPr lang="en-US" dirty="0"/>
              <a:t>    AS [Number of pallets]</a:t>
            </a:r>
          </a:p>
          <a:p>
            <a:r>
              <a:rPr lang="en-US" dirty="0"/>
              <a:t>  FROM Products</a:t>
            </a:r>
          </a:p>
        </p:txBody>
      </p:sp>
    </p:spTree>
    <p:extLst>
      <p:ext uri="{BB962C8B-B14F-4D97-AF65-F5344CB8AC3E}">
        <p14:creationId xmlns:p14="http://schemas.microsoft.com/office/powerpoint/2010/main" val="291050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</a:t>
            </a:r>
            <a:r>
              <a:rPr lang="en-US" dirty="0"/>
              <a:t> – returns 1, -1 or 0, depending on the value of the sign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RAND</a:t>
            </a:r>
            <a:r>
              <a:rPr lang="en-US" dirty="0"/>
              <a:t> – gets a random float value in the range [0, 1]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Seed is not specified, it will be assigned randomly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209295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SIGN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4549270"/>
            <a:ext cx="6400800" cy="1220156"/>
            <a:chOff x="2894012" y="4549270"/>
            <a:chExt cx="6400800" cy="1220156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224661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(Seed)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883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Date Functions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5109" y="6012952"/>
            <a:ext cx="10961783" cy="499819"/>
          </a:xfrm>
        </p:spPr>
        <p:txBody>
          <a:bodyPr/>
          <a:lstStyle/>
          <a:p>
            <a:r>
              <a:rPr lang="en-US" dirty="0"/>
              <a:t>GETDATE, DATEDIFF, DATEPART, etc.</a:t>
            </a:r>
          </a:p>
          <a:p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60" y="1150372"/>
            <a:ext cx="2812029" cy="28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DATEPART </a:t>
            </a:r>
            <a:r>
              <a:rPr lang="en-US" dirty="0"/>
              <a:t>– extract a segment from a date as an integer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Part can be any part and format of date or time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For a full list, take a look at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official documentation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2192" y="2620385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Date)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582192" y="3581401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year, yyyy, yy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month, mm, m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day, dd, d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YEAR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MONTH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DAY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443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8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Prepare sales data for aggregation by displaying yearly quarter, month, year and day of sale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Quarterly Report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02"/>
          <a:stretch/>
        </p:blipFill>
        <p:spPr>
          <a:xfrm>
            <a:off x="3265487" y="4738704"/>
            <a:ext cx="5657850" cy="178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489"/>
          <a:stretch/>
        </p:blipFill>
        <p:spPr>
          <a:xfrm>
            <a:off x="3460750" y="2430714"/>
            <a:ext cx="5267325" cy="1752600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5791200" y="4250553"/>
            <a:ext cx="609600" cy="43009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6368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DATEPART</a:t>
            </a:r>
            <a:r>
              <a:rPr lang="en-US" dirty="0"/>
              <a:t> to get the relevant parts of the date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This statement might be useful as a 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Quarterly Report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133600"/>
            <a:ext cx="9906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InvoiceId, Total,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QUARTER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Quarter,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Month,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Year,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Day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Invoice</a:t>
            </a:r>
          </a:p>
        </p:txBody>
      </p:sp>
    </p:spTree>
    <p:extLst>
      <p:ext uri="{BB962C8B-B14F-4D97-AF65-F5344CB8AC3E}">
        <p14:creationId xmlns:p14="http://schemas.microsoft.com/office/powerpoint/2010/main" val="216184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DATEDIFF</a:t>
            </a:r>
            <a:r>
              <a:rPr lang="en-US" dirty="0"/>
              <a:t> – finds the difference between two dates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any part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date or time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7800" y="2560113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FirstDate, SecondDate)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44624" y="4274461"/>
            <a:ext cx="92995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2017/01/25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[Years In Service]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</p:txBody>
      </p:sp>
    </p:spTree>
    <p:extLst>
      <p:ext uri="{BB962C8B-B14F-4D97-AF65-F5344CB8AC3E}">
        <p14:creationId xmlns:p14="http://schemas.microsoft.com/office/powerpoint/2010/main" val="262940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DATENAME</a:t>
            </a:r>
            <a:r>
              <a:rPr lang="en-US" dirty="0"/>
              <a:t> – gets a string representation of a date's part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DATEADD</a:t>
            </a:r>
            <a:r>
              <a:rPr lang="en-US" dirty="0"/>
              <a:t> – performs date arithmetic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any part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date or time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GETDATE</a:t>
            </a:r>
            <a:r>
              <a:rPr lang="en-US" dirty="0"/>
              <a:t> – obtains the current date and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(3)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57400" y="1766158"/>
            <a:ext cx="8077200" cy="1205642"/>
            <a:chOff x="2055812" y="1766158"/>
            <a:chExt cx="8077200" cy="120564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766158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(Part, Date)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SELECT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(weekday, '2017/01/27')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7400" y="4307576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DATEADD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Number, Date)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7400" y="5544458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GETDATE()</a:t>
            </a:r>
          </a:p>
        </p:txBody>
      </p:sp>
    </p:spTree>
    <p:extLst>
      <p:ext uri="{BB962C8B-B14F-4D97-AF65-F5344CB8AC3E}">
        <p14:creationId xmlns:p14="http://schemas.microsoft.com/office/powerpoint/2010/main" val="255984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EOMONTH</a:t>
            </a:r>
            <a:r>
              <a:rPr lang="en-US" dirty="0"/>
              <a:t> – this function returns the last day of the month </a:t>
            </a:r>
            <a:br>
              <a:rPr lang="en-US" dirty="0"/>
            </a:br>
            <a:r>
              <a:rPr lang="en-US" dirty="0"/>
              <a:t>containing a specified date, with an optional offset.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If the </a:t>
            </a:r>
            <a:r>
              <a:rPr lang="en-US" noProof="1" smtClean="0">
                <a:solidFill>
                  <a:schemeClr val="bg1"/>
                </a:solidFill>
              </a:rPr>
              <a:t>month_to_add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argument has a value, then </a:t>
            </a:r>
            <a:r>
              <a:rPr lang="en-US" b="1" dirty="0">
                <a:solidFill>
                  <a:schemeClr val="bg1"/>
                </a:solidFill>
              </a:rPr>
              <a:t>EOMONTH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adds the specified number of months to </a:t>
            </a:r>
            <a:r>
              <a:rPr lang="en-US" noProof="1" smtClean="0">
                <a:solidFill>
                  <a:schemeClr val="bg1"/>
                </a:solidFill>
              </a:rPr>
              <a:t>start_date</a:t>
            </a:r>
            <a:r>
              <a:rPr lang="en-US" dirty="0" smtClean="0"/>
              <a:t>, </a:t>
            </a:r>
            <a:r>
              <a:rPr lang="en-US" dirty="0"/>
              <a:t>and then </a:t>
            </a:r>
            <a:br>
              <a:rPr lang="en-US" dirty="0"/>
            </a:br>
            <a:r>
              <a:rPr lang="en-US" dirty="0"/>
              <a:t>returns the last day of the month for the resulting 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57400" y="2429122"/>
            <a:ext cx="8077200" cy="2089730"/>
            <a:chOff x="2055812" y="1766158"/>
            <a:chExt cx="8077200" cy="20897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766158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EOMONTH 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 start_date [, month_to_add ] )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14288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SELECT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EOMONTH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('2017/01/27’)</a:t>
              </a:r>
            </a:p>
            <a:p>
              <a:pPr>
                <a:lnSpc>
                  <a:spcPct val="105000"/>
                </a:lnSpc>
              </a:pP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// 2017-01-31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777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Other Functions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5109" y="5975347"/>
            <a:ext cx="10961783" cy="499819"/>
          </a:xfrm>
        </p:spPr>
        <p:txBody>
          <a:bodyPr/>
          <a:lstStyle/>
          <a:p>
            <a:r>
              <a:rPr lang="en-US" dirty="0"/>
              <a:t>CAST, CONVERT, OFFSET, FETCH</a:t>
            </a:r>
          </a:p>
          <a:p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5097129" y="1198118"/>
            <a:ext cx="1997741" cy="2351314"/>
            <a:chOff x="5043930" y="2217436"/>
            <a:chExt cx="2100964" cy="2423128"/>
          </a:xfrm>
        </p:grpSpPr>
        <p:pic>
          <p:nvPicPr>
            <p:cNvPr id="4" name="Picture 3" descr="http://www.database-repair-software.com/images/dbf_logo.jpg"/>
            <p:cNvPicPr>
              <a:picLocks noChangeAspect="1" noChangeArrowheads="1"/>
            </p:cNvPicPr>
            <p:nvPr/>
          </p:nvPicPr>
          <p:blipFill>
            <a:blip r:embed="rId2" cstate="screen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930" y="2522236"/>
              <a:ext cx="2100964" cy="2118328"/>
            </a:xfrm>
            <a:prstGeom prst="roundRect">
              <a:avLst>
                <a:gd name="adj" fmla="val 3251"/>
              </a:avLst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7" name="Picture 6" descr="http://fortunebrainstormtech.files.wordpress.com/2007/10/data-icon1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25" y="2217436"/>
              <a:ext cx="945121" cy="652132"/>
            </a:xfrm>
            <a:prstGeom prst="rect">
              <a:avLst/>
            </a:prstGeom>
            <a:noFill/>
            <a:effectLst>
              <a:softEdge rad="31750"/>
            </a:effectLst>
          </p:spPr>
        </p:pic>
      </p:grpSp>
    </p:spTree>
    <p:extLst>
      <p:ext uri="{BB962C8B-B14F-4D97-AF65-F5344CB8AC3E}">
        <p14:creationId xmlns:p14="http://schemas.microsoft.com/office/powerpoint/2010/main" val="404910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CAST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CONVERT</a:t>
            </a:r>
            <a:r>
              <a:rPr lang="en-US" dirty="0"/>
              <a:t> – conversion between data types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ISNULL</a:t>
            </a:r>
            <a:r>
              <a:rPr lang="en-US" dirty="0"/>
              <a:t> – swaps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with a specified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Example: Display “Not Finished” for projects with no </a:t>
            </a:r>
            <a:r>
              <a:rPr lang="en-US" noProof="1"/>
              <a:t>EndDate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95600" y="1828800"/>
            <a:ext cx="6400800" cy="1089530"/>
            <a:chOff x="1446212" y="2046035"/>
            <a:chExt cx="92964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46212" y="2046035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CAST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(Data AS NewType)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6212" y="2590800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CONVERT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(NewType, Data)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2919" y="3640750"/>
            <a:ext cx="640298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(Data, DefaultValue)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0824" y="4877586"/>
            <a:ext cx="10947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ProjectID, 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(CAST(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varchar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Finished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Projects</a:t>
            </a:r>
          </a:p>
        </p:txBody>
      </p:sp>
    </p:spTree>
    <p:extLst>
      <p:ext uri="{BB962C8B-B14F-4D97-AF65-F5344CB8AC3E}">
        <p14:creationId xmlns:p14="http://schemas.microsoft.com/office/powerpoint/2010/main" val="34632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COALESCE</a:t>
            </a:r>
            <a:r>
              <a:rPr lang="en-US" dirty="0"/>
              <a:t> – evaluates the arguments in order and returns the </a:t>
            </a:r>
            <a:br>
              <a:rPr lang="en-US" dirty="0"/>
            </a:br>
            <a:r>
              <a:rPr lang="en-US" dirty="0"/>
              <a:t>current value of the first expression that initially does not </a:t>
            </a:r>
            <a:br>
              <a:rPr lang="en-US" dirty="0"/>
            </a:br>
            <a:r>
              <a:rPr lang="en-US" dirty="0"/>
              <a:t>evaluate to </a:t>
            </a:r>
            <a:r>
              <a:rPr lang="en-US" dirty="0">
                <a:solidFill>
                  <a:schemeClr val="bg1"/>
                </a:solidFill>
              </a:rPr>
              <a:t>NULL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39586" y="3559682"/>
            <a:ext cx="9112827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COALESCE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(NULL, NULL, 'third_value', 'fourth_value');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third_value</a:t>
            </a:r>
          </a:p>
        </p:txBody>
      </p:sp>
    </p:spTree>
    <p:extLst>
      <p:ext uri="{BB962C8B-B14F-4D97-AF65-F5344CB8AC3E}">
        <p14:creationId xmlns:p14="http://schemas.microsoft.com/office/powerpoint/2010/main" val="305052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OFFSET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FETCH </a:t>
            </a:r>
            <a:r>
              <a:rPr lang="en-US" dirty="0"/>
              <a:t>– get only specific rows from the result set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in combination with </a:t>
            </a:r>
            <a:r>
              <a:rPr lang="en-US" b="1" dirty="0">
                <a:solidFill>
                  <a:schemeClr val="bg1"/>
                </a:solidFill>
              </a:rPr>
              <a:t>ORDER BY </a:t>
            </a:r>
            <a:r>
              <a:rPr lang="en-US" dirty="0"/>
              <a:t>for pagination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7624" y="2788026"/>
            <a:ext cx="70135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10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FETCH NEXT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5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 ONLY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487230" y="3541128"/>
            <a:ext cx="2235724" cy="611443"/>
          </a:xfrm>
          <a:prstGeom prst="wedgeRoundRectCallout">
            <a:avLst>
              <a:gd name="adj1" fmla="val -63150"/>
              <a:gd name="adj2" fmla="val 91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to skip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279840" y="5484558"/>
            <a:ext cx="2586104" cy="611443"/>
          </a:xfrm>
          <a:prstGeom prst="wedgeRoundRectCallout">
            <a:avLst>
              <a:gd name="adj1" fmla="val -50452"/>
              <a:gd name="adj2" fmla="val -1065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to include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71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ROW_NUMBER </a:t>
            </a:r>
            <a:r>
              <a:rPr lang="en-US" dirty="0"/>
              <a:t>– always generate unique values without any   gaps, even if there are ties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RANK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can have gaps in its sequence and when values are the same, they get the same rank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DENSE_RANK </a:t>
            </a:r>
            <a:r>
              <a:rPr lang="en-US" dirty="0"/>
              <a:t>– returns the same rank for ties, but it doesn’t    have any gaps in the sequence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2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in SQL Server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6012947"/>
            <a:ext cx="10961783" cy="499819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functions png">
            <a:extLst>
              <a:ext uri="{FF2B5EF4-FFF2-40B4-BE49-F238E27FC236}">
                <a16:creationId xmlns:a16="http://schemas.microsoft.com/office/drawing/2014/main" id="{98B06F06-A26D-4BAB-BF84-85C365DAA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4" y="805070"/>
            <a:ext cx="3648488" cy="364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6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Wildcards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Selecting results by partial match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678873"/>
            <a:ext cx="3532909" cy="35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Wildcards </a:t>
            </a:r>
            <a:r>
              <a:rPr lang="en-US" dirty="0"/>
              <a:t>are used with </a:t>
            </a:r>
            <a:r>
              <a:rPr lang="en-US" b="1" dirty="0">
                <a:solidFill>
                  <a:schemeClr val="bg1"/>
                </a:solidFill>
              </a:rPr>
              <a:t>WHERE</a:t>
            </a:r>
            <a:r>
              <a:rPr lang="en-US" dirty="0"/>
              <a:t> for partial filtration</a:t>
            </a:r>
          </a:p>
          <a:p>
            <a:pPr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Regular Expressions</a:t>
            </a:r>
            <a:r>
              <a:rPr lang="en-US" dirty="0"/>
              <a:t>, but </a:t>
            </a:r>
            <a:r>
              <a:rPr lang="en-US" b="1" dirty="0">
                <a:solidFill>
                  <a:schemeClr val="bg1"/>
                </a:solidFill>
              </a:rPr>
              <a:t>less capable</a:t>
            </a:r>
          </a:p>
          <a:p>
            <a:pPr>
              <a:buClr>
                <a:schemeClr val="tx1"/>
              </a:buClr>
            </a:pPr>
            <a:r>
              <a:rPr lang="en-US" dirty="0"/>
              <a:t>Example: Find all employees who's first name </a:t>
            </a:r>
            <a:r>
              <a:rPr lang="en-US" b="1" dirty="0">
                <a:solidFill>
                  <a:schemeClr val="bg1"/>
                </a:solidFill>
              </a:rPr>
              <a:t>starts with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Ro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WHERE … LIKE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7624" y="3581400"/>
            <a:ext cx="70135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FirstName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LIKE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949902" y="5310706"/>
            <a:ext cx="2874784" cy="698208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Wildcard symbol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282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Supported characters include: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ESCAPE</a:t>
            </a:r>
            <a:r>
              <a:rPr lang="en-US" dirty="0"/>
              <a:t> – specify a prefix to treat special characters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Wildcard Characters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9612" y="4733458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Tracks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Name LIKE '%max!%'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ESCAPE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865084"/>
            <a:ext cx="82327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 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-- any single character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-- any character within range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[^…]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-- any character not in the range</a:t>
            </a:r>
          </a:p>
        </p:txBody>
      </p:sp>
    </p:spTree>
    <p:extLst>
      <p:ext uri="{BB962C8B-B14F-4D97-AF65-F5344CB8AC3E}">
        <p14:creationId xmlns:p14="http://schemas.microsoft.com/office/powerpoint/2010/main" val="387286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0877" y="1964439"/>
            <a:ext cx="81098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Various </a:t>
            </a:r>
            <a:r>
              <a:rPr lang="en-US" sz="3200" b="1" dirty="0">
                <a:solidFill>
                  <a:schemeClr val="bg1"/>
                </a:solidFill>
              </a:rPr>
              <a:t>built-in functions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String functions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000" dirty="0">
                <a:solidFill>
                  <a:schemeClr val="bg2"/>
                </a:solidFill>
              </a:rPr>
              <a:t>/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Math functions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PI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ABS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POWER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ROUND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Date functions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DATEPART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DATEDIFF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GETDATE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/>
                </a:solidFill>
              </a:rPr>
              <a:t>Wildcards</a:t>
            </a:r>
            <a:r>
              <a:rPr lang="en-US" sz="3200" dirty="0">
                <a:solidFill>
                  <a:schemeClr val="bg2"/>
                </a:solidFill>
              </a:rPr>
              <a:t>, we can obtain results by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partial string matches</a:t>
            </a:r>
          </a:p>
        </p:txBody>
      </p:sp>
    </p:spTree>
    <p:extLst>
      <p:ext uri="{BB962C8B-B14F-4D97-AF65-F5344CB8AC3E}">
        <p14:creationId xmlns:p14="http://schemas.microsoft.com/office/powerpoint/2010/main" val="79437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08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4201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846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38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2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Aggregate functions</a:t>
            </a:r>
          </a:p>
          <a:p>
            <a:pPr lvl="1"/>
            <a:r>
              <a:rPr lang="en-US" sz="2800" dirty="0"/>
              <a:t>It perform a calculation on a set of values and return a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single </a:t>
            </a:r>
            <a:r>
              <a:rPr lang="en-US" sz="2800" dirty="0"/>
              <a:t>value. 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Analytic functions</a:t>
            </a:r>
          </a:p>
          <a:p>
            <a:pPr lvl="1"/>
            <a:r>
              <a:rPr lang="en-US" sz="2800" dirty="0"/>
              <a:t>It compute an aggregate value based on a group of rows</a:t>
            </a:r>
            <a:r>
              <a:rPr lang="en-US" sz="2800"/>
              <a:t>. 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However</a:t>
            </a:r>
            <a:r>
              <a:rPr lang="en-US" sz="2800" dirty="0"/>
              <a:t>, unlike aggregate functions, analytic functions can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return </a:t>
            </a:r>
            <a:r>
              <a:rPr lang="en-US" sz="2800" dirty="0"/>
              <a:t>multiple rows for each group. </a:t>
            </a:r>
          </a:p>
          <a:p>
            <a:pPr marL="609219" lvl="1" indent="0">
              <a:lnSpc>
                <a:spcPct val="100000"/>
              </a:lnSpc>
              <a:buNone/>
            </a:pPr>
            <a:endParaRPr lang="en-US" sz="2800" dirty="0"/>
          </a:p>
          <a:p>
            <a:pPr>
              <a:buClr>
                <a:schemeClr val="tx2"/>
              </a:buClr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5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Ranking</a:t>
            </a:r>
            <a:r>
              <a:rPr lang="en-US" sz="2800" b="1" dirty="0">
                <a:solidFill>
                  <a:schemeClr val="bg1"/>
                </a:solidFill>
              </a:rPr>
              <a:t> functions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Returns </a:t>
            </a:r>
            <a:r>
              <a:rPr lang="en-US" sz="2800" dirty="0"/>
              <a:t>a ranking value for each row in a partition</a:t>
            </a:r>
            <a:r>
              <a:rPr lang="en-US" sz="2800" dirty="0" smtClean="0"/>
              <a:t>. 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noProof="1" smtClean="0">
                <a:solidFill>
                  <a:schemeClr val="bg1"/>
                </a:solidFill>
              </a:rPr>
              <a:t>Rowset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/>
              <a:t>Returns </a:t>
            </a:r>
            <a:r>
              <a:rPr lang="en-US" sz="2800" dirty="0" smtClean="0"/>
              <a:t>an </a:t>
            </a:r>
            <a:r>
              <a:rPr lang="en-US" sz="2800" dirty="0"/>
              <a:t>object that can be used like table references </a:t>
            </a:r>
            <a:r>
              <a:rPr lang="en-US" sz="2800" dirty="0" smtClean="0"/>
              <a:t>in </a:t>
            </a:r>
            <a:br>
              <a:rPr lang="en-US" sz="2800" dirty="0" smtClean="0"/>
            </a:br>
            <a:r>
              <a:rPr lang="en-US" sz="2800" dirty="0" smtClean="0"/>
              <a:t>an statement</a:t>
            </a:r>
            <a:r>
              <a:rPr lang="en-US" sz="2800" dirty="0"/>
              <a:t>.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Scalar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Operate on a single value and then return a single value.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Scalar </a:t>
            </a:r>
            <a:r>
              <a:rPr lang="en-US" sz="2800" dirty="0"/>
              <a:t>functions can be used wherever an expression is </a:t>
            </a:r>
            <a:r>
              <a:rPr lang="en-US" sz="2800" dirty="0" smtClean="0"/>
              <a:t>valid</a:t>
            </a:r>
          </a:p>
          <a:p>
            <a:pPr marL="609219" lvl="1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6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 Functions</a:t>
            </a:r>
            <a:endParaRPr lang="bg-BG" dirty="0"/>
          </a:p>
        </p:txBody>
      </p:sp>
      <p:pic>
        <p:nvPicPr>
          <p:cNvPr id="2050" name="Picture 2" descr="Ð ÐµÐ·ÑÐ»ÑÐ°Ñ Ñ Ð¸Ð·Ð¾Ð±ÑÐ°Ð¶ÐµÐ½Ð¸Ðµ Ð·Ð° abc png">
            <a:extLst>
              <a:ext uri="{FF2B5EF4-FFF2-40B4-BE49-F238E27FC236}">
                <a16:creationId xmlns:a16="http://schemas.microsoft.com/office/drawing/2014/main" id="{C25E9DF4-DD39-4C11-8114-A799A038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85" y="1212575"/>
            <a:ext cx="2995230" cy="299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69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Concatenation</a:t>
            </a:r>
            <a:r>
              <a:rPr lang="en-US" dirty="0"/>
              <a:t> – combines strings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with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00200" y="1981201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FirstName </a:t>
            </a:r>
            <a:r>
              <a:rPr lang="en-US" dirty="0">
                <a:solidFill>
                  <a:schemeClr val="bg1"/>
                </a:solidFill>
              </a:rPr>
              <a:t>+ ' ' + </a:t>
            </a:r>
            <a:r>
              <a:rPr lang="en-US" dirty="0"/>
              <a:t>LastName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00200" y="3899430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</a:t>
            </a:r>
            <a:r>
              <a:rPr lang="en-US" dirty="0">
                <a:solidFill>
                  <a:schemeClr val="bg1"/>
                </a:solidFill>
              </a:rPr>
              <a:t>CONCAT</a:t>
            </a:r>
            <a:r>
              <a:rPr lang="en-US" dirty="0"/>
              <a:t>(FirstName, ' ', LastName)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</p:spTree>
    <p:extLst>
      <p:ext uri="{BB962C8B-B14F-4D97-AF65-F5344CB8AC3E}">
        <p14:creationId xmlns:p14="http://schemas.microsoft.com/office/powerpoint/2010/main" val="341093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</a:rPr>
              <a:t>Concatenation</a:t>
            </a:r>
            <a:r>
              <a:rPr lang="en-US" sz="2600" dirty="0"/>
              <a:t> – combines strings</a:t>
            </a:r>
          </a:p>
          <a:p>
            <a:pPr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</a:rPr>
              <a:t>CONCAT_WS </a:t>
            </a:r>
            <a:r>
              <a:rPr lang="en-US" sz="2600" dirty="0"/>
              <a:t>( separator, argument1, argument2 [, </a:t>
            </a:r>
            <a:r>
              <a:rPr lang="en-US" sz="2600" noProof="1" smtClean="0"/>
              <a:t>argumentN</a:t>
            </a:r>
            <a:r>
              <a:rPr lang="en-US" sz="2600" dirty="0" smtClean="0"/>
              <a:t>]... </a:t>
            </a:r>
            <a:r>
              <a:rPr lang="en-US" sz="2600" dirty="0"/>
              <a:t>)</a:t>
            </a:r>
            <a:br>
              <a:rPr lang="en-US" sz="2600" dirty="0"/>
            </a:br>
            <a:endParaRPr lang="en-US" sz="2600" dirty="0"/>
          </a:p>
          <a:p>
            <a:pPr>
              <a:buClr>
                <a:schemeClr val="tx1"/>
              </a:buClr>
            </a:pPr>
            <a:endParaRPr lang="en-US" sz="2600" dirty="0"/>
          </a:p>
          <a:p>
            <a:pPr>
              <a:buClr>
                <a:schemeClr val="tx1"/>
              </a:buClr>
            </a:pPr>
            <a:endParaRPr lang="en-US" sz="2600" dirty="0"/>
          </a:p>
          <a:p>
            <a:pPr>
              <a:buClr>
                <a:schemeClr val="tx1"/>
              </a:buClr>
            </a:pPr>
            <a:r>
              <a:rPr lang="en-US" sz="2600" b="1" dirty="0">
                <a:solidFill>
                  <a:schemeClr val="bg1"/>
                </a:solidFill>
              </a:rPr>
              <a:t>CONCAT_WS </a:t>
            </a:r>
            <a:r>
              <a:rPr lang="en-US" sz="2600" dirty="0"/>
              <a:t>ignores </a:t>
            </a:r>
            <a:r>
              <a:rPr lang="en-US" sz="2600" b="1" dirty="0">
                <a:solidFill>
                  <a:schemeClr val="bg1"/>
                </a:solidFill>
              </a:rPr>
              <a:t>null</a:t>
            </a:r>
            <a:r>
              <a:rPr lang="en-US" sz="2600" dirty="0"/>
              <a:t> values during concatenation, and does not add the </a:t>
            </a:r>
            <a:br>
              <a:rPr lang="en-US" sz="2600" dirty="0"/>
            </a:br>
            <a:r>
              <a:rPr lang="en-US" sz="2600" dirty="0"/>
              <a:t>separator between null values. Therefore, </a:t>
            </a:r>
            <a:r>
              <a:rPr lang="en-US" sz="2600" b="1" dirty="0">
                <a:solidFill>
                  <a:schemeClr val="bg1"/>
                </a:solidFill>
              </a:rPr>
              <a:t>CONCAT_WS </a:t>
            </a:r>
            <a:r>
              <a:rPr lang="en-US" sz="2600" dirty="0"/>
              <a:t>can cleanly handle </a:t>
            </a:r>
            <a:br>
              <a:rPr lang="en-US" sz="2600" dirty="0"/>
            </a:br>
            <a:r>
              <a:rPr lang="en-US" sz="2600" dirty="0"/>
              <a:t>concatenation of strings that might have "blank" values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32609" y="2304426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</a:t>
            </a:r>
            <a:r>
              <a:rPr lang="en-US" dirty="0">
                <a:solidFill>
                  <a:schemeClr val="bg1"/>
                </a:solidFill>
              </a:rPr>
              <a:t>CONCAT_WS</a:t>
            </a:r>
            <a:r>
              <a:rPr lang="en-US" dirty="0"/>
              <a:t>(' ', FirstName, </a:t>
            </a:r>
            <a:r>
              <a:rPr lang="en-US" noProof="1" smtClean="0"/>
              <a:t>LastName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3CE5853-2474-44E3-A5A1-290BB3B5D1E7}"/>
              </a:ext>
            </a:extLst>
          </p:cNvPr>
          <p:cNvSpPr txBox="1">
            <a:spLocks/>
          </p:cNvSpPr>
          <p:nvPr/>
        </p:nvSpPr>
        <p:spPr>
          <a:xfrm>
            <a:off x="1132609" y="5443086"/>
            <a:ext cx="8991600" cy="954107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</a:t>
            </a:r>
            <a:r>
              <a:rPr lang="en-US" dirty="0">
                <a:solidFill>
                  <a:schemeClr val="bg1"/>
                </a:solidFill>
              </a:rPr>
              <a:t>CONCAT_WS</a:t>
            </a:r>
            <a:r>
              <a:rPr lang="en-US" dirty="0"/>
              <a:t>(',','1 Microsoft Way', NULL, NULL, 'Redmond', 'WA', 98052) AS Address;</a:t>
            </a:r>
          </a:p>
        </p:txBody>
      </p:sp>
    </p:spTree>
    <p:extLst>
      <p:ext uri="{BB962C8B-B14F-4D97-AF65-F5344CB8AC3E}">
        <p14:creationId xmlns:p14="http://schemas.microsoft.com/office/powerpoint/2010/main" val="17454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10445</TotalTime>
  <Words>1565</Words>
  <Application>Microsoft Office PowerPoint</Application>
  <PresentationFormat>Widescreen</PresentationFormat>
  <Paragraphs>392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Built-in Functions</vt:lpstr>
      <vt:lpstr>Table of Contents</vt:lpstr>
      <vt:lpstr>Questions</vt:lpstr>
      <vt:lpstr>PowerPoint Presentation</vt:lpstr>
      <vt:lpstr>SQL Functions</vt:lpstr>
      <vt:lpstr>SQL Functions</vt:lpstr>
      <vt:lpstr>PowerPoint Presentation</vt:lpstr>
      <vt:lpstr>String Functions</vt:lpstr>
      <vt:lpstr>String Functions</vt:lpstr>
      <vt:lpstr>String Functions (2)</vt:lpstr>
      <vt:lpstr>String Functions (3)</vt:lpstr>
      <vt:lpstr>String Functions (4)</vt:lpstr>
      <vt:lpstr>String Functions (5)</vt:lpstr>
      <vt:lpstr>Problem: Obfuscate CC Numbers</vt:lpstr>
      <vt:lpstr>Solution : Obfuscate CC Numbers</vt:lpstr>
      <vt:lpstr>String Functions (6)</vt:lpstr>
      <vt:lpstr>String Functions (7)</vt:lpstr>
      <vt:lpstr>String Functions (8)</vt:lpstr>
      <vt:lpstr>String Functions (9)</vt:lpstr>
      <vt:lpstr>PowerPoint Presentation</vt:lpstr>
      <vt:lpstr>Math Functions</vt:lpstr>
      <vt:lpstr>Math Functions (2)</vt:lpstr>
      <vt:lpstr>Example: Line Length</vt:lpstr>
      <vt:lpstr>Math Functions (3)</vt:lpstr>
      <vt:lpstr>Problem: Pallets</vt:lpstr>
      <vt:lpstr>Solution: Pallets</vt:lpstr>
      <vt:lpstr>Math Functions (4)</vt:lpstr>
      <vt:lpstr>PowerPoint Presentation</vt:lpstr>
      <vt:lpstr>Date Functions</vt:lpstr>
      <vt:lpstr>Problem: Quarterly Report</vt:lpstr>
      <vt:lpstr>Solution: Quarterly Report</vt:lpstr>
      <vt:lpstr>Date Functions (2)</vt:lpstr>
      <vt:lpstr>Date Functions (3)</vt:lpstr>
      <vt:lpstr>Date Functions (4)</vt:lpstr>
      <vt:lpstr>PowerPoint Presentation</vt:lpstr>
      <vt:lpstr>Other Functions</vt:lpstr>
      <vt:lpstr>Other Functions (2)</vt:lpstr>
      <vt:lpstr>Other Functions(3)</vt:lpstr>
      <vt:lpstr>Other Functions(4)</vt:lpstr>
      <vt:lpstr>PowerPoint Presentation</vt:lpstr>
      <vt:lpstr>Using WHERE … LIKE</vt:lpstr>
      <vt:lpstr>Wildcard Characters</vt:lpstr>
      <vt:lpstr>Summary</vt:lpstr>
      <vt:lpstr>PowerPoint Presentation</vt:lpstr>
      <vt:lpstr>SoftUni Diamond Partners</vt:lpstr>
      <vt:lpstr>SoftUni Organizational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subject>Databases Basics - MS SQL Server -  Practical Trainer @ SoftUni</dc:subject>
  <dc:creator>Alen Paunov</dc:creator>
  <cp:keywords>Databases, SQL, programming, SoftUni, Software University, programming, software development, software engineering, course, database systems</cp:keywords>
  <dc:description>C# OOP Basics Course @ SoftUni – https://softuni.bg/trainings/2084/csharp-oop-basics-october-2018</dc:description>
  <cp:lastModifiedBy>Stoyan</cp:lastModifiedBy>
  <cp:revision>432</cp:revision>
  <dcterms:created xsi:type="dcterms:W3CDTF">2018-05-23T13:08:44Z</dcterms:created>
  <dcterms:modified xsi:type="dcterms:W3CDTF">2019-09-22T08:49:10Z</dcterms:modified>
  <cp:category>db;databases;sql;programming;computer programming;software development</cp:category>
</cp:coreProperties>
</file>