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503" r:id="rId2"/>
    <p:sldId id="504" r:id="rId3"/>
    <p:sldId id="597" r:id="rId4"/>
    <p:sldId id="598" r:id="rId5"/>
    <p:sldId id="600" r:id="rId6"/>
    <p:sldId id="601" r:id="rId7"/>
    <p:sldId id="602" r:id="rId8"/>
    <p:sldId id="548" r:id="rId9"/>
    <p:sldId id="590" r:id="rId10"/>
    <p:sldId id="591" r:id="rId11"/>
    <p:sldId id="592" r:id="rId12"/>
    <p:sldId id="594" r:id="rId13"/>
    <p:sldId id="593" r:id="rId14"/>
    <p:sldId id="595" r:id="rId15"/>
    <p:sldId id="596" r:id="rId16"/>
    <p:sldId id="589" r:id="rId17"/>
    <p:sldId id="549" r:id="rId18"/>
    <p:sldId id="550" r:id="rId19"/>
    <p:sldId id="603" r:id="rId20"/>
    <p:sldId id="552" r:id="rId21"/>
    <p:sldId id="604" r:id="rId22"/>
    <p:sldId id="553" r:id="rId23"/>
    <p:sldId id="605" r:id="rId24"/>
    <p:sldId id="606" r:id="rId25"/>
    <p:sldId id="607" r:id="rId26"/>
    <p:sldId id="608" r:id="rId27"/>
    <p:sldId id="558" r:id="rId28"/>
    <p:sldId id="609" r:id="rId29"/>
    <p:sldId id="562" r:id="rId30"/>
    <p:sldId id="563" r:id="rId31"/>
    <p:sldId id="565" r:id="rId32"/>
    <p:sldId id="566" r:id="rId33"/>
    <p:sldId id="572" r:id="rId34"/>
    <p:sldId id="573" r:id="rId35"/>
    <p:sldId id="574" r:id="rId36"/>
    <p:sldId id="575" r:id="rId37"/>
    <p:sldId id="610" r:id="rId38"/>
    <p:sldId id="611" r:id="rId39"/>
    <p:sldId id="612" r:id="rId40"/>
    <p:sldId id="615" r:id="rId41"/>
    <p:sldId id="613" r:id="rId42"/>
    <p:sldId id="614" r:id="rId43"/>
    <p:sldId id="583" r:id="rId44"/>
    <p:sldId id="616" r:id="rId45"/>
    <p:sldId id="617" r:id="rId46"/>
    <p:sldId id="618" r:id="rId47"/>
    <p:sldId id="619" r:id="rId48"/>
    <p:sldId id="62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204D5-C1A3-45B9-B826-4C1F8D2223D7}">
          <p14:sldIdLst>
            <p14:sldId id="503"/>
            <p14:sldId id="504"/>
          </p14:sldIdLst>
        </p14:section>
        <p14:section name="Memory Storage" id="{B04E8505-3195-4036-843B-1D362D1A3DB8}">
          <p14:sldIdLst>
            <p14:sldId id="597"/>
            <p14:sldId id="598"/>
            <p14:sldId id="600"/>
            <p14:sldId id="601"/>
            <p14:sldId id="602"/>
          </p14:sldIdLst>
        </p14:section>
        <p14:section name="Data Structures" id="{F6C6A340-BFF9-4906-BC2D-4BB97F973E47}">
          <p14:sldIdLst>
            <p14:sldId id="548"/>
            <p14:sldId id="590"/>
            <p14:sldId id="591"/>
            <p14:sldId id="592"/>
            <p14:sldId id="594"/>
            <p14:sldId id="593"/>
            <p14:sldId id="595"/>
            <p14:sldId id="596"/>
          </p14:sldIdLst>
        </p14:section>
        <p14:section name="Algorithmic Complexity" id="{7B2A5DDB-E992-4E4A-B434-CE48876A9C60}">
          <p14:sldIdLst>
            <p14:sldId id="589"/>
            <p14:sldId id="549"/>
            <p14:sldId id="550"/>
            <p14:sldId id="603"/>
            <p14:sldId id="552"/>
            <p14:sldId id="604"/>
            <p14:sldId id="553"/>
            <p14:sldId id="605"/>
            <p14:sldId id="606"/>
            <p14:sldId id="607"/>
            <p14:sldId id="608"/>
            <p14:sldId id="558"/>
            <p14:sldId id="609"/>
            <p14:sldId id="562"/>
            <p14:sldId id="563"/>
            <p14:sldId id="565"/>
            <p14:sldId id="566"/>
          </p14:sldIdLst>
        </p14:section>
        <p14:section name="Array Data Structures" id="{8C6FD18F-83AD-4467-B89A-AFDF27349BC5}">
          <p14:sldIdLst>
            <p14:sldId id="572"/>
            <p14:sldId id="573"/>
            <p14:sldId id="574"/>
            <p14:sldId id="575"/>
          </p14:sldIdLst>
        </p14:section>
        <p14:section name="Data Structures Implementation" id="{57709F0F-FAE4-4DF7-B570-04A564773AC1}">
          <p14:sldIdLst>
            <p14:sldId id="610"/>
            <p14:sldId id="611"/>
            <p14:sldId id="612"/>
            <p14:sldId id="615"/>
            <p14:sldId id="613"/>
            <p14:sldId id="614"/>
          </p14:sldIdLst>
        </p14:section>
        <p14:section name="Conclusion" id="{65B8A0BC-CCC7-40AE-8FD4-18A3E836C125}">
          <p14:sldIdLst>
            <p14:sldId id="583"/>
            <p14:sldId id="616"/>
            <p14:sldId id="617"/>
            <p14:sldId id="618"/>
            <p14:sldId id="619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41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2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5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 Complexity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Big O Notation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0</a:t>
          </a:r>
          <a:endParaRPr lang="en-US" b="1" dirty="0">
            <a:solidFill>
              <a:schemeClr val="tx1"/>
            </a:solidFill>
          </a:endParaRP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</a:t>
          </a:r>
          <a:endParaRPr lang="en-US" b="1" dirty="0">
            <a:solidFill>
              <a:schemeClr val="tx1"/>
            </a:solidFill>
          </a:endParaRP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</a:t>
          </a:r>
          <a:endParaRPr lang="en-US" b="1" dirty="0">
            <a:solidFill>
              <a:schemeClr val="tx1"/>
            </a:solidFill>
          </a:endParaRP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0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1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2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7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37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00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04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120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70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Memory, Data Structures and Complexity Notations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4400" b="1" dirty="0" smtClean="0">
                <a:solidFill>
                  <a:schemeClr val="bg1"/>
                </a:solidFill>
              </a:rPr>
              <a:t>O(n)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 smtClean="0"/>
              <a:t>The Big O</a:t>
            </a:r>
            <a:endParaRPr lang="en-US" sz="3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Structures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"Information</a:t>
            </a:r>
            <a:r>
              <a:rPr lang="en-US" sz="3400" b="1" dirty="0">
                <a:solidFill>
                  <a:schemeClr val="bg1"/>
                </a:solidFill>
              </a:rPr>
              <a:t>" </a:t>
            </a:r>
            <a:r>
              <a:rPr lang="en-US" sz="3400" dirty="0" smtClean="0"/>
              <a:t>has </a:t>
            </a:r>
            <a:r>
              <a:rPr lang="en-US" sz="3400" dirty="0"/>
              <a:t>Old French and Middle English origins. It has always referred to "the act of informing, " usually in regard to education, instruction, or other knowledge communication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 smtClean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accent2"/>
                </a:solidFill>
              </a:rPr>
              <a:t>The history of temperature readings all over the world for the past </a:t>
            </a:r>
            <a:r>
              <a:rPr lang="en-US" sz="3400" b="1" dirty="0" smtClean="0">
                <a:solidFill>
                  <a:schemeClr val="accent2"/>
                </a:solidFill>
              </a:rPr>
              <a:t>100, when organized </a:t>
            </a:r>
            <a:r>
              <a:rPr lang="en-US" sz="3400" b="1" dirty="0">
                <a:solidFill>
                  <a:schemeClr val="accent2"/>
                </a:solidFill>
              </a:rPr>
              <a:t>and analyzed </a:t>
            </a:r>
            <a:r>
              <a:rPr lang="en-US" sz="3400" b="1" dirty="0" smtClean="0">
                <a:solidFill>
                  <a:schemeClr val="accent2"/>
                </a:solidFill>
              </a:rPr>
              <a:t>we </a:t>
            </a:r>
            <a:r>
              <a:rPr lang="en-US" sz="3400" b="1" dirty="0">
                <a:solidFill>
                  <a:schemeClr val="accent2"/>
                </a:solidFill>
              </a:rPr>
              <a:t>find that global temperature is </a:t>
            </a:r>
            <a:r>
              <a:rPr lang="en-US" sz="3400" b="1" dirty="0" smtClean="0">
                <a:solidFill>
                  <a:schemeClr val="accent2"/>
                </a:solidFill>
              </a:rPr>
              <a:t>rising. – That is information.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Set of </a:t>
            </a:r>
            <a:r>
              <a:rPr lang="en-US" sz="3400" b="1" dirty="0" smtClean="0">
                <a:solidFill>
                  <a:schemeClr val="bg1"/>
                </a:solidFill>
              </a:rPr>
              <a:t>symbols</a:t>
            </a:r>
            <a:r>
              <a:rPr lang="en-US" sz="3400" dirty="0" smtClean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 smtClean="0"/>
              <a:t>Simplified – bits of information stored in memory. </a:t>
            </a:r>
            <a:r>
              <a:rPr lang="en-US" sz="3400" dirty="0"/>
              <a:t>I</a:t>
            </a:r>
            <a:r>
              <a:rPr lang="en-US" sz="3400" dirty="0" smtClean="0"/>
              <a:t>f those      bits remain </a:t>
            </a:r>
            <a:r>
              <a:rPr lang="en-US" sz="3400" b="1" dirty="0" smtClean="0">
                <a:solidFill>
                  <a:schemeClr val="bg1"/>
                </a:solidFill>
              </a:rPr>
              <a:t>unused,</a:t>
            </a:r>
            <a:r>
              <a:rPr lang="en-US" sz="3400" dirty="0" smtClean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Example:</a:t>
            </a:r>
            <a:endParaRPr lang="en-US" sz="34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easy to notice, that the way </a:t>
            </a:r>
            <a:r>
              <a:rPr lang="en-US" dirty="0"/>
              <a:t>we </a:t>
            </a:r>
            <a:r>
              <a:rPr lang="en-US" b="1" dirty="0" smtClean="0">
                <a:solidFill>
                  <a:schemeClr val="bg1"/>
                </a:solidFill>
              </a:rPr>
              <a:t>read </a:t>
            </a:r>
            <a:r>
              <a:rPr lang="en-US" dirty="0" smtClean="0"/>
              <a:t>the data </a:t>
            </a:r>
            <a:r>
              <a:rPr lang="en-US" b="1" dirty="0" smtClean="0">
                <a:solidFill>
                  <a:schemeClr val="bg1"/>
                </a:solidFill>
              </a:rPr>
              <a:t>retrieves          the information </a:t>
            </a:r>
            <a:r>
              <a:rPr lang="en-US" dirty="0" smtClean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 smtClean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Data structure – an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which takes responsibility for data </a:t>
            </a:r>
            <a:r>
              <a:rPr lang="en-US" sz="3400" b="1" dirty="0" smtClean="0">
                <a:solidFill>
                  <a:schemeClr val="bg1"/>
                </a:solidFill>
              </a:rPr>
              <a:t>organization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storage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management</a:t>
            </a:r>
            <a:r>
              <a:rPr lang="en-US" sz="3400" dirty="0" smtClean="0"/>
              <a:t> in </a:t>
            </a:r>
            <a:r>
              <a:rPr lang="en-US" sz="3400" b="1" dirty="0" smtClean="0">
                <a:solidFill>
                  <a:schemeClr val="bg1"/>
                </a:solidFill>
              </a:rPr>
              <a:t>effective</a:t>
            </a:r>
            <a:r>
              <a:rPr lang="en-US" sz="3400" dirty="0" smtClean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Storing items </a:t>
            </a:r>
            <a:r>
              <a:rPr lang="en-US" sz="3400" b="1" dirty="0" smtClean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  <a:endParaRPr lang="en-US" sz="3400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7281"/>
              </p:ext>
            </p:extLst>
          </p:nvPr>
        </p:nvGraphicFramePr>
        <p:xfrm>
          <a:off x="2329960" y="3199010"/>
          <a:ext cx="782515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7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91257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(Array</a:t>
                      </a:r>
                      <a:r>
                        <a:rPr lang="en-US" baseline="0" dirty="0" smtClean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List&lt;Double&gt;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(List</a:t>
                      </a:r>
                      <a:r>
                        <a:rPr lang="en-US" baseline="0" dirty="0" smtClean="0"/>
                        <a:t> size) * 8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Map&lt;Integer,</a:t>
                      </a:r>
                      <a:r>
                        <a:rPr lang="en-US" baseline="0" dirty="0" smtClean="0"/>
                        <a:t> int[]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(Map</a:t>
                      </a:r>
                      <a:r>
                        <a:rPr lang="en-US" baseline="0" dirty="0" smtClean="0"/>
                        <a:t> size) * Entry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An </a:t>
            </a:r>
            <a:r>
              <a:rPr lang="en-US" sz="3400" b="1" dirty="0" smtClean="0">
                <a:solidFill>
                  <a:schemeClr val="bg1"/>
                </a:solidFill>
              </a:rPr>
              <a:t>Abstract Data Structure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(ADS) </a:t>
            </a:r>
            <a:r>
              <a:rPr lang="en-US" sz="3400" dirty="0" smtClean="0"/>
              <a:t>– the way the real objects will be modulated as </a:t>
            </a:r>
            <a:r>
              <a:rPr lang="en-US" sz="3400" b="1" dirty="0" smtClean="0">
                <a:solidFill>
                  <a:schemeClr val="bg1"/>
                </a:solidFill>
              </a:rPr>
              <a:t>mathematical</a:t>
            </a:r>
            <a:r>
              <a:rPr lang="en-US" sz="3400" dirty="0" smtClean="0"/>
              <a:t> objects, alongside the         </a:t>
            </a:r>
            <a:r>
              <a:rPr lang="en-US" sz="3400" b="1" dirty="0" smtClean="0">
                <a:solidFill>
                  <a:schemeClr val="bg1"/>
                </a:solidFill>
              </a:rPr>
              <a:t>set </a:t>
            </a:r>
            <a:r>
              <a:rPr lang="en-US" sz="3400" b="1" dirty="0">
                <a:solidFill>
                  <a:schemeClr val="bg1"/>
                </a:solidFill>
              </a:rPr>
              <a:t>of operations </a:t>
            </a:r>
            <a:r>
              <a:rPr lang="en-US" sz="3400" dirty="0" smtClean="0"/>
              <a:t>to be executed upon them,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Structures (ADS)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2927" y="3532742"/>
            <a:ext cx="763304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 smtClean="0">
                <a:latin typeface="Consolas" pitchFamily="49" charset="0"/>
              </a:rPr>
              <a:t> List&lt;E&gt;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 smtClean="0">
                <a:latin typeface="Consolas" pitchFamily="49" charset="0"/>
              </a:rPr>
              <a:t>(E e);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int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sz="22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(Object</a:t>
            </a:r>
            <a:r>
              <a:rPr lang="en-US" sz="2200" b="1" noProof="1" smtClean="0">
                <a:latin typeface="Consolas" pitchFamily="49" charset="0"/>
              </a:rPr>
              <a:t> o);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isEmplty</a:t>
            </a:r>
            <a:r>
              <a:rPr lang="en-US" sz="22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mplementation </a:t>
            </a:r>
            <a:r>
              <a:rPr lang="en-US" dirty="0" smtClean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2927" y="2885874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 smtClean="0">
                <a:latin typeface="Consolas" pitchFamily="49" charset="0"/>
              </a:rPr>
              <a:t> ArrayList&lt;E&gt;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200" b="1" noProof="1" smtClean="0">
                <a:latin typeface="Consolas" pitchFamily="49" charset="0"/>
              </a:rPr>
              <a:t> List&lt;E&gt;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public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 smtClean="0">
                <a:latin typeface="Consolas" pitchFamily="49" charset="0"/>
              </a:rPr>
              <a:t>(E e)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    this.elements[this.index++] = 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this.size++;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return true;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Algorithmic </a:t>
            </a:r>
            <a:r>
              <a:rPr lang="en-US" dirty="0"/>
              <a:t>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 smtClean="0">
                <a:solidFill>
                  <a:schemeClr val="bg2"/>
                </a:solidFill>
              </a:rPr>
              <a:t>O(n)</a:t>
            </a:r>
            <a:endParaRPr lang="en-US" sz="9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/>
              <a:t>There are three main properties we want </a:t>
            </a:r>
            <a:r>
              <a:rPr lang="en-US" sz="3400" dirty="0"/>
              <a:t>to </a:t>
            </a:r>
            <a:r>
              <a:rPr lang="en-US" sz="3400" dirty="0" smtClean="0"/>
              <a:t>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Simplicity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 smtClean="0"/>
              <a:t> – this seems easy to determine, however it may         be very difficult to determine is the algorithm correct?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 smtClean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 smtClean="0">
                <a:ea typeface="굴림" pitchFamily="50" charset="-127"/>
              </a:rPr>
              <a:t>The expected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400" dirty="0" smtClean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 smtClean="0">
                <a:ea typeface="굴림" pitchFamily="50" charset="-127"/>
              </a:rPr>
              <a:t>The total number of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executed</a:t>
            </a:r>
            <a:br>
              <a:rPr lang="en-US" altLang="ko-KR" sz="3400" dirty="0" smtClean="0">
                <a:ea typeface="굴림" pitchFamily="50" charset="-127"/>
              </a:rPr>
            </a:br>
            <a:r>
              <a:rPr lang="en-US" altLang="ko-KR" sz="3400" dirty="0" smtClean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Also known as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Compare algorithms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 smtClean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sz="3400" dirty="0" smtClean="0">
                <a:ea typeface="굴림" pitchFamily="50" charset="-127"/>
              </a:rPr>
              <a:t>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 smtClean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</a:t>
            </a:r>
            <a:r>
              <a:rPr lang="en-US" altLang="ko-KR" dirty="0" smtClean="0">
                <a:ea typeface="굴림" pitchFamily="50" charset="-127"/>
              </a:rPr>
              <a:t>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Algorithmic Complexity</a:t>
            </a:r>
          </a:p>
          <a:p>
            <a:pPr marL="990289" lvl="1" indent="-514350">
              <a:buFont typeface="+mj-lt"/>
              <a:buAutoNum type="arabicPeriod"/>
            </a:pPr>
            <a:r>
              <a:rPr lang="en-US" dirty="0"/>
              <a:t>Asymptotic </a:t>
            </a:r>
            <a:r>
              <a:rPr lang="en-US" dirty="0" smtClean="0"/>
              <a:t>notations</a:t>
            </a:r>
          </a:p>
          <a:p>
            <a:pPr marL="514350" indent="-514350"/>
            <a:r>
              <a:rPr lang="en-US" dirty="0" smtClean="0"/>
              <a:t>Array Data Structure</a:t>
            </a:r>
          </a:p>
          <a:p>
            <a:pPr marL="514350" indent="-514350"/>
            <a:r>
              <a:rPr lang="en-US" dirty="0"/>
              <a:t>Data Structure </a:t>
            </a:r>
            <a:r>
              <a:rPr lang="en-US" dirty="0" smtClean="0"/>
              <a:t>Implementation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</a:t>
            </a:r>
            <a:r>
              <a:rPr lang="en-US" dirty="0" smtClean="0">
                <a:ea typeface="굴림" pitchFamily="50" charset="-127"/>
              </a:rPr>
              <a:t>input(</a:t>
            </a:r>
            <a:r>
              <a:rPr lang="en-US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 smtClean="0">
                <a:ea typeface="굴림" pitchFamily="50" charset="-127"/>
              </a:rPr>
              <a:t>) </a:t>
            </a:r>
            <a:r>
              <a:rPr lang="en-US" dirty="0">
                <a:ea typeface="굴림" pitchFamily="50" charset="-127"/>
              </a:rPr>
              <a:t>of the function is the </a:t>
            </a:r>
            <a:r>
              <a:rPr lang="en-US" dirty="0" smtClean="0">
                <a:ea typeface="굴림" pitchFamily="50" charset="-127"/>
              </a:rPr>
              <a:t>main source of steps growth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</a:t>
            </a:r>
            <a:r>
              <a:rPr lang="en-US" altLang="ko-KR" dirty="0" smtClean="0">
                <a:ea typeface="굴림" pitchFamily="50" charset="-127"/>
              </a:rPr>
              <a:t>Number </a:t>
            </a:r>
            <a:r>
              <a:rPr lang="en-US" altLang="ko-KR" dirty="0">
                <a:ea typeface="굴림" pitchFamily="50" charset="-127"/>
              </a:rPr>
              <a:t>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long getOperationsCount(int n)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 smtClean="0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 smtClean="0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counter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</a:t>
            </a:r>
            <a:r>
              <a:rPr lang="en-US" sz="2400" b="1" dirty="0" smtClean="0">
                <a:solidFill>
                  <a:schemeClr val="bg1"/>
                </a:solidFill>
              </a:rPr>
              <a:t>= 3(n ^ </a:t>
            </a:r>
            <a:r>
              <a:rPr lang="en-US" sz="2400" b="1" dirty="0">
                <a:solidFill>
                  <a:schemeClr val="bg1"/>
                </a:solidFill>
              </a:rPr>
              <a:t>2) + </a:t>
            </a:r>
            <a:r>
              <a:rPr lang="en-US" sz="2400" b="1" dirty="0" smtClean="0">
                <a:solidFill>
                  <a:schemeClr val="bg1"/>
                </a:solidFill>
              </a:rPr>
              <a:t>3n + 3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</a:t>
            </a:r>
            <a:r>
              <a:rPr lang="en-US" sz="3400" dirty="0" smtClean="0">
                <a:ea typeface="굴림" pitchFamily="50" charset="-127"/>
              </a:rPr>
              <a:t>others</a:t>
            </a:r>
            <a:endParaRPr lang="en-US" sz="3400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3(n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</a:t>
            </a:r>
            <a:r>
              <a:rPr lang="en-US" sz="3400" dirty="0" smtClean="0"/>
              <a:t>3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 smtClean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sz="3400" dirty="0" smtClean="0">
                <a:ea typeface="굴림" pitchFamily="50" charset="-127"/>
                <a:sym typeface="Wingdings" panose="05000000000000000000" pitchFamily="2" charset="2"/>
              </a:rPr>
              <a:t>          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smtClean="0">
                <a:ea typeface="굴림" pitchFamily="50" charset="-127"/>
              </a:rPr>
              <a:t>The previous </a:t>
            </a:r>
            <a:r>
              <a:rPr lang="en-US" sz="3400" dirty="0" smtClean="0">
                <a:ea typeface="굴림" pitchFamily="50" charset="-127"/>
              </a:rPr>
              <a:t>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</a:t>
            </a:r>
            <a:r>
              <a:rPr lang="en-US" altLang="ko-KR" sz="3400" dirty="0" smtClean="0">
                <a:ea typeface="굴림" pitchFamily="50" charset="-127"/>
              </a:rPr>
              <a:t>time</a:t>
            </a: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 smtClean="0"/>
              <a:t>Define the time complexity of the following code: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as simple as the previous, </a:t>
            </a:r>
            <a:r>
              <a:rPr lang="en-US" b="1" dirty="0" smtClean="0">
                <a:solidFill>
                  <a:schemeClr val="bg1"/>
                </a:solidFill>
              </a:rPr>
              <a:t>when</a:t>
            </a:r>
            <a:r>
              <a:rPr lang="en-US" dirty="0" smtClean="0"/>
              <a:t> does the code return?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Therefore, we need to measure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the possibilities: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From the previous chart we can deduce:</a:t>
            </a:r>
          </a:p>
          <a:p>
            <a:pPr lvl="1"/>
            <a:r>
              <a:rPr lang="en-US" sz="3400" dirty="0" smtClean="0"/>
              <a:t>For smaller size of the input (</a:t>
            </a:r>
            <a:r>
              <a:rPr lang="en-US" sz="3400" b="1" dirty="0" smtClean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) we </a:t>
            </a:r>
            <a:r>
              <a:rPr lang="en-US" sz="3400" b="1" dirty="0" smtClean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 smtClean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 smtClean="0"/>
              <a:t>If </a:t>
            </a:r>
            <a:r>
              <a:rPr lang="en-US" sz="3400" dirty="0"/>
              <a:t>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</a:t>
            </a:r>
            <a:r>
              <a:rPr lang="en-US" sz="3400" dirty="0" smtClean="0"/>
              <a:t>            within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  <a:endParaRPr lang="en-US" sz="3400" dirty="0" smtClean="0"/>
          </a:p>
          <a:p>
            <a:pPr lvl="1"/>
            <a:r>
              <a:rPr lang="en-US" sz="3400" dirty="0" smtClean="0"/>
              <a:t>We're </a:t>
            </a:r>
            <a:r>
              <a:rPr lang="en-US" sz="3400" dirty="0"/>
              <a:t>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</a:t>
            </a:r>
            <a:r>
              <a:rPr lang="en-US" sz="3400" dirty="0" smtClean="0"/>
              <a:t>not </a:t>
            </a:r>
            <a:r>
              <a:rPr lang="en-US" sz="3400" dirty="0"/>
              <a:t>the actual </a:t>
            </a:r>
            <a:r>
              <a:rPr lang="en-US" sz="3400" dirty="0" smtClean="0"/>
              <a:t>time </a:t>
            </a:r>
            <a:r>
              <a:rPr lang="en-US" sz="3400" dirty="0"/>
              <a:t>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</a:t>
            </a:r>
            <a:r>
              <a:rPr lang="en-US" sz="3400" dirty="0" smtClean="0"/>
              <a:t>allow    us </a:t>
            </a:r>
            <a:r>
              <a:rPr lang="en-US" sz="3400" dirty="0"/>
              <a:t>to examine an </a:t>
            </a:r>
            <a:r>
              <a:rPr lang="en-US" sz="3400" dirty="0" smtClean="0"/>
              <a:t>algorithm's running time </a:t>
            </a:r>
            <a:r>
              <a:rPr lang="en-US" sz="3400" dirty="0"/>
              <a:t>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</a:t>
            </a:r>
            <a:r>
              <a:rPr lang="en-US" sz="3400" dirty="0" smtClean="0"/>
              <a:t>the input size,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,</a:t>
            </a:r>
            <a:r>
              <a:rPr lang="en-US" sz="3400" dirty="0" smtClean="0"/>
              <a:t> </a:t>
            </a:r>
            <a:r>
              <a:rPr lang="en-US" sz="3400" dirty="0"/>
              <a:t>of </a:t>
            </a:r>
            <a:r>
              <a:rPr lang="en-US" sz="3400" dirty="0" smtClean="0"/>
              <a:t>  an algorithm or a function</a:t>
            </a:r>
            <a:r>
              <a:rPr lang="en-US" sz="3400" b="1" dirty="0" smtClean="0">
                <a:solidFill>
                  <a:schemeClr val="bg1"/>
                </a:solidFill>
              </a:rPr>
              <a:t> f </a:t>
            </a:r>
            <a:r>
              <a:rPr lang="en-US" sz="3400" b="1" dirty="0">
                <a:solidFill>
                  <a:schemeClr val="bg1"/>
                </a:solidFill>
              </a:rPr>
              <a:t>increases</a:t>
            </a:r>
            <a:r>
              <a:rPr lang="en-US" sz="3400" dirty="0" smtClean="0"/>
              <a:t>. There </a:t>
            </a:r>
            <a:r>
              <a:rPr lang="en-US" sz="3400" dirty="0"/>
              <a:t>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</a:t>
            </a:r>
            <a:r>
              <a:rPr lang="en-US" sz="3400" dirty="0" smtClean="0"/>
              <a:t>common asymptotic notations</a:t>
            </a:r>
            <a:r>
              <a:rPr lang="en-US" sz="3400" dirty="0"/>
              <a:t>: </a:t>
            </a:r>
            <a:endParaRPr lang="en-US" sz="3400" dirty="0" smtClean="0"/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 </a:t>
            </a:r>
            <a:r>
              <a:rPr lang="en-US" sz="3400" b="1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Theta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Omega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Algorithmic complexity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– rough estimation of the number of steps performed by given computation, depending on the size of the input</a:t>
            </a:r>
          </a:p>
          <a:p>
            <a:r>
              <a:rPr lang="en-US" sz="3400" dirty="0" smtClean="0"/>
              <a:t>Measured with </a:t>
            </a:r>
            <a:r>
              <a:rPr lang="en-US" sz="3400" dirty="0"/>
              <a:t>asymptotic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 upper bound (worst case)</a:t>
            </a:r>
            <a:endParaRPr lang="en-US" sz="3400" dirty="0" smtClean="0"/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 </a:t>
            </a:r>
            <a:r>
              <a:rPr lang="en-US" sz="3400" dirty="0">
                <a:cs typeface="Consolas" pitchFamily="49" charset="0"/>
              </a:rPr>
              <a:t>average </a:t>
            </a:r>
            <a:r>
              <a:rPr lang="en-US" sz="3400" dirty="0" smtClean="0">
                <a:cs typeface="Consolas" pitchFamily="49" charset="0"/>
              </a:rPr>
              <a:t>case</a:t>
            </a:r>
            <a:endParaRPr lang="en-US" sz="3400" dirty="0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l-GR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lower bound (best case)</a:t>
            </a:r>
            <a:endParaRPr lang="en-GB" sz="3400" dirty="0" smtClean="0">
              <a:cs typeface="Consolas" pitchFamily="49" charset="0"/>
            </a:endParaRPr>
          </a:p>
          <a:p>
            <a:pPr lvl="2"/>
            <a:r>
              <a:rPr lang="en-US" sz="3400" dirty="0"/>
              <a:t>W</a:t>
            </a:r>
            <a:r>
              <a:rPr lang="en-US" sz="3400" dirty="0" smtClean="0"/>
              <a:t>here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400" dirty="0" smtClean="0"/>
              <a:t> is a function of the size of the input data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In this course we will analyze only the Big O 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</a:t>
            </a:r>
            <a:r>
              <a:rPr lang="en-US" sz="3400" dirty="0" smtClean="0"/>
              <a:t>or simply </a:t>
            </a:r>
            <a:r>
              <a:rPr lang="en-US" sz="3400" b="1" dirty="0" smtClean="0">
                <a:solidFill>
                  <a:schemeClr val="bg1"/>
                </a:solidFill>
              </a:rPr>
              <a:t>linear</a:t>
            </a:r>
            <a:r>
              <a:rPr lang="en-US" sz="3400" dirty="0" smtClean="0"/>
              <a:t> </a:t>
            </a:r>
            <a:r>
              <a:rPr lang="en-US" sz="3400" dirty="0"/>
              <a:t>complexity 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 smtClean="0"/>
              <a:t>Below are some examples of </a:t>
            </a:r>
            <a:r>
              <a:rPr lang="en-US" sz="3400" b="1" dirty="0" smtClean="0">
                <a:solidFill>
                  <a:schemeClr val="bg1"/>
                </a:solidFill>
              </a:rPr>
              <a:t>common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 smtClean="0"/>
              <a:t> grow: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Memory Storage and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an 1"/>
          <p:cNvSpPr/>
          <p:nvPr/>
        </p:nvSpPr>
        <p:spPr bwMode="auto">
          <a:xfrm>
            <a:off x="5062538" y="34099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8" y="285802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7" y="230610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7" y="175417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7" y="12022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27497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Program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Memory consumption</a:t>
            </a:r>
            <a:r>
              <a:rPr lang="en-US" sz="3400" dirty="0" smtClean="0"/>
              <a:t> should also be considered, for example:</a:t>
            </a:r>
          </a:p>
          <a:p>
            <a:pPr lvl="1"/>
            <a:r>
              <a:rPr lang="en-US" sz="3400" dirty="0" smtClean="0"/>
              <a:t>Storing elements in a matrix of size N by N</a:t>
            </a:r>
          </a:p>
          <a:p>
            <a:pPr lvl="2"/>
            <a:r>
              <a:rPr lang="en-US" sz="3400" dirty="0" smtClean="0"/>
              <a:t>Filling the matrix – Running time </a:t>
            </a:r>
            <a:r>
              <a:rPr lang="en-US" sz="3400" b="1" dirty="0" smtClean="0">
                <a:solidFill>
                  <a:schemeClr val="bg1"/>
                </a:solidFill>
              </a:rPr>
              <a:t>O(n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400" dirty="0" smtClean="0"/>
              <a:t>Get element by index – Running time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400" dirty="0" smtClean="0"/>
              <a:t>Memory requirement </a:t>
            </a:r>
            <a:r>
              <a:rPr lang="en-US" sz="3400" b="1" dirty="0" smtClean="0">
                <a:solidFill>
                  <a:schemeClr val="bg1"/>
                </a:solidFill>
              </a:rPr>
              <a:t>O(n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</a:t>
            </a:r>
            <a:r>
              <a:rPr lang="en-US" sz="3400" dirty="0" smtClean="0"/>
              <a:t>we </a:t>
            </a:r>
            <a:r>
              <a:rPr lang="en-US" sz="3400" b="1" dirty="0" smtClean="0">
                <a:solidFill>
                  <a:schemeClr val="bg1"/>
                </a:solidFill>
              </a:rPr>
              <a:t>won't be optimizing </a:t>
            </a:r>
            <a:r>
              <a:rPr lang="en-US" sz="3400" dirty="0" smtClean="0"/>
              <a:t>memory consumption we will only point it out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Array</a:t>
            </a:r>
            <a:r>
              <a:rPr lang="en-US" dirty="0"/>
              <a:t> 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noProof="1"/>
              <a:t>Built-in and Lightweight</a:t>
            </a:r>
            <a:endParaRPr lang="en-US" sz="4000" b="0" dirty="0">
              <a:latin typeface="+mj-lt"/>
              <a:cs typeface="+mn-cs"/>
            </a:endParaRP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Ordered</a:t>
            </a:r>
          </a:p>
          <a:p>
            <a:r>
              <a:rPr lang="en-US" altLang="ko-KR" sz="3400" dirty="0" smtClean="0"/>
              <a:t>Very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 smtClean="0"/>
              <a:t>Has a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 smtClean="0"/>
              <a:t>Usually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 smtClean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 smtClean="0">
                <a:solidFill>
                  <a:schemeClr val="bg1"/>
                </a:solidFill>
              </a:rPr>
              <a:t>ArrayList&lt;E&gt;</a:t>
            </a:r>
            <a:r>
              <a:rPr lang="en-US" altLang="ko-KR" sz="3400" dirty="0" smtClean="0"/>
              <a:t> in Java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 smtClean="0">
                <a:solidFill>
                  <a:schemeClr val="bg1"/>
                </a:solidFill>
              </a:rPr>
              <a:t>ArrayDeque&lt;E</a:t>
            </a:r>
            <a:r>
              <a:rPr lang="en-US" altLang="ko-KR" sz="3400" b="1" dirty="0">
                <a:solidFill>
                  <a:schemeClr val="bg1"/>
                </a:solidFill>
              </a:rPr>
              <a:t>&gt;</a:t>
            </a:r>
            <a:r>
              <a:rPr lang="en-US" altLang="ko-KR" sz="3400" dirty="0"/>
              <a:t> in </a:t>
            </a:r>
            <a:r>
              <a:rPr lang="en-US" altLang="ko-KR" sz="3400" dirty="0" smtClean="0"/>
              <a:t>Java</a:t>
            </a:r>
            <a:endParaRPr lang="en-US" altLang="ko-KR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Data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Arrays use a </a:t>
            </a:r>
            <a:r>
              <a:rPr lang="en-US" altLang="ko-KR" b="1" dirty="0" smtClean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Uses total </a:t>
            </a:r>
            <a:r>
              <a:rPr lang="en-US" altLang="ko-KR" dirty="0"/>
              <a:t>of</a:t>
            </a:r>
            <a:r>
              <a:rPr lang="en-US" altLang="ko-KR" b="1" dirty="0" smtClean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Array Address </a:t>
            </a:r>
            <a:r>
              <a:rPr lang="en-US" altLang="ko-KR" b="1" dirty="0" smtClean="0"/>
              <a:t>+</a:t>
            </a:r>
            <a:r>
              <a:rPr lang="en-US" altLang="ko-KR" b="1" dirty="0" smtClean="0">
                <a:solidFill>
                  <a:schemeClr val="bg1"/>
                </a:solidFill>
              </a:rPr>
              <a:t> (Element Index 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chemeClr val="bg1"/>
                </a:solidFill>
              </a:rPr>
              <a:t> Size) 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 smtClean="0"/>
              <a:t>Array Element Lookup – </a:t>
            </a:r>
            <a:r>
              <a:rPr lang="en-US" altLang="ko-KR" b="1" dirty="0" smtClean="0">
                <a:solidFill>
                  <a:schemeClr val="bg1"/>
                </a:solidFill>
              </a:rPr>
              <a:t>O(1)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Arrays Are Fast?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int</a:t>
            </a:r>
            <a:r>
              <a:rPr lang="en-US" sz="2800" b="1" dirty="0" smtClean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Arrays have a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Memory after the array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If we want to resize the array we have to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 Copy – </a:t>
            </a:r>
            <a:r>
              <a:rPr lang="en-US" altLang="ko-KR" sz="37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Structure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Elements Representation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Choose</a:t>
            </a:r>
            <a:r>
              <a:rPr lang="en-US" sz="3400" dirty="0" smtClean="0"/>
              <a:t> the way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 smtClean="0"/>
              <a:t> the elements:</a:t>
            </a:r>
          </a:p>
          <a:p>
            <a:pPr lvl="1"/>
            <a:r>
              <a:rPr lang="en-US" sz="3400" dirty="0" smtClean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 smtClean="0"/>
              <a:t>: </a:t>
            </a:r>
          </a:p>
          <a:p>
            <a:pPr lvl="2"/>
            <a:r>
              <a:rPr lang="en-US" sz="3400" dirty="0" smtClean="0"/>
              <a:t>Stores the elements as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 smtClean="0"/>
              <a:t> inside      the computer memory </a:t>
            </a:r>
          </a:p>
          <a:p>
            <a:pPr lvl="1"/>
            <a:r>
              <a:rPr lang="en-US" sz="3400" dirty="0"/>
              <a:t>B</a:t>
            </a:r>
            <a:r>
              <a:rPr lang="en-US" sz="3400" dirty="0" smtClean="0"/>
              <a:t>y </a:t>
            </a:r>
            <a:r>
              <a:rPr lang="en-US" sz="3400" b="1" dirty="0">
                <a:solidFill>
                  <a:schemeClr val="bg1"/>
                </a:solidFill>
              </a:rPr>
              <a:t>using a Node&lt;E&gt; </a:t>
            </a:r>
            <a:r>
              <a:rPr lang="en-US" sz="3400" dirty="0" smtClean="0"/>
              <a:t>class:</a:t>
            </a:r>
            <a:endParaRPr lang="en-US" sz="3400" dirty="0"/>
          </a:p>
          <a:p>
            <a:pPr lvl="2"/>
            <a:r>
              <a:rPr lang="en-US" sz="3400" dirty="0" smtClean="0"/>
              <a:t>Contains the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 smtClean="0"/>
              <a:t> inside the Node.      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sz="3400" dirty="0" smtClean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pointer to the next </a:t>
            </a:r>
            <a:r>
              <a:rPr lang="en-US" sz="3400" b="1" dirty="0" smtClean="0">
                <a:solidFill>
                  <a:schemeClr val="bg1"/>
                </a:solidFill>
              </a:rPr>
              <a:t>Node.            </a:t>
            </a:r>
            <a:r>
              <a:rPr lang="en-US" sz="3400" dirty="0" smtClean="0"/>
              <a:t>Can </a:t>
            </a:r>
            <a:r>
              <a:rPr lang="en-US" sz="3400" dirty="0"/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Store the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the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access indices with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– constant complexity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 smtClean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 smtClean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 smtClean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 smtClean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capable </a:t>
            </a:r>
            <a:r>
              <a:rPr lang="en-US" sz="3400" dirty="0" smtClean="0"/>
              <a:t>   of </a:t>
            </a:r>
            <a:r>
              <a:rPr lang="en-US" sz="3400" dirty="0"/>
              <a:t>storing information temporarily, like </a:t>
            </a:r>
            <a:r>
              <a:rPr lang="en-US" sz="3400" b="1" dirty="0" smtClean="0">
                <a:solidFill>
                  <a:schemeClr val="bg1"/>
                </a:solidFill>
              </a:rPr>
              <a:t>RAM</a:t>
            </a:r>
            <a:r>
              <a:rPr lang="en-US" sz="3400" dirty="0" smtClean="0"/>
              <a:t>, or </a:t>
            </a:r>
            <a:r>
              <a:rPr lang="en-US" sz="3400" dirty="0"/>
              <a:t>permanently, like </a:t>
            </a:r>
            <a:r>
              <a:rPr lang="en-US" sz="3400" b="1" dirty="0" smtClean="0">
                <a:solidFill>
                  <a:schemeClr val="bg1"/>
                </a:solidFill>
              </a:rPr>
              <a:t>ROM</a:t>
            </a:r>
            <a:r>
              <a:rPr lang="en-US" sz="3400" dirty="0" smtClean="0"/>
              <a:t>. Memory </a:t>
            </a:r>
            <a:r>
              <a:rPr lang="en-US" sz="3400" dirty="0"/>
              <a:t>devices </a:t>
            </a:r>
            <a:r>
              <a:rPr lang="en-US" sz="3400" dirty="0" smtClean="0"/>
              <a:t>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 smtClean="0">
                <a:solidFill>
                  <a:schemeClr val="bg1"/>
                </a:solidFill>
              </a:rPr>
              <a:t>operating systems</a:t>
            </a:r>
            <a:r>
              <a:rPr lang="en-US" sz="3400" dirty="0" smtClean="0"/>
              <a:t>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 smtClean="0"/>
              <a:t>, </a:t>
            </a:r>
            <a:r>
              <a:rPr lang="en-US" sz="3400" dirty="0"/>
              <a:t>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The term "memory", meaning "primary storage" </a:t>
            </a:r>
            <a:r>
              <a:rPr lang="en-US" sz="3400" dirty="0" smtClean="0"/>
              <a:t>    or 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main </a:t>
            </a:r>
            <a:r>
              <a:rPr lang="en-US" sz="3400" b="1" dirty="0">
                <a:solidFill>
                  <a:schemeClr val="bg1"/>
                </a:solidFill>
              </a:rPr>
              <a:t>memory"</a:t>
            </a:r>
            <a:r>
              <a:rPr lang="en-US" sz="3400" dirty="0" smtClean="0"/>
              <a:t>, </a:t>
            </a:r>
            <a:r>
              <a:rPr lang="en-US" sz="3400" dirty="0"/>
              <a:t>is often associated with addressable </a:t>
            </a:r>
            <a:r>
              <a:rPr lang="en-US" sz="3400" b="1" dirty="0" smtClean="0">
                <a:solidFill>
                  <a:schemeClr val="bg1"/>
                </a:solidFill>
              </a:rPr>
              <a:t>semiconductor memory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grow() </a:t>
            </a:r>
            <a:r>
              <a:rPr lang="en-US" dirty="0" smtClean="0"/>
              <a:t>method when you </a:t>
            </a:r>
            <a:r>
              <a:rPr lang="en-US" b="1" dirty="0">
                <a:solidFill>
                  <a:schemeClr val="bg1"/>
                </a:solidFill>
              </a:rPr>
              <a:t>need more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complexity? –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383" y="1795901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sz="2200" b="1" noProof="1" smtClean="0">
                <a:latin typeface="Consolas" pitchFamily="49" charset="0"/>
              </a:rPr>
              <a:t>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}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nested class –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1651" y="169643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static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27259" y="2778916"/>
            <a:ext cx="4356371" cy="919401"/>
          </a:xfrm>
          <a:prstGeom prst="wedgeRoundRectCallout">
            <a:avLst>
              <a:gd name="adj1" fmla="val -98598"/>
              <a:gd name="adj2" fmla="val 2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Keep at </a:t>
            </a:r>
            <a:r>
              <a:rPr lang="en-US" sz="2400" b="1" dirty="0" smtClean="0">
                <a:solidFill>
                  <a:schemeClr val="bg1"/>
                </a:solidFill>
              </a:rPr>
              <a:t>least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one</a:t>
            </a:r>
            <a:r>
              <a:rPr lang="en-US" sz="2400" b="1" dirty="0" smtClean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</a:t>
            </a: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/>
              <a:t>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 smtClean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 smtClean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 smtClean="0"/>
              <a:t> all     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 smtClean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order unchanged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 (2)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Data structures </a:t>
            </a:r>
            <a:r>
              <a:rPr lang="en-US" sz="3199" dirty="0">
                <a:solidFill>
                  <a:schemeClr val="bg2"/>
                </a:solidFill>
              </a:rPr>
              <a:t>organize data in computer systems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Abstract data types (</a:t>
            </a:r>
            <a:r>
              <a:rPr lang="en-US" sz="2999" b="1" dirty="0">
                <a:solidFill>
                  <a:schemeClr val="bg1"/>
                </a:solidFill>
              </a:rPr>
              <a:t>ADT</a:t>
            </a:r>
            <a:r>
              <a:rPr lang="en-US" sz="2999" dirty="0">
                <a:solidFill>
                  <a:schemeClr val="bg2"/>
                </a:solidFill>
              </a:rPr>
              <a:t>) describe a set of </a:t>
            </a:r>
            <a:br>
              <a:rPr lang="en-US" sz="2999" dirty="0">
                <a:solidFill>
                  <a:schemeClr val="bg2"/>
                </a:solidFill>
              </a:rPr>
            </a:br>
            <a:r>
              <a:rPr lang="en-US" sz="2999" dirty="0" smtClean="0">
                <a:solidFill>
                  <a:schemeClr val="bg2"/>
                </a:solidFill>
              </a:rPr>
              <a:t>operations</a:t>
            </a:r>
            <a:endParaRPr lang="en-US" sz="3199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 smtClean="0">
                <a:solidFill>
                  <a:schemeClr val="bg1"/>
                </a:solidFill>
              </a:rPr>
              <a:t>Algorithm </a:t>
            </a:r>
            <a:r>
              <a:rPr lang="en-US" sz="3199" b="1" dirty="0">
                <a:solidFill>
                  <a:schemeClr val="bg1"/>
                </a:solidFill>
              </a:rPr>
              <a:t>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</a:t>
            </a:r>
            <a:r>
              <a:rPr lang="en-US" sz="3199" dirty="0" smtClean="0">
                <a:solidFill>
                  <a:schemeClr val="bg2"/>
                </a:solidFill>
              </a:rPr>
              <a:t>the </a:t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b="1" dirty="0" smtClean="0">
                <a:solidFill>
                  <a:schemeClr val="bg1"/>
                </a:solidFill>
              </a:rPr>
              <a:t>number </a:t>
            </a:r>
            <a:r>
              <a:rPr lang="en-US" sz="3199" b="1" dirty="0">
                <a:solidFill>
                  <a:schemeClr val="bg1"/>
                </a:solidFill>
              </a:rPr>
              <a:t>of steps</a:t>
            </a:r>
            <a:r>
              <a:rPr lang="en-US" sz="3199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 smtClean="0">
                <a:solidFill>
                  <a:schemeClr val="bg1"/>
                </a:solidFill>
              </a:rPr>
              <a:t>Arrays</a:t>
            </a:r>
            <a:r>
              <a:rPr lang="en-US" sz="3199" dirty="0" smtClean="0">
                <a:solidFill>
                  <a:schemeClr val="bg2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are </a:t>
            </a:r>
            <a:r>
              <a:rPr lang="en-US" sz="3199" b="1" dirty="0">
                <a:solidFill>
                  <a:schemeClr val="bg2"/>
                </a:solidFill>
              </a:rPr>
              <a:t>a </a:t>
            </a:r>
            <a:r>
              <a:rPr lang="en-US" sz="3199" b="1" dirty="0">
                <a:solidFill>
                  <a:schemeClr val="bg1"/>
                </a:solidFill>
              </a:rPr>
              <a:t>lightweight data structure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that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has </a:t>
            </a:r>
            <a:r>
              <a:rPr lang="en-US" sz="3199" b="1" dirty="0">
                <a:solidFill>
                  <a:schemeClr val="bg1"/>
                </a:solidFill>
              </a:rPr>
              <a:t>constant time access</a:t>
            </a:r>
            <a:r>
              <a:rPr lang="en-US" sz="3199" dirty="0">
                <a:solidFill>
                  <a:schemeClr val="bg2"/>
                </a:solidFill>
              </a:rPr>
              <a:t> to elements but has a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b="1" dirty="0" smtClean="0">
                <a:solidFill>
                  <a:schemeClr val="bg1"/>
                </a:solidFill>
              </a:rPr>
              <a:t>fixed size</a:t>
            </a:r>
            <a:endParaRPr lang="en-US" sz="31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621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48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621D3-23B8-444A-889C-5B3999610D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>
            <a:normAutofit/>
          </a:bodyPr>
          <a:lstStyle/>
          <a:p>
            <a:r>
              <a:rPr lang="en-US" sz="34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</a:t>
            </a:r>
            <a:r>
              <a:rPr lang="en-US" sz="3400" dirty="0" smtClean="0"/>
              <a:t>          of </a:t>
            </a:r>
            <a:r>
              <a:rPr lang="en-US" sz="3400" dirty="0"/>
              <a:t>bytes</a:t>
            </a:r>
            <a:endParaRPr lang="bg-BG" sz="3400" dirty="0"/>
          </a:p>
          <a:p>
            <a:pPr lvl="1"/>
            <a:r>
              <a:rPr lang="en-US" sz="3400" dirty="0"/>
              <a:t>storage for variables and </a:t>
            </a:r>
            <a:r>
              <a:rPr lang="en-US" sz="3400" dirty="0" smtClean="0"/>
              <a:t>functions </a:t>
            </a:r>
            <a:r>
              <a:rPr lang="en-US" sz="3400" dirty="0"/>
              <a:t>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r>
              <a:rPr lang="en-US" sz="34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BB16-2B1B-4746-A85E-BACA4C9C42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4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 smtClean="0"/>
              <a:t>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en-US" sz="3400" dirty="0" smtClean="0"/>
              <a:t>address:</a:t>
            </a:r>
            <a:endParaRPr lang="en-US" sz="3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number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Each memory level is </a:t>
            </a:r>
            <a:r>
              <a:rPr lang="en-US" sz="3400" b="1" dirty="0" smtClean="0">
                <a:solidFill>
                  <a:schemeClr val="bg1"/>
                </a:solidFill>
              </a:rPr>
              <a:t>faster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 smtClean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 smtClean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storage that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 smtClean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/>
              <a:t>                                       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Storage Size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Access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Registers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Random</a:t>
            </a:r>
            <a:r>
              <a:rPr lang="en-US" dirty="0" smtClean="0"/>
              <a:t> </a:t>
            </a:r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Disk</a:t>
            </a:r>
            <a:r>
              <a:rPr lang="en-US" dirty="0" smtClean="0"/>
              <a:t> </a:t>
            </a:r>
            <a:r>
              <a:rPr lang="en-US" b="1" dirty="0" smtClean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"Data"</a:t>
            </a:r>
            <a:r>
              <a:rPr lang="en-US" dirty="0" smtClean="0"/>
              <a:t> from Latin – datum, </a:t>
            </a:r>
            <a:r>
              <a:rPr lang="en-US" dirty="0"/>
              <a:t>which originally meant "something given." D</a:t>
            </a:r>
            <a:r>
              <a:rPr lang="en-US" dirty="0" smtClean="0"/>
              <a:t>ates </a:t>
            </a:r>
            <a:r>
              <a:rPr lang="en-US" dirty="0"/>
              <a:t>back to the </a:t>
            </a:r>
            <a:r>
              <a:rPr lang="en-US" dirty="0" smtClean="0"/>
              <a:t>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24226</TotalTime>
  <Words>2627</Words>
  <Application>Microsoft Office PowerPoint</Application>
  <PresentationFormat>Widescreen</PresentationFormat>
  <Paragraphs>614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Courier New</vt:lpstr>
      <vt:lpstr>굴림</vt:lpstr>
      <vt:lpstr>Segoe UI Symbol</vt:lpstr>
      <vt:lpstr>Times New Roman</vt:lpstr>
      <vt:lpstr>Wingdings</vt:lpstr>
      <vt:lpstr>Wingdings 2</vt:lpstr>
      <vt:lpstr>1_SoftUni3_1</vt:lpstr>
      <vt:lpstr>Data Structures and Complexity</vt:lpstr>
      <vt:lpstr>Table of Contents</vt:lpstr>
      <vt:lpstr>PowerPoint Presentation</vt:lpstr>
      <vt:lpstr>What Do We Call Memory?</vt:lpstr>
      <vt:lpstr>What Do We Call Memory?</vt:lpstr>
      <vt:lpstr>Memory Usage by Variables</vt:lpstr>
      <vt:lpstr>Memory Hierarchy</vt:lpstr>
      <vt:lpstr>PowerPoint Presentation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PowerPoint Presentation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PowerPoint Presentation</vt:lpstr>
      <vt:lpstr>Array Data Structure</vt:lpstr>
      <vt:lpstr>Why Arrays Are Fast?</vt:lpstr>
      <vt:lpstr>Arrays – Changing Array Size</vt:lpstr>
      <vt:lpstr>PowerPoint Presentation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501</cp:revision>
  <dcterms:created xsi:type="dcterms:W3CDTF">2018-05-23T13:08:44Z</dcterms:created>
  <dcterms:modified xsi:type="dcterms:W3CDTF">2020-03-04T08:47:42Z</dcterms:modified>
  <cp:category>computer programming, programming</cp:category>
</cp:coreProperties>
</file>