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2" r:id="rId28"/>
    <p:sldId id="283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50C16B9-9D3F-440E-821A-9E2D12C239BF}">
          <p14:sldIdLst>
            <p14:sldId id="256"/>
            <p14:sldId id="257"/>
            <p14:sldId id="258"/>
          </p14:sldIdLst>
        </p14:section>
        <p14:section name="Inheritance" id="{BD729415-8BF9-43B2-A1D1-9CA2A5BADE50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Class Inheritance" id="{482EAED9-959F-44D7-B9C6-7814AE9F10BF}">
          <p14:sldIdLst>
            <p14:sldId id="265"/>
            <p14:sldId id="266"/>
            <p14:sldId id="267"/>
            <p14:sldId id="268"/>
            <p14:sldId id="269"/>
          </p14:sldIdLst>
        </p14:section>
        <p14:section name="Prototype Chain" id="{21A5FC67-94E9-4E82-965F-227616CBBA3B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025FE04D-2569-4888-89C8-DCFE97657D0C}">
          <p14:sldIdLst>
            <p14:sldId id="280"/>
            <p14:sldId id="286"/>
            <p14:sldId id="282"/>
            <p14:sldId id="283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78" y="42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Inheritance, Prototypes, Prototype Chain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and Inheritance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740" y="2251661"/>
            <a:ext cx="2266786" cy="255927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Inheriting Data and Methods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56" y="1368749"/>
            <a:ext cx="2312557" cy="23125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Classical Inheritance</a:t>
            </a:r>
          </a:p>
        </p:txBody>
      </p:sp>
    </p:spTree>
    <p:extLst>
      <p:ext uri="{BB962C8B-B14F-4D97-AF65-F5344CB8AC3E}">
        <p14:creationId xmlns:p14="http://schemas.microsoft.com/office/powerpoint/2010/main" val="29867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Classes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74988" y="1440740"/>
            <a:ext cx="615511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Classes are a </a:t>
            </a:r>
            <a:r>
              <a:rPr lang="en-US" sz="3400" b="1" dirty="0">
                <a:solidFill>
                  <a:schemeClr val="bg1"/>
                </a:solidFill>
              </a:rPr>
              <a:t>design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pattern</a:t>
            </a:r>
          </a:p>
          <a:p>
            <a:r>
              <a:rPr lang="en-US" sz="3400" dirty="0"/>
              <a:t>Classes mean -</a:t>
            </a:r>
            <a:r>
              <a:rPr lang="bg-BG" sz="3400" dirty="0"/>
              <a:t> </a:t>
            </a:r>
            <a:r>
              <a:rPr lang="en-US" sz="3400" dirty="0"/>
              <a:t>creating </a:t>
            </a:r>
            <a:r>
              <a:rPr lang="en-US" sz="3400" b="1" dirty="0">
                <a:solidFill>
                  <a:schemeClr val="bg1"/>
                </a:solidFill>
              </a:rPr>
              <a:t>copies</a:t>
            </a:r>
          </a:p>
          <a:p>
            <a:pPr lvl="1"/>
            <a:r>
              <a:rPr lang="en-US" sz="3200" dirty="0"/>
              <a:t>When </a:t>
            </a:r>
            <a:r>
              <a:rPr lang="en-US" sz="3200" b="1" dirty="0">
                <a:solidFill>
                  <a:schemeClr val="bg1"/>
                </a:solidFill>
              </a:rPr>
              <a:t>instantiated</a:t>
            </a:r>
            <a:r>
              <a:rPr lang="en-US" sz="3200" dirty="0"/>
              <a:t> - a </a:t>
            </a:r>
            <a:r>
              <a:rPr lang="en-US" sz="3200" b="1" dirty="0">
                <a:solidFill>
                  <a:schemeClr val="bg1"/>
                </a:solidFill>
              </a:rPr>
              <a:t>copy</a:t>
            </a:r>
            <a:r>
              <a:rPr lang="en-US" sz="3200" dirty="0"/>
              <a:t> from class to instance </a:t>
            </a:r>
          </a:p>
          <a:p>
            <a:pPr lvl="1"/>
            <a:r>
              <a:rPr lang="en-US" sz="3200" dirty="0"/>
              <a:t>When </a:t>
            </a:r>
            <a:r>
              <a:rPr lang="en-US" sz="3200" b="1" dirty="0">
                <a:solidFill>
                  <a:schemeClr val="bg1"/>
                </a:solidFill>
              </a:rPr>
              <a:t>inherited </a:t>
            </a:r>
            <a:r>
              <a:rPr lang="en-US" sz="3200" dirty="0"/>
              <a:t>- a </a:t>
            </a:r>
            <a:r>
              <a:rPr lang="en-US" sz="3200" b="1" dirty="0">
                <a:solidFill>
                  <a:schemeClr val="bg1"/>
                </a:solidFill>
              </a:rPr>
              <a:t>copy</a:t>
            </a:r>
            <a:r>
              <a:rPr lang="en-US" sz="3200" dirty="0"/>
              <a:t> from parent to child</a:t>
            </a:r>
            <a:endParaRPr lang="en-US" sz="3600" dirty="0"/>
          </a:p>
          <a:p>
            <a:endParaRPr lang="en-US" sz="3600" b="1" dirty="0"/>
          </a:p>
          <a:p>
            <a:endParaRPr lang="en-US" dirty="0"/>
          </a:p>
        </p:txBody>
      </p:sp>
      <p:pic>
        <p:nvPicPr>
          <p:cNvPr id="6" name="Picture 2" descr="http://vignette1.wikia.nocookie.net/half-life/images/1/1a/Ashpd_blueprint_1.jpg/revision/latest?cb=20110416225555&amp;path-prefix=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" r="5407"/>
          <a:stretch/>
        </p:blipFill>
        <p:spPr bwMode="auto">
          <a:xfrm>
            <a:off x="8153700" y="2356495"/>
            <a:ext cx="3848909" cy="25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494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9920" y="983404"/>
            <a:ext cx="7686079" cy="5568214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Prototypal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inheritance</a:t>
            </a:r>
            <a:r>
              <a:rPr lang="en-US" sz="3600" dirty="0"/>
              <a:t> instead of classical inheritance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Does not automatically</a:t>
            </a:r>
            <a:r>
              <a:rPr lang="en-US" sz="3600" dirty="0"/>
              <a:t> create copies 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properties are </a:t>
            </a:r>
            <a:r>
              <a:rPr lang="en-US" sz="3400" b="1" dirty="0">
                <a:solidFill>
                  <a:schemeClr val="bg1"/>
                </a:solidFill>
              </a:rPr>
              <a:t>not copied </a:t>
            </a:r>
            <a:r>
              <a:rPr lang="en-US" sz="3400" dirty="0"/>
              <a:t>from one object to another in the prototype chain. They are </a:t>
            </a:r>
            <a:r>
              <a:rPr lang="en-US" sz="3400" b="1" dirty="0">
                <a:solidFill>
                  <a:schemeClr val="bg1"/>
                </a:solidFill>
              </a:rPr>
              <a:t>accessed by walking up the chain</a:t>
            </a:r>
            <a:endParaRPr lang="en-US" sz="3400" dirty="0"/>
          </a:p>
          <a:p>
            <a:r>
              <a:rPr lang="en-US" sz="3600" dirty="0"/>
              <a:t>Common keys and values are shared by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Delegates not blueprints!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JavaScript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886" y="2934000"/>
            <a:ext cx="2152904" cy="215290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0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Syntax  - Example</a:t>
            </a:r>
            <a:endParaRPr lang="bg-BG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325079" y="1206044"/>
            <a:ext cx="8166954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class</a:t>
            </a:r>
            <a:r>
              <a:rPr lang="en-US" sz="2000" dirty="0">
                <a:solidFill>
                  <a:schemeClr val="tx1"/>
                </a:solidFill>
              </a:rPr>
              <a:t> Foo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constructor(who)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this.me = who;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identify() { return "I am " + this.me;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325079" y="4008819"/>
            <a:ext cx="816695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class</a:t>
            </a:r>
            <a:r>
              <a:rPr lang="en-US" sz="2000" dirty="0">
                <a:solidFill>
                  <a:schemeClr val="tx1"/>
                </a:solidFill>
              </a:rPr>
              <a:t> Bar </a:t>
            </a:r>
            <a:r>
              <a:rPr lang="en-US" sz="2000" dirty="0">
                <a:solidFill>
                  <a:schemeClr val="bg1"/>
                </a:solidFill>
              </a:rPr>
              <a:t>extends</a:t>
            </a:r>
            <a:r>
              <a:rPr lang="en-US" sz="2000" dirty="0">
                <a:solidFill>
                  <a:schemeClr val="tx1"/>
                </a:solidFill>
              </a:rPr>
              <a:t> Foo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constructor(who)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</a:t>
            </a:r>
            <a:r>
              <a:rPr lang="en-US" sz="2000" dirty="0">
                <a:solidFill>
                  <a:schemeClr val="bg1"/>
                </a:solidFill>
              </a:rPr>
              <a:t>super(who);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speak()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    console.log("Hello, " + </a:t>
            </a:r>
            <a:r>
              <a:rPr lang="en-US" sz="2000" dirty="0" err="1">
                <a:solidFill>
                  <a:schemeClr val="tx1"/>
                </a:solidFill>
              </a:rPr>
              <a:t>this.identify</a:t>
            </a:r>
            <a:r>
              <a:rPr lang="en-US" sz="2000" dirty="0">
                <a:solidFill>
                  <a:schemeClr val="tx1"/>
                </a:solidFill>
              </a:rPr>
              <a:t>() + ".");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701000" y="3253713"/>
            <a:ext cx="2742595" cy="832739"/>
          </a:xfrm>
          <a:prstGeom prst="wedgeRoundRectCallout">
            <a:avLst>
              <a:gd name="adj1" fmla="val -58763"/>
              <a:gd name="adj2" fmla="val 541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Bar</a:t>
            </a:r>
            <a:b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inherits Foo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691000" y="4679301"/>
            <a:ext cx="2977377" cy="947795"/>
          </a:xfrm>
          <a:prstGeom prst="wedgeRoundRectCallout">
            <a:avLst>
              <a:gd name="adj1" fmla="val -69476"/>
              <a:gd name="adj2" fmla="val -266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the parent constructor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131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28045" y="1251678"/>
            <a:ext cx="11522492" cy="5255322"/>
          </a:xfrm>
        </p:spPr>
        <p:txBody>
          <a:bodyPr/>
          <a:lstStyle/>
          <a:p>
            <a:r>
              <a:rPr lang="en-US" dirty="0"/>
              <a:t>function Foo(who) {</a:t>
            </a:r>
          </a:p>
          <a:p>
            <a:r>
              <a:rPr lang="en-US" dirty="0"/>
              <a:t>    this.me = who;</a:t>
            </a:r>
          </a:p>
          <a:p>
            <a:r>
              <a:rPr lang="en-US" dirty="0"/>
              <a:t>}</a:t>
            </a:r>
          </a:p>
          <a:p>
            <a:r>
              <a:rPr lang="en-US" dirty="0" err="1">
                <a:solidFill>
                  <a:schemeClr val="bg1"/>
                </a:solidFill>
              </a:rPr>
              <a:t>Foo.prototype.identify</a:t>
            </a:r>
            <a:r>
              <a:rPr lang="en-US" dirty="0"/>
              <a:t> = function () { return "I am " + this.me; }</a:t>
            </a:r>
          </a:p>
          <a:p>
            <a:r>
              <a:rPr lang="en-US" dirty="0"/>
              <a:t>function Bar(who) { </a:t>
            </a:r>
            <a:r>
              <a:rPr lang="en-US" dirty="0" err="1">
                <a:solidFill>
                  <a:schemeClr val="bg1"/>
                </a:solidFill>
              </a:rPr>
              <a:t>Foo.call</a:t>
            </a:r>
            <a:r>
              <a:rPr lang="en-US" dirty="0"/>
              <a:t>(this, who); }</a:t>
            </a:r>
          </a:p>
          <a:p>
            <a:br>
              <a:rPr lang="en-US" dirty="0"/>
            </a:br>
            <a:r>
              <a:rPr lang="en-US" dirty="0" err="1">
                <a:solidFill>
                  <a:schemeClr val="bg1"/>
                </a:solidFill>
              </a:rPr>
              <a:t>Bar.prototype</a:t>
            </a:r>
            <a:r>
              <a:rPr lang="en-US" dirty="0"/>
              <a:t> = </a:t>
            </a:r>
            <a:r>
              <a:rPr lang="en-US" dirty="0" err="1">
                <a:solidFill>
                  <a:schemeClr val="bg1"/>
                </a:solidFill>
              </a:rPr>
              <a:t>Object.create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Foo.prototype</a:t>
            </a:r>
            <a:r>
              <a:rPr lang="en-US" dirty="0"/>
              <a:t>);</a:t>
            </a:r>
          </a:p>
          <a:p>
            <a:r>
              <a:rPr lang="en-US" dirty="0" err="1">
                <a:solidFill>
                  <a:schemeClr val="bg1"/>
                </a:solidFill>
              </a:rPr>
              <a:t>Bar.prototype.speak</a:t>
            </a:r>
            <a:r>
              <a:rPr lang="en-US" dirty="0"/>
              <a:t> = function () {</a:t>
            </a:r>
          </a:p>
          <a:p>
            <a:r>
              <a:rPr lang="en-US" dirty="0"/>
              <a:t>    console.log("Hello, " + </a:t>
            </a:r>
            <a:r>
              <a:rPr lang="en-US" dirty="0" err="1"/>
              <a:t>this.identify</a:t>
            </a:r>
            <a:r>
              <a:rPr lang="en-US" dirty="0"/>
              <a:t>() + ".");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 b1 = new Bar("b1");</a:t>
            </a:r>
          </a:p>
          <a:p>
            <a:r>
              <a:rPr lang="en-US" dirty="0"/>
              <a:t>let b2 = new Bar("b2");</a:t>
            </a:r>
          </a:p>
          <a:p>
            <a:r>
              <a:rPr lang="en-US" dirty="0"/>
              <a:t>b1.speak(); b2.speak();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97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How Does It Work?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37" y="867743"/>
            <a:ext cx="3601326" cy="3601326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The Prototype Chain</a:t>
            </a:r>
          </a:p>
        </p:txBody>
      </p:sp>
    </p:spTree>
    <p:extLst>
      <p:ext uri="{BB962C8B-B14F-4D97-AF65-F5344CB8AC3E}">
        <p14:creationId xmlns:p14="http://schemas.microsoft.com/office/powerpoint/2010/main" val="221382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7" name="Text Placeholder 3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600" b="0" dirty="0">
                <a:solidFill>
                  <a:schemeClr val="tx1"/>
                </a:solidFill>
                <a:latin typeface="+mn-lt"/>
                <a:cs typeface="+mn-cs"/>
              </a:rPr>
              <a:t>Literals</a:t>
            </a:r>
          </a:p>
          <a:p>
            <a:pPr marL="799815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 Placeholder 3"/>
          <p:cNvSpPr txBox="1"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799815" indent="-342900">
              <a:buFont typeface="Wingdings" panose="05000000000000000000" pitchFamily="2" charset="2"/>
              <a:buChar char="§"/>
            </a:pPr>
            <a:r>
              <a:rPr lang="en-US" sz="3600" dirty="0"/>
              <a:t> </a:t>
            </a:r>
            <a:r>
              <a:rPr lang="en-US" sz="3600" b="0" dirty="0">
                <a:solidFill>
                  <a:schemeClr val="tx1"/>
                </a:solidFill>
                <a:latin typeface="+mn-lt"/>
                <a:cs typeface="+mn-cs"/>
              </a:rPr>
              <a:t>Constructed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854387" y="1935959"/>
            <a:ext cx="4250273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tx1"/>
                </a:solidFill>
              </a:rPr>
              <a:t>let bar = </a:t>
            </a: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me</a:t>
            </a:r>
            <a:r>
              <a:rPr lang="en-US" sz="2000" dirty="0">
                <a:solidFill>
                  <a:schemeClr val="tx1"/>
                </a:solidFill>
              </a:rPr>
              <a:t>: "I am b1",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speak</a:t>
            </a:r>
            <a:r>
              <a:rPr lang="en-US" sz="2000" dirty="0">
                <a:solidFill>
                  <a:schemeClr val="tx1"/>
                </a:solidFill>
              </a:rPr>
              <a:t>: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 marL="0"/>
            <a:r>
              <a:rPr lang="en-US" sz="2000" dirty="0">
                <a:solidFill>
                  <a:schemeClr val="bg1"/>
                </a:solidFill>
              </a:rPr>
              <a:t>}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7242625" y="1935958"/>
            <a:ext cx="4262836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>
                <a:solidFill>
                  <a:schemeClr val="bg1"/>
                </a:solidFill>
              </a:rPr>
              <a:t>function</a:t>
            </a:r>
            <a:r>
              <a:rPr lang="en-US" sz="2000" dirty="0">
                <a:solidFill>
                  <a:schemeClr val="tx1"/>
                </a:solidFill>
              </a:rPr>
              <a:t> Bar(name) {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</a:rPr>
              <a:t>this.me</a:t>
            </a:r>
            <a:r>
              <a:rPr lang="en-US" sz="2000" dirty="0">
                <a:solidFill>
                  <a:schemeClr val="tx1"/>
                </a:solidFill>
              </a:rPr>
              <a:t> = "I am " + name;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this.speak</a:t>
            </a:r>
            <a:r>
              <a:rPr lang="en-US" sz="2000" dirty="0">
                <a:solidFill>
                  <a:schemeClr val="tx1"/>
                </a:solidFill>
              </a:rPr>
              <a:t> = function()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console.log("Hello, " +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this.me + ".");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  };</a:t>
            </a:r>
          </a:p>
          <a:p>
            <a:pPr marL="0"/>
            <a:r>
              <a:rPr lang="en-US" sz="2000" dirty="0">
                <a:solidFill>
                  <a:schemeClr val="tx1"/>
                </a:solidFill>
              </a:rPr>
              <a:t>};  let b1 = </a:t>
            </a:r>
            <a:r>
              <a:rPr lang="en-US" sz="2000" dirty="0">
                <a:solidFill>
                  <a:schemeClr val="bg1"/>
                </a:solidFill>
              </a:rPr>
              <a:t>new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>
                <a:solidFill>
                  <a:schemeClr val="bg1"/>
                </a:solidFill>
              </a:rPr>
              <a:t>Bar</a:t>
            </a:r>
            <a:r>
              <a:rPr lang="en-US" sz="2000" dirty="0">
                <a:solidFill>
                  <a:schemeClr val="tx1"/>
                </a:solidFill>
              </a:rPr>
              <a:t>("b1");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302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an </a:t>
            </a:r>
            <a:r>
              <a:rPr lang="en-US" b="1" dirty="0">
                <a:solidFill>
                  <a:schemeClr val="accent1"/>
                </a:solidFill>
              </a:rPr>
              <a:t>object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Internal property </a:t>
            </a:r>
          </a:p>
          <a:p>
            <a:pPr lvl="1"/>
            <a:r>
              <a:rPr lang="en-GB" sz="3000" dirty="0"/>
              <a:t>Used to implement </a:t>
            </a:r>
            <a:r>
              <a:rPr lang="en-GB" sz="3000" b="1" dirty="0">
                <a:solidFill>
                  <a:schemeClr val="accent1"/>
                </a:solidFill>
              </a:rPr>
              <a:t>prototype‑ based inheritance</a:t>
            </a:r>
            <a:r>
              <a:rPr lang="en-GB" sz="3000" dirty="0"/>
              <a:t> and shared properties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another objects</a:t>
            </a:r>
          </a:p>
          <a:p>
            <a:pPr lvl="1"/>
            <a:r>
              <a:rPr lang="en-US" sz="3200" dirty="0"/>
              <a:t>Objects are </a:t>
            </a:r>
            <a:r>
              <a:rPr lang="en-US" sz="3200" b="1" dirty="0">
                <a:solidFill>
                  <a:schemeClr val="accent1"/>
                </a:solidFill>
              </a:rPr>
              <a:t>not</a:t>
            </a:r>
            <a:r>
              <a:rPr lang="en-US" sz="3200" dirty="0"/>
              <a:t> separate and disconnected, but  </a:t>
            </a:r>
            <a:r>
              <a:rPr lang="en-US" sz="3200" b="1" dirty="0">
                <a:solidFill>
                  <a:schemeClr val="accent1"/>
                </a:solidFill>
              </a:rPr>
              <a:t>linked</a:t>
            </a:r>
            <a:endParaRPr lang="en-US" sz="3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Prototype?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29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Literal</a:t>
            </a:r>
            <a:r>
              <a:rPr lang="en-US" sz="3600" dirty="0"/>
              <a:t> creation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/>
              <a:t> creation</a:t>
            </a:r>
            <a:endParaRPr lang="bg-BG" sz="3600" dirty="0"/>
          </a:p>
          <a:p>
            <a:pPr lvl="1"/>
            <a:r>
              <a:rPr lang="en-GB" sz="3200" dirty="0"/>
              <a:t>Have an </a:t>
            </a:r>
            <a:r>
              <a:rPr lang="en-GB" sz="3200" b="1" dirty="0">
                <a:solidFill>
                  <a:schemeClr val="accent1"/>
                </a:solidFill>
              </a:rPr>
              <a:t>implicit reference </a:t>
            </a:r>
            <a:r>
              <a:rPr lang="en-GB" sz="3200" dirty="0"/>
              <a:t>(prototype) to the value of their constructor's "prototype" property</a:t>
            </a:r>
          </a:p>
          <a:p>
            <a:pPr lvl="1"/>
            <a:r>
              <a:rPr lang="en-US" sz="3400" dirty="0"/>
              <a:t>Gets an internal </a:t>
            </a:r>
            <a:r>
              <a:rPr lang="en-US" b="1" dirty="0">
                <a:solidFill>
                  <a:schemeClr val="accent1"/>
                </a:solidFill>
              </a:rPr>
              <a:t>__proto__</a:t>
            </a:r>
            <a:r>
              <a:rPr lang="en-US" sz="3400" b="1" dirty="0">
                <a:solidFill>
                  <a:schemeClr val="accent1"/>
                </a:solidFill>
              </a:rPr>
              <a:t> link </a:t>
            </a:r>
            <a:r>
              <a:rPr lang="en-US" sz="3400" dirty="0"/>
              <a:t>to the object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44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8" b="1" dirty="0">
                <a:solidFill>
                  <a:schemeClr val="bg1"/>
                </a:solidFill>
                <a:latin typeface="Consolas" panose="020B0609020204030204" pitchFamily="49" charset="0"/>
              </a:rPr>
              <a:t>__ proto__ </a:t>
            </a:r>
          </a:p>
          <a:p>
            <a:pPr lvl="1"/>
            <a:r>
              <a:rPr lang="en-US" dirty="0"/>
              <a:t>Property of an objects that </a:t>
            </a:r>
            <a:r>
              <a:rPr lang="en-US" b="1" dirty="0">
                <a:solidFill>
                  <a:schemeClr val="bg1"/>
                </a:solidFill>
              </a:rPr>
              <a:t>points</a:t>
            </a:r>
            <a:r>
              <a:rPr lang="en-US" dirty="0"/>
              <a:t> at the prototype that has been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directly is deprecated!</a:t>
            </a:r>
          </a:p>
          <a:p>
            <a:r>
              <a:rPr lang="en-US" dirty="0"/>
              <a:t>prototype </a:t>
            </a:r>
          </a:p>
          <a:p>
            <a:pPr lvl="1"/>
            <a:r>
              <a:rPr lang="en-US" dirty="0"/>
              <a:t>Property of </a:t>
            </a:r>
            <a:r>
              <a:rPr lang="en-US" b="1" dirty="0">
                <a:solidFill>
                  <a:schemeClr val="bg1"/>
                </a:solidFill>
              </a:rPr>
              <a:t>a function </a:t>
            </a:r>
            <a:r>
              <a:rPr lang="en-US" dirty="0"/>
              <a:t>set if your object is created by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pPr lvl="1"/>
            <a:r>
              <a:rPr lang="en-US" sz="3200" dirty="0"/>
              <a:t>Objects do not have </a:t>
            </a:r>
            <a:r>
              <a:rPr lang="en-US" sz="3200" b="1" dirty="0">
                <a:solidFill>
                  <a:schemeClr val="bg1"/>
                </a:solidFill>
              </a:rPr>
              <a:t>prototype</a:t>
            </a:r>
            <a:r>
              <a:rPr lang="en-US" sz="3200" dirty="0"/>
              <a:t> 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__proto__ vs Prototype Property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33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Inheritance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Classical inheritance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Prototypes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Prototype Chain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07006" y="1470883"/>
            <a:ext cx="7289446" cy="4462669"/>
          </a:xfrm>
        </p:spPr>
        <p:txBody>
          <a:bodyPr/>
          <a:lstStyle/>
          <a:p>
            <a:r>
              <a:rPr lang="en-US" dirty="0"/>
              <a:t>function Foo(y) {</a:t>
            </a:r>
          </a:p>
          <a:p>
            <a:r>
              <a:rPr lang="en-US" dirty="0"/>
              <a:t>    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 = y;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 err="1">
                <a:solidFill>
                  <a:schemeClr val="bg1"/>
                </a:solidFill>
              </a:rPr>
              <a:t>Foo.prototype.x</a:t>
            </a:r>
            <a:r>
              <a:rPr lang="en-US" dirty="0"/>
              <a:t> = 10;</a:t>
            </a:r>
          </a:p>
          <a:p>
            <a:r>
              <a:rPr lang="en-US" dirty="0" err="1">
                <a:solidFill>
                  <a:schemeClr val="bg1"/>
                </a:solidFill>
              </a:rPr>
              <a:t>Foo.prototype.calculate</a:t>
            </a:r>
            <a:r>
              <a:rPr lang="en-US" dirty="0"/>
              <a:t> = function (z) {</a:t>
            </a:r>
          </a:p>
          <a:p>
            <a:r>
              <a:rPr lang="en-US" dirty="0"/>
              <a:t>    return </a:t>
            </a:r>
            <a:r>
              <a:rPr lang="en-US" dirty="0" err="1">
                <a:solidFill>
                  <a:schemeClr val="bg1"/>
                </a:solidFill>
              </a:rPr>
              <a:t>this.x</a:t>
            </a:r>
            <a:r>
              <a:rPr lang="en-US" dirty="0"/>
              <a:t> + </a:t>
            </a:r>
            <a:r>
              <a:rPr lang="en-US" dirty="0" err="1">
                <a:solidFill>
                  <a:schemeClr val="bg1"/>
                </a:solidFill>
              </a:rPr>
              <a:t>this.y</a:t>
            </a:r>
            <a:r>
              <a:rPr lang="en-US" dirty="0"/>
              <a:t> + z;</a:t>
            </a:r>
          </a:p>
          <a:p>
            <a:r>
              <a:rPr lang="en-US" dirty="0"/>
              <a:t>};</a:t>
            </a:r>
          </a:p>
          <a:p>
            <a:br>
              <a:rPr lang="en-US" dirty="0"/>
            </a:br>
            <a:r>
              <a:rPr lang="en-US" dirty="0"/>
              <a:t>let b = 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 Foo(20);</a:t>
            </a:r>
          </a:p>
          <a:p>
            <a:r>
              <a:rPr lang="en-US" dirty="0"/>
              <a:t>Let c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Foo(30);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 - Simple 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055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3904193" y="3930741"/>
            <a:ext cx="2750462" cy="2775300"/>
            <a:chOff x="3904193" y="3930741"/>
            <a:chExt cx="2750462" cy="2775300"/>
          </a:xfrm>
        </p:grpSpPr>
        <p:sp>
          <p:nvSpPr>
            <p:cNvPr id="22" name="TextBox 21"/>
            <p:cNvSpPr txBox="1"/>
            <p:nvPr/>
          </p:nvSpPr>
          <p:spPr>
            <a:xfrm>
              <a:off x="3904193" y="3930741"/>
              <a:ext cx="2750462" cy="27753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58108" y="4085920"/>
              <a:ext cx="2521751" cy="381000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Foo.prototype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58109" y="4576603"/>
              <a:ext cx="2378167" cy="3890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constructor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058110" y="6314812"/>
              <a:ext cx="271519" cy="23812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62468" y="6164947"/>
              <a:ext cx="1973808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056636" y="5113744"/>
              <a:ext cx="1150496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x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306927" y="5112101"/>
              <a:ext cx="1150496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056635" y="5636802"/>
              <a:ext cx="2400787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calculate()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Prototype Chain Diagram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76248" y="1739740"/>
            <a:ext cx="2438399" cy="1803555"/>
            <a:chOff x="1095375" y="1482570"/>
            <a:chExt cx="2438399" cy="1803555"/>
          </a:xfrm>
        </p:grpSpPr>
        <p:sp>
          <p:nvSpPr>
            <p:cNvPr id="7" name="TextBox 6"/>
            <p:cNvSpPr txBox="1"/>
            <p:nvPr/>
          </p:nvSpPr>
          <p:spPr>
            <a:xfrm>
              <a:off x="1095375" y="1482570"/>
              <a:ext cx="2438399" cy="180355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6350" y="1613702"/>
              <a:ext cx="2019300" cy="381000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76351" y="2126937"/>
              <a:ext cx="847728" cy="3890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05055" y="2128041"/>
              <a:ext cx="990596" cy="40671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20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222669" y="2777072"/>
              <a:ext cx="240713" cy="23812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150" y="2627207"/>
              <a:ext cx="1714500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6248" y="3846672"/>
            <a:ext cx="2438399" cy="1803555"/>
            <a:chOff x="1095375" y="1482570"/>
            <a:chExt cx="2438399" cy="1803555"/>
          </a:xfrm>
        </p:grpSpPr>
        <p:sp>
          <p:nvSpPr>
            <p:cNvPr id="15" name="TextBox 14"/>
            <p:cNvSpPr txBox="1"/>
            <p:nvPr/>
          </p:nvSpPr>
          <p:spPr>
            <a:xfrm>
              <a:off x="1095375" y="1482570"/>
              <a:ext cx="2438399" cy="180355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76350" y="1613702"/>
              <a:ext cx="2019300" cy="381000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52658" y="2098799"/>
              <a:ext cx="920457" cy="3890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30398" y="2109318"/>
              <a:ext cx="965251" cy="40671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30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222669" y="2777072"/>
              <a:ext cx="240713" cy="23812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81150" y="2627207"/>
              <a:ext cx="1714500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904193" y="1176859"/>
            <a:ext cx="2750462" cy="2237806"/>
            <a:chOff x="3904193" y="1176859"/>
            <a:chExt cx="2438399" cy="2237806"/>
          </a:xfrm>
        </p:grpSpPr>
        <p:sp>
          <p:nvSpPr>
            <p:cNvPr id="38" name="TextBox 37"/>
            <p:cNvSpPr txBox="1"/>
            <p:nvPr/>
          </p:nvSpPr>
          <p:spPr>
            <a:xfrm>
              <a:off x="3904193" y="1176859"/>
              <a:ext cx="2438399" cy="223780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85168" y="1307991"/>
              <a:ext cx="2019300" cy="381000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Foo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85168" y="1821226"/>
              <a:ext cx="2191113" cy="3890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&lt;other properties&gt;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028248" y="2455467"/>
              <a:ext cx="240713" cy="23812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86729" y="2305602"/>
              <a:ext cx="1889554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085168" y="2821205"/>
              <a:ext cx="2191114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prototype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332138" y="1737100"/>
            <a:ext cx="4078812" cy="1803555"/>
            <a:chOff x="6328066" y="1623238"/>
            <a:chExt cx="3263609" cy="1803555"/>
          </a:xfrm>
        </p:grpSpPr>
        <p:sp>
          <p:nvSpPr>
            <p:cNvPr id="47" name="TextBox 46"/>
            <p:cNvSpPr txBox="1"/>
            <p:nvPr/>
          </p:nvSpPr>
          <p:spPr>
            <a:xfrm>
              <a:off x="6328066" y="1623238"/>
              <a:ext cx="3263609" cy="180355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70287" y="1754370"/>
              <a:ext cx="2702677" cy="381000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Function.prototype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70287" y="2267605"/>
              <a:ext cx="2702677" cy="3890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&lt;built-ins&gt;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6570287" y="2917740"/>
              <a:ext cx="250328" cy="23812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978238" y="2767875"/>
              <a:ext cx="2294726" cy="42079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332138" y="3846671"/>
            <a:ext cx="4078812" cy="1803555"/>
            <a:chOff x="6289820" y="3660173"/>
            <a:chExt cx="3406632" cy="1803555"/>
          </a:xfrm>
          <a:solidFill>
            <a:schemeClr val="bg2">
              <a:lumMod val="85000"/>
            </a:schemeClr>
          </a:solidFill>
        </p:grpSpPr>
        <p:sp>
          <p:nvSpPr>
            <p:cNvPr id="55" name="TextBox 54"/>
            <p:cNvSpPr txBox="1"/>
            <p:nvPr/>
          </p:nvSpPr>
          <p:spPr>
            <a:xfrm>
              <a:off x="6289820" y="3660173"/>
              <a:ext cx="3406632" cy="1803555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32057" y="3876127"/>
              <a:ext cx="2989316" cy="381000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Object.prototype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31426" y="4367404"/>
              <a:ext cx="2989317" cy="389094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&lt;built-ins&gt;</a:t>
              </a: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6400777" y="5014853"/>
              <a:ext cx="261298" cy="238125"/>
            </a:xfrm>
            <a:prstGeom prst="ellipse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770499" y="4892533"/>
              <a:ext cx="1813265" cy="420794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724979" y="4887239"/>
              <a:ext cx="803836" cy="420794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null</a:t>
              </a:r>
            </a:p>
          </p:txBody>
        </p:sp>
      </p:grpSp>
      <p:cxnSp>
        <p:nvCxnSpPr>
          <p:cNvPr id="63" name="Elbow Connector 62"/>
          <p:cNvCxnSpPr>
            <a:stCxn id="12" idx="3"/>
          </p:cNvCxnSpPr>
          <p:nvPr/>
        </p:nvCxnSpPr>
        <p:spPr>
          <a:xfrm>
            <a:off x="2676523" y="3094774"/>
            <a:ext cx="1354964" cy="118164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0" idx="3"/>
          </p:cNvCxnSpPr>
          <p:nvPr/>
        </p:nvCxnSpPr>
        <p:spPr>
          <a:xfrm flipV="1">
            <a:off x="2676523" y="4276420"/>
            <a:ext cx="677482" cy="925286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13374" y="3261176"/>
            <a:ext cx="0" cy="8247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27" idx="3"/>
            <a:endCxn id="56" idx="1"/>
          </p:cNvCxnSpPr>
          <p:nvPr/>
        </p:nvCxnSpPr>
        <p:spPr>
          <a:xfrm flipV="1">
            <a:off x="6436276" y="4253125"/>
            <a:ext cx="1185896" cy="212221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24" idx="3"/>
            <a:endCxn id="39" idx="3"/>
          </p:cNvCxnSpPr>
          <p:nvPr/>
        </p:nvCxnSpPr>
        <p:spPr>
          <a:xfrm flipH="1" flipV="1">
            <a:off x="6386056" y="1498491"/>
            <a:ext cx="50220" cy="3272659"/>
          </a:xfrm>
          <a:prstGeom prst="bentConnector3">
            <a:avLst>
              <a:gd name="adj1" fmla="val -758662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2" idx="3"/>
            <a:endCxn id="48" idx="1"/>
          </p:cNvCxnSpPr>
          <p:nvPr/>
        </p:nvCxnSpPr>
        <p:spPr>
          <a:xfrm flipV="1">
            <a:off x="6579859" y="2058732"/>
            <a:ext cx="1055003" cy="45726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endCxn id="56" idx="3"/>
          </p:cNvCxnSpPr>
          <p:nvPr/>
        </p:nvCxnSpPr>
        <p:spPr>
          <a:xfrm rot="16200000" flipH="1">
            <a:off x="10547824" y="3599623"/>
            <a:ext cx="1118305" cy="188697"/>
          </a:xfrm>
          <a:prstGeom prst="bentConnector4">
            <a:avLst>
              <a:gd name="adj1" fmla="val 2707"/>
              <a:gd name="adj2" fmla="val 40598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50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noProof="1">
                <a:latin typeface="+mj-lt"/>
              </a:rPr>
              <a:t>Extend a passed class's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200" noProof="1">
                <a:latin typeface="+mj-lt"/>
              </a:rPr>
              <a:t> with a property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species</a:t>
            </a:r>
            <a:r>
              <a:rPr lang="en-US" sz="3200" noProof="1">
                <a:latin typeface="+mj-lt"/>
              </a:rPr>
              <a:t> and </a:t>
            </a:r>
            <a:br>
              <a:rPr lang="bg-BG" sz="3200" noProof="1">
                <a:latin typeface="+mj-lt"/>
              </a:rPr>
            </a:br>
            <a:r>
              <a:rPr lang="en-US" sz="3200" noProof="1">
                <a:latin typeface="+mj-lt"/>
              </a:rPr>
              <a:t>method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toSpeciesString()</a:t>
            </a:r>
            <a:r>
              <a:rPr lang="en-US" sz="3200" noProof="1">
                <a:latin typeface="+mj-lt"/>
              </a:rPr>
              <a:t>: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Person.prototype.species</a:t>
            </a:r>
            <a:r>
              <a:rPr lang="en-US" noProof="1">
                <a:latin typeface="+mj-lt"/>
              </a:rPr>
              <a:t> - holds a string value "</a:t>
            </a:r>
            <a:r>
              <a:rPr lang="en-US" i="1" noProof="1">
                <a:latin typeface="+mj-lt"/>
              </a:rPr>
              <a:t>Human</a:t>
            </a:r>
            <a:r>
              <a:rPr lang="en-US" noProof="1">
                <a:latin typeface="+mj-lt"/>
              </a:rPr>
              <a:t>"</a:t>
            </a:r>
          </a:p>
          <a:p>
            <a:pPr marL="1066419" lvl="1" indent="-457200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Person.prototype.toSpeciesString()</a:t>
            </a:r>
            <a:r>
              <a:rPr lang="en-US" noProof="1">
                <a:latin typeface="+mj-lt"/>
              </a:rPr>
              <a:t> - returns </a:t>
            </a:r>
          </a:p>
          <a:p>
            <a:pPr lvl="1" ea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noProof="1">
                <a:latin typeface="+mj-lt"/>
              </a:rPr>
              <a:t>"I am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{species}. {class.toString()}</a:t>
            </a:r>
            <a:r>
              <a:rPr lang="en-US" noProof="1">
                <a:latin typeface="+mj-lt"/>
              </a:rPr>
              <a:t>"</a:t>
            </a:r>
          </a:p>
          <a:p>
            <a:pPr marL="457200" indent="-457200" eaLnBrk="0" hangingPunct="0">
              <a:buFont typeface="Wingdings" panose="05000000000000000000" pitchFamily="2" charset="2"/>
              <a:buChar char="§"/>
            </a:pPr>
            <a:endParaRPr lang="bg-BG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Extending Prototype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8632" y="4509000"/>
            <a:ext cx="1093483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new Person("Maria", "maria@gmail.com").</a:t>
            </a:r>
            <a:r>
              <a:rPr lang="en-US" dirty="0" err="1">
                <a:solidFill>
                  <a:schemeClr val="tx1"/>
                </a:solidFill>
              </a:rPr>
              <a:t>toSpeciesString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"I am a Human. Person (name: Maria, email: maria@gmail.com)"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294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1219200"/>
            <a:ext cx="109440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 </a:t>
            </a:r>
            <a:r>
              <a:rPr lang="en-US" dirty="0" err="1">
                <a:solidFill>
                  <a:schemeClr val="tx1"/>
                </a:solidFill>
              </a:rPr>
              <a:t>extendPrototype</a:t>
            </a:r>
            <a:r>
              <a:rPr lang="en-US" dirty="0">
                <a:solidFill>
                  <a:schemeClr val="tx1"/>
                </a:solidFill>
              </a:rPr>
              <a:t>(Class)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Class.prototype.species</a:t>
            </a:r>
            <a:r>
              <a:rPr lang="en-US" dirty="0">
                <a:solidFill>
                  <a:schemeClr val="tx1"/>
                </a:solidFill>
              </a:rPr>
              <a:t> = "Human";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Class.prototype.toSpeciesString</a:t>
            </a:r>
            <a:r>
              <a:rPr lang="en-US" dirty="0">
                <a:solidFill>
                  <a:schemeClr val="tx1"/>
                </a:solidFill>
              </a:rPr>
              <a:t> = function () {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return `I am a ${</a:t>
            </a:r>
            <a:r>
              <a:rPr lang="en-US" dirty="0" err="1">
                <a:solidFill>
                  <a:schemeClr val="tx1"/>
                </a:solidFill>
              </a:rPr>
              <a:t>this.species</a:t>
            </a:r>
            <a:r>
              <a:rPr lang="en-US" dirty="0">
                <a:solidFill>
                  <a:schemeClr val="tx1"/>
                </a:solidFill>
              </a:rPr>
              <a:t>}. ${</a:t>
            </a:r>
            <a:r>
              <a:rPr lang="en-US" dirty="0" err="1">
                <a:solidFill>
                  <a:schemeClr val="tx1"/>
                </a:solidFill>
              </a:rPr>
              <a:t>this.toString</a:t>
            </a:r>
            <a:r>
              <a:rPr lang="en-US" dirty="0">
                <a:solidFill>
                  <a:schemeClr val="tx1"/>
                </a:solidFill>
              </a:rPr>
              <a:t>()}`;</a:t>
            </a:r>
          </a:p>
          <a:p>
            <a:r>
              <a:rPr lang="en-US" dirty="0">
                <a:solidFill>
                  <a:schemeClr val="tx1"/>
                </a:solidFill>
              </a:rPr>
              <a:t>    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Extending Prototype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75412" y="3831316"/>
            <a:ext cx="509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extendPrototype(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/>
              <a:t>);</a:t>
            </a:r>
          </a:p>
        </p:txBody>
      </p:sp>
      <p:sp>
        <p:nvSpPr>
          <p:cNvPr id="8" name="Rectangle: Rounded Corners 6"/>
          <p:cNvSpPr/>
          <p:nvPr/>
        </p:nvSpPr>
        <p:spPr>
          <a:xfrm>
            <a:off x="699917" y="4579259"/>
            <a:ext cx="4113070" cy="1904998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938" y="4571608"/>
            <a:ext cx="137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935904" y="5166338"/>
            <a:ext cx="3674538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935903" y="5806275"/>
            <a:ext cx="367453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sp>
        <p:nvSpPr>
          <p:cNvPr id="12" name="Rectangle: Rounded Corners 6"/>
          <p:cNvSpPr/>
          <p:nvPr/>
        </p:nvSpPr>
        <p:spPr>
          <a:xfrm>
            <a:off x="7413515" y="4579257"/>
            <a:ext cx="4091097" cy="1905000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5448" y="4560011"/>
            <a:ext cx="15648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>
              <a:defRPr sz="28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616061" y="5162450"/>
            <a:ext cx="3603627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7616061" y="5772050"/>
            <a:ext cx="360362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cxnSp>
        <p:nvCxnSpPr>
          <p:cNvPr id="16" name="Straight Arrow Connector 35"/>
          <p:cNvCxnSpPr>
            <a:stCxn id="12" idx="1"/>
            <a:endCxn id="8" idx="3"/>
          </p:cNvCxnSpPr>
          <p:nvPr/>
        </p:nvCxnSpPr>
        <p:spPr>
          <a:xfrm flipH="1">
            <a:off x="4812987" y="5531757"/>
            <a:ext cx="2600528" cy="1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235974" y="5951924"/>
            <a:ext cx="1566125" cy="663706"/>
          </a:xfrm>
          <a:prstGeom prst="wedgeRoundRectCallout">
            <a:avLst>
              <a:gd name="adj1" fmla="val -88612"/>
              <a:gd name="adj2" fmla="val 96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21869" y="1752855"/>
            <a:ext cx="8123536" cy="464433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Inheritance allows </a:t>
            </a:r>
            <a:r>
              <a:rPr lang="en-US" sz="3200" b="1" dirty="0">
                <a:solidFill>
                  <a:schemeClr val="bg1"/>
                </a:solidFill>
              </a:rPr>
              <a:t>extending</a:t>
            </a:r>
            <a:r>
              <a:rPr lang="en-US" sz="3200" dirty="0">
                <a:solidFill>
                  <a:schemeClr val="bg2"/>
                </a:solidFill>
              </a:rPr>
              <a:t> existing classes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Child class inherits </a:t>
            </a:r>
            <a:r>
              <a:rPr lang="en-US" sz="3000" b="1" dirty="0">
                <a:solidFill>
                  <a:schemeClr val="bg1"/>
                </a:solidFill>
              </a:rPr>
              <a:t>data + methods</a:t>
            </a:r>
            <a:r>
              <a:rPr lang="en-US" sz="3000" dirty="0">
                <a:solidFill>
                  <a:schemeClr val="bg2"/>
                </a:solidFill>
              </a:rPr>
              <a:t> from its parent</a:t>
            </a:r>
          </a:p>
          <a:p>
            <a:pPr latinLnBrk="0">
              <a:spcBef>
                <a:spcPts val="0"/>
              </a:spcBef>
            </a:pPr>
            <a:r>
              <a:rPr lang="en-US" sz="3200" dirty="0">
                <a:solidFill>
                  <a:schemeClr val="bg2"/>
                </a:solidFill>
              </a:rPr>
              <a:t>Objects in JS have </a:t>
            </a:r>
            <a:r>
              <a:rPr lang="en-US" sz="3200" b="1" dirty="0">
                <a:solidFill>
                  <a:schemeClr val="bg1"/>
                </a:solidFill>
              </a:rPr>
              <a:t>prototypes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Objects look for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>
                <a:solidFill>
                  <a:schemeClr val="bg2"/>
                </a:solidFill>
              </a:rPr>
              <a:t> in their prototype chains</a:t>
            </a:r>
          </a:p>
          <a:p>
            <a:pPr lvl="1" latinLnBrk="0">
              <a:spcBef>
                <a:spcPts val="0"/>
              </a:spcBef>
            </a:pPr>
            <a:r>
              <a:rPr lang="en-US" sz="3000" dirty="0">
                <a:solidFill>
                  <a:schemeClr val="bg2"/>
                </a:solidFill>
              </a:rPr>
              <a:t>Prototypes form a </a:t>
            </a:r>
            <a:r>
              <a:rPr lang="en-US" sz="3000" b="1" dirty="0">
                <a:solidFill>
                  <a:schemeClr val="bg1"/>
                </a:solidFill>
              </a:rPr>
              <a:t>hierarchical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chain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6" y="1122310"/>
            <a:ext cx="3032427" cy="303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2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62276" y="1236554"/>
            <a:ext cx="9754233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Simple</a:t>
            </a:r>
            <a:r>
              <a:rPr lang="en-US" sz="3600" dirty="0"/>
              <a:t>  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Multilevel</a:t>
            </a:r>
            <a:r>
              <a:rPr lang="en-US" sz="3600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Hierarchal</a:t>
            </a: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Multiple</a:t>
            </a:r>
            <a:r>
              <a:rPr lang="en-US" sz="3600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Hybrid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111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Inheritance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8145" y="2345267"/>
            <a:ext cx="2472267" cy="2472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79745" y="2345267"/>
            <a:ext cx="2472267" cy="24722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B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>
            <a:off x="4200412" y="3581401"/>
            <a:ext cx="3979333" cy="0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2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Multilevel Inheritance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2" idx="3"/>
            <a:endCxn id="13" idx="1"/>
          </p:cNvCxnSpPr>
          <p:nvPr/>
        </p:nvCxnSpPr>
        <p:spPr>
          <a:xfrm>
            <a:off x="3611638" y="3668486"/>
            <a:ext cx="1058333" cy="0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200571" y="2432352"/>
            <a:ext cx="2472267" cy="2472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C</a:t>
            </a:r>
            <a:endParaRPr lang="en-GB" sz="9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39371" y="2432352"/>
            <a:ext cx="2472267" cy="2472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69971" y="2432352"/>
            <a:ext cx="2472267" cy="24722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B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3" idx="3"/>
            <a:endCxn id="11" idx="1"/>
          </p:cNvCxnSpPr>
          <p:nvPr/>
        </p:nvCxnSpPr>
        <p:spPr>
          <a:xfrm>
            <a:off x="7142238" y="3668486"/>
            <a:ext cx="1058333" cy="0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66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Inheritance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1" idx="3"/>
            <a:endCxn id="13" idx="1"/>
          </p:cNvCxnSpPr>
          <p:nvPr/>
        </p:nvCxnSpPr>
        <p:spPr>
          <a:xfrm>
            <a:off x="3835425" y="3951086"/>
            <a:ext cx="4660853" cy="1554787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35079" y="2750913"/>
            <a:ext cx="2400346" cy="2400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96279" y="1196125"/>
            <a:ext cx="2400346" cy="24003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C</a:t>
            </a:r>
            <a:endParaRPr lang="en-GB" sz="9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96278" y="4305700"/>
            <a:ext cx="2400346" cy="24003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B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 flipV="1">
            <a:off x="3835425" y="2396298"/>
            <a:ext cx="4660854" cy="1554788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549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Inheritance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59058" y="3059123"/>
            <a:ext cx="2286083" cy="2164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C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12" idx="3"/>
          </p:cNvCxnSpPr>
          <p:nvPr/>
        </p:nvCxnSpPr>
        <p:spPr>
          <a:xfrm>
            <a:off x="3583941" y="2586364"/>
            <a:ext cx="4775117" cy="687778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97858" y="1504335"/>
            <a:ext cx="2286083" cy="216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A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7858" y="4411560"/>
            <a:ext cx="2286083" cy="21640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B</a:t>
            </a:r>
            <a:endParaRPr lang="en-GB" sz="96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3583941" y="4877102"/>
            <a:ext cx="4775117" cy="616487"/>
          </a:xfrm>
          <a:prstGeom prst="straightConnector1">
            <a:avLst/>
          </a:prstGeom>
          <a:ln w="1270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42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3332</TotalTime>
  <Words>1247</Words>
  <Application>Microsoft Office PowerPoint</Application>
  <PresentationFormat>Widescreen</PresentationFormat>
  <Paragraphs>236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Prototypes and Inheritance</vt:lpstr>
      <vt:lpstr>Table of Contents</vt:lpstr>
      <vt:lpstr>Have a Question?</vt:lpstr>
      <vt:lpstr>Inheritance</vt:lpstr>
      <vt:lpstr>Types of Inheritance</vt:lpstr>
      <vt:lpstr>Simple Inheritance</vt:lpstr>
      <vt:lpstr>Multilevel Inheritance</vt:lpstr>
      <vt:lpstr>Hierarchical Inheritance</vt:lpstr>
      <vt:lpstr>Multiple Inheritance</vt:lpstr>
      <vt:lpstr>Inheriting Data and Methods</vt:lpstr>
      <vt:lpstr>Traditional Classes</vt:lpstr>
      <vt:lpstr>Classes in JavaScript</vt:lpstr>
      <vt:lpstr>Class Syntax  - Example</vt:lpstr>
      <vt:lpstr>Prototype Inheritance</vt:lpstr>
      <vt:lpstr>How Does It Work?</vt:lpstr>
      <vt:lpstr>JavaScript Objects</vt:lpstr>
      <vt:lpstr>What is a Prototype?</vt:lpstr>
      <vt:lpstr>Object Creation</vt:lpstr>
      <vt:lpstr>__proto__ vs Prototype Property</vt:lpstr>
      <vt:lpstr>Prototype Chain - Simple Example</vt:lpstr>
      <vt:lpstr>Prototype Chain Diagram</vt:lpstr>
      <vt:lpstr>Problem: Extending Prototype</vt:lpstr>
      <vt:lpstr>Solution: Extending Prototype</vt:lpstr>
      <vt:lpstr>Live Exercise in Class (Lab)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Стамо Петков</cp:lastModifiedBy>
  <cp:revision>10</cp:revision>
  <dcterms:created xsi:type="dcterms:W3CDTF">2018-05-23T13:08:44Z</dcterms:created>
  <dcterms:modified xsi:type="dcterms:W3CDTF">2020-03-01T16:01:19Z</dcterms:modified>
  <cp:category>computer programming; programming</cp:category>
</cp:coreProperties>
</file>