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2" r:id="rId38"/>
    <p:sldId id="293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1808903-D8A2-4544-B5C0-C7C09841DD3D}">
          <p14:sldIdLst>
            <p14:sldId id="256"/>
            <p14:sldId id="257"/>
            <p14:sldId id="258"/>
          </p14:sldIdLst>
        </p14:section>
        <p14:section name="Objects" id="{BAA8A22F-B910-49B8-9E2F-DB441D49B3C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nclusion" id="{DA2F1A65-4B10-4F1A-8BF3-5B5891D29820}">
          <p14:sldIdLst>
            <p14:sldId id="290"/>
            <p14:sldId id="296"/>
            <p14:sldId id="292"/>
            <p14:sldId id="293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1" d="100"/>
          <a:sy n="101" d="100"/>
        </p:scale>
        <p:origin x="126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495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662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Objects and JSON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access properties the same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4796" y="5373880"/>
            <a:ext cx="8605748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04796" y="1843016"/>
            <a:ext cx="8605748" cy="2294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name = 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Peter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let age = </a:t>
            </a:r>
            <a:r>
              <a:rPr lang="en-US" dirty="0">
                <a:solidFill>
                  <a:schemeClr val="bg1"/>
                </a:solidFill>
              </a:rPr>
              <a:t>person['age']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console.log(age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66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fullName</a:t>
            </a:r>
            <a:r>
              <a:rPr lang="en-US" sz="2400" dirty="0">
                <a:solidFill>
                  <a:schemeClr val="tx1"/>
                </a:solidFill>
              </a:rPr>
              <a:t>: function ()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</a:t>
            </a:r>
            <a:r>
              <a:rPr lang="en-US" sz="2400" dirty="0">
                <a:solidFill>
                  <a:schemeClr val="bg1"/>
                </a:solidFill>
              </a:rPr>
              <a:t>this.</a:t>
            </a:r>
            <a:r>
              <a:rPr lang="en-US" sz="2400" dirty="0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 + " " + </a:t>
            </a:r>
            <a:r>
              <a:rPr lang="en-US" sz="2400" dirty="0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person.fullName</a:t>
            </a:r>
            <a:r>
              <a:rPr lang="en-US" sz="2400" dirty="0" smtClean="0">
                <a:solidFill>
                  <a:schemeClr val="tx1"/>
                </a:solidFill>
              </a:rPr>
              <a:t>()); </a:t>
            </a:r>
            <a:r>
              <a:rPr lang="en-US" sz="2400" i="1" dirty="0" smtClean="0">
                <a:solidFill>
                  <a:schemeClr val="accent2"/>
                </a:solidFill>
              </a:rPr>
              <a:t>// John</a:t>
            </a:r>
            <a:r>
              <a:rPr lang="en-US" sz="2400" i="1" dirty="0">
                <a:solidFill>
                  <a:schemeClr val="accent2"/>
                </a:solidFill>
              </a:rPr>
              <a:t> Doe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keyword </a:t>
            </a:r>
            <a:r>
              <a:rPr lang="en-US" sz="3400" b="1" dirty="0">
                <a:solidFill>
                  <a:schemeClr val="bg1"/>
                </a:solidFill>
              </a:rPr>
              <a:t>refers</a:t>
            </a:r>
            <a:r>
              <a:rPr lang="en-US" dirty="0"/>
              <a:t> to the current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the code is being </a:t>
            </a:r>
            <a:br>
              <a:rPr lang="en-US" dirty="0"/>
            </a:br>
            <a:r>
              <a:rPr lang="en-US" dirty="0"/>
              <a:t>written </a:t>
            </a:r>
            <a:r>
              <a:rPr lang="en-US" sz="3400" b="1" dirty="0">
                <a:solidFill>
                  <a:schemeClr val="bg1"/>
                </a:solidFill>
              </a:rPr>
              <a:t>inside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always </a:t>
            </a:r>
            <a:r>
              <a:rPr lang="en-US" sz="3400" b="1" dirty="0">
                <a:solidFill>
                  <a:schemeClr val="bg1"/>
                </a:solidFill>
              </a:rPr>
              <a:t>ensure</a:t>
            </a:r>
            <a:r>
              <a:rPr lang="en-US" dirty="0"/>
              <a:t> that the </a:t>
            </a:r>
            <a:r>
              <a:rPr lang="en-US" sz="3400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used</a:t>
            </a:r>
            <a:r>
              <a:rPr lang="en-US" dirty="0"/>
              <a:t> when a </a:t>
            </a:r>
            <a:br>
              <a:rPr lang="en-US" dirty="0"/>
            </a:br>
            <a:r>
              <a:rPr lang="en-US" dirty="0"/>
              <a:t>member's </a:t>
            </a:r>
            <a:r>
              <a:rPr lang="en-US" sz="3400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changes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48" y="2292658"/>
            <a:ext cx="10962603" cy="29811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const person =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: 'John',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: 'Doe',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returnThis</a:t>
            </a:r>
            <a:r>
              <a:rPr lang="en-US" sz="2000" b="1" dirty="0">
                <a:latin typeface="Consolas" panose="020B0609020204030204" pitchFamily="49" charset="0"/>
              </a:rPr>
              <a:t>: function(){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this;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person.returnThis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//{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'John', 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'Doe', 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 }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39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in JavaScript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00" y="2124000"/>
            <a:ext cx="10431658" cy="3950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person =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name: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first: 'John'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last: 'Doe'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: function ()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this.name.first</a:t>
            </a:r>
            <a:r>
              <a:rPr lang="en-US" sz="2400" b="1" dirty="0">
                <a:latin typeface="Consolas" panose="020B0609020204030204" pitchFamily="49" charset="0"/>
              </a:rPr>
              <a:t> + " " + </a:t>
            </a:r>
            <a:r>
              <a:rPr lang="en-US" sz="2400" b="1" dirty="0" err="1">
                <a:latin typeface="Consolas" panose="020B0609020204030204" pitchFamily="49" charset="0"/>
              </a:rPr>
              <a:t>this.name.last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//Continues on the next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slide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1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347701"/>
            <a:ext cx="10573811" cy="51140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.age</a:t>
            </a:r>
            <a:r>
              <a:rPr lang="en-US" sz="2400" b="1" dirty="0">
                <a:latin typeface="Consolas" panose="020B0609020204030204" pitchFamily="49" charset="0"/>
              </a:rPr>
              <a:t> = 21;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'gender'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 = 'male';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gender: 'male'}*/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person.gender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21}*/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</a:p>
          <a:p>
            <a:endParaRPr lang="en-US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23304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243517"/>
            <a:ext cx="10170000" cy="23994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Assign fruit object reference to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Here fruit and fruitbear are pointing to same object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Internal Properties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latin typeface="Consolas" panose="020B0609020204030204" pitchFamily="49" charset="0"/>
              </a:rPr>
              <a:t>for…in </a:t>
            </a:r>
            <a:r>
              <a:rPr lang="en-US" sz="3200" dirty="0" smtClean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 smtClean="0"/>
              <a:t>Enumerable </a:t>
            </a:r>
            <a:r>
              <a:rPr lang="en-US" sz="3000" dirty="0"/>
              <a:t>property </a:t>
            </a:r>
            <a:r>
              <a:rPr lang="en-US" sz="3000" dirty="0" smtClean="0"/>
              <a:t>are </a:t>
            </a:r>
            <a:r>
              <a:rPr lang="en-US" sz="3000" dirty="0"/>
              <a:t>returned using </a:t>
            </a:r>
            <a:r>
              <a:rPr lang="en-US" sz="3000" b="1" dirty="0" err="1" smtClean="0">
                <a:latin typeface="Consolas" panose="020B0609020204030204" pitchFamily="49" charset="0"/>
              </a:rPr>
              <a:t>Object.keys</a:t>
            </a:r>
            <a:r>
              <a:rPr lang="en-US" sz="3000" dirty="0" smtClean="0"/>
              <a:t> </a:t>
            </a:r>
            <a:r>
              <a:rPr lang="en-US" sz="3000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/>
              <a:t>modify</a:t>
            </a:r>
            <a:r>
              <a:rPr lang="en-US" sz="3200" dirty="0"/>
              <a:t> the </a:t>
            </a:r>
            <a:r>
              <a:rPr lang="en-US" sz="3200" b="1" dirty="0"/>
              <a:t>behavior</a:t>
            </a:r>
            <a:r>
              <a:rPr lang="en-US" sz="3200" dirty="0"/>
              <a:t> of the </a:t>
            </a:r>
            <a:r>
              <a:rPr lang="en-US" sz="3200" dirty="0" smtClean="0"/>
              <a:t>property</a:t>
            </a:r>
            <a:endParaRPr lang="en-US" sz="3200" dirty="0"/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/>
              <a:t>can</a:t>
            </a:r>
            <a:r>
              <a:rPr lang="en-US" sz="3000" dirty="0"/>
              <a:t> </a:t>
            </a:r>
            <a:r>
              <a:rPr lang="en-US" sz="3000" b="1" dirty="0"/>
              <a:t>delete</a:t>
            </a:r>
            <a:r>
              <a:rPr lang="en-US" sz="3000" dirty="0"/>
              <a:t> only </a:t>
            </a:r>
            <a:r>
              <a:rPr lang="en-US" sz="3000" b="1" dirty="0"/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/>
              <a:t>modify</a:t>
            </a:r>
            <a:r>
              <a:rPr lang="en-US" sz="3200" dirty="0"/>
              <a:t> their </a:t>
            </a:r>
            <a:r>
              <a:rPr lang="en-US" sz="3200" b="1" dirty="0"/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</a:t>
            </a:r>
            <a:r>
              <a:rPr lang="en-US" sz="3400" dirty="0" err="1"/>
              <a:t>for..in</a:t>
            </a:r>
            <a:r>
              <a:rPr lang="en-US" sz="3400" dirty="0"/>
              <a:t>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Non-enumerable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"{a:1,b:2,c:3}"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 smtClean="0"/>
              <a:t>If the non-writable property </a:t>
            </a:r>
            <a:r>
              <a:rPr lang="en-US" sz="3700" b="1" dirty="0" smtClean="0">
                <a:solidFill>
                  <a:schemeClr val="bg1"/>
                </a:solidFill>
              </a:rPr>
              <a:t>contains</a:t>
            </a:r>
            <a:r>
              <a:rPr lang="en-US" sz="3700" dirty="0" smtClean="0"/>
              <a:t> </a:t>
            </a:r>
            <a:r>
              <a:rPr lang="en-US" sz="3700" dirty="0"/>
              <a:t>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</a:t>
            </a:r>
            <a:r>
              <a:rPr lang="en-US" sz="3700" dirty="0" smtClean="0"/>
              <a:t>but</a:t>
            </a:r>
            <a:r>
              <a:rPr lang="en-US" sz="3700" dirty="0"/>
              <a:t>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Objects </a:t>
            </a:r>
          </a:p>
          <a:p>
            <a:pPr lvl="1"/>
            <a:r>
              <a:rPr lang="en-US" sz="3000" dirty="0"/>
              <a:t>Reference Data Type</a:t>
            </a:r>
          </a:p>
          <a:p>
            <a:pPr lvl="1"/>
            <a:r>
              <a:rPr lang="en-US" sz="2800" dirty="0"/>
              <a:t>Access Keys and Values</a:t>
            </a:r>
          </a:p>
          <a:p>
            <a:pPr lvl="1"/>
            <a:r>
              <a:rPr lang="en-US" sz="3000" dirty="0"/>
              <a:t>Make Objects Read Only</a:t>
            </a:r>
          </a:p>
          <a:p>
            <a:pPr lvl="1"/>
            <a:r>
              <a:rPr lang="en-US" sz="3000" dirty="0"/>
              <a:t>Iterate Over Objects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JSON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Looping Through Objects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23" y="1491683"/>
            <a:ext cx="2241493" cy="22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 smtClean="0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</a:t>
            </a:r>
            <a:r>
              <a:rPr lang="en-US" sz="2400" b="1" dirty="0" smtClean="0">
                <a:latin typeface="Consolas" panose="020B0609020204030204" pitchFamily="49" charset="0"/>
              </a:rPr>
              <a:t>{console.log(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val</a:t>
            </a:r>
            <a:r>
              <a:rPr lang="en-US" sz="2400" b="1" dirty="0" smtClean="0">
                <a:latin typeface="Consolas" panose="020B0609020204030204" pitchFamily="49" charset="0"/>
              </a:rPr>
              <a:t>);}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</p:spTree>
    <p:extLst>
      <p:ext uri="{BB962C8B-B14F-4D97-AF65-F5344CB8AC3E}">
        <p14:creationId xmlns:p14="http://schemas.microsoft.com/office/powerpoint/2010/main" val="28503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JavaScript Object Notation</a:t>
            </a:r>
            <a:endParaRPr lang="en-US"/>
          </a:p>
        </p:txBody>
      </p:sp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JSON?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r>
              <a:rPr lang="en-US" sz="3600" dirty="0"/>
              <a:t>Stands for </a:t>
            </a: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US" sz="3600" dirty="0"/>
              <a:t>ava</a:t>
            </a: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/>
              <a:t>cript 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US" sz="3600" dirty="0"/>
              <a:t>bject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otation</a:t>
            </a:r>
          </a:p>
          <a:p>
            <a:pPr lvl="1"/>
            <a:r>
              <a:rPr lang="en-US" sz="3400" dirty="0"/>
              <a:t>It's a </a:t>
            </a:r>
            <a:r>
              <a:rPr lang="en-US" sz="3400" b="1" dirty="0">
                <a:solidFill>
                  <a:schemeClr val="bg1"/>
                </a:solidFill>
              </a:rPr>
              <a:t>data </a:t>
            </a:r>
            <a:r>
              <a:rPr lang="en-US" sz="3400" dirty="0"/>
              <a:t>interchange </a:t>
            </a:r>
            <a:r>
              <a:rPr lang="en-US" sz="34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400" dirty="0"/>
              <a:t>It's </a:t>
            </a:r>
            <a:r>
              <a:rPr lang="en-US" sz="3400" b="1" dirty="0">
                <a:solidFill>
                  <a:schemeClr val="bg1"/>
                </a:solidFill>
              </a:rPr>
              <a:t>language independent </a:t>
            </a:r>
            <a:r>
              <a:rPr lang="en-US" sz="3400" dirty="0"/>
              <a:t>- syntax is derived </a:t>
            </a:r>
            <a:r>
              <a:rPr lang="en-US" sz="3400" dirty="0" smtClean="0"/>
              <a:t>from JavaScript </a:t>
            </a:r>
            <a:r>
              <a:rPr lang="en-US" sz="3400" dirty="0"/>
              <a:t>object notation syntax, but the JSON </a:t>
            </a:r>
            <a:r>
              <a:rPr lang="en-US" sz="3400" dirty="0" smtClean="0"/>
              <a:t>format </a:t>
            </a:r>
            <a:r>
              <a:rPr lang="en-US" sz="3400" dirty="0"/>
              <a:t>is text only</a:t>
            </a:r>
          </a:p>
          <a:p>
            <a:pPr lvl="1"/>
            <a:r>
              <a:rPr lang="en-US" sz="3400" dirty="0"/>
              <a:t>Is </a:t>
            </a:r>
            <a:r>
              <a:rPr lang="en-US" sz="3400" b="1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self-describing</a:t>
            </a:r>
            <a:r>
              <a:rPr lang="en-US" sz="3400" b="1" dirty="0"/>
              <a:t>"</a:t>
            </a:r>
            <a:r>
              <a:rPr lang="en-US" sz="3400" dirty="0"/>
              <a:t> and easy to understand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 syntax defines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dirty="0"/>
              <a:t> </a:t>
            </a:r>
            <a:r>
              <a:rPr lang="en-US" sz="3200" dirty="0" smtClean="0"/>
              <a:t>object </a:t>
            </a:r>
            <a:r>
              <a:rPr lang="bg-BG" sz="3200" dirty="0" smtClean="0"/>
              <a:t>- </a:t>
            </a:r>
            <a:r>
              <a:rPr lang="en-US" sz="3200" dirty="0"/>
              <a:t>an array of </a:t>
            </a:r>
            <a:r>
              <a:rPr lang="en-US" sz="3200" dirty="0" smtClean="0"/>
              <a:t>3 employee </a:t>
            </a:r>
            <a:r>
              <a:rPr lang="en-US" sz="3200" dirty="0"/>
              <a:t>records (objects):</a:t>
            </a:r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JSON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6000" y="2560643"/>
            <a:ext cx="10056190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{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: </a:t>
            </a:r>
            <a:r>
              <a:rPr lang="en-US" dirty="0">
                <a:solidFill>
                  <a:schemeClr val="bg1"/>
                </a:solidFill>
              </a:rPr>
              <a:t>"John"</a:t>
            </a:r>
            <a:r>
              <a:rPr lang="en-US" dirty="0">
                <a:solidFill>
                  <a:schemeClr val="tx1"/>
                </a:solidFill>
              </a:rPr>
              <a:t>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"Anna",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"Peter",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18121"/>
            <a:ext cx="1061033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>
                <a:solidFill>
                  <a:schemeClr val="tx1"/>
                </a:solidFill>
              </a:rPr>
              <a:t>{</a:t>
            </a:r>
          </a:p>
          <a:p>
            <a:r>
              <a:rPr lang="en-US">
                <a:solidFill>
                  <a:schemeClr val="tx1"/>
                </a:solidFill>
              </a:rPr>
              <a:t>    "employees": [{ "firstName": "John", "lastName": "Doe" }]</a:t>
            </a:r>
          </a:p>
          <a:p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26" y="1356381"/>
            <a:ext cx="1644489" cy="164448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</a:t>
            </a:r>
            <a:r>
              <a:rPr lang="en-US" sz="3200" b="1" dirty="0" smtClean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in a web page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For simplicity, this can be demonstrated using a string as input</a:t>
            </a: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 smtClean="0"/>
              <a:t>Use </a:t>
            </a:r>
            <a:r>
              <a:rPr lang="en-US" sz="3200" dirty="0"/>
              <a:t>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 smtClean="0"/>
              <a:t>to convert </a:t>
            </a:r>
            <a:r>
              <a:rPr lang="en-US" sz="3200" dirty="0"/>
              <a:t>the string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6000" y="3024000"/>
            <a:ext cx="970430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text = 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{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 : [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 +</a:t>
            </a:r>
          </a:p>
          <a:p>
            <a:r>
              <a:rPr lang="en-US" dirty="0">
                <a:solidFill>
                  <a:schemeClr val="tx1"/>
                </a:solidFill>
              </a:rPr>
              <a:t>    '{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 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 },' +</a:t>
            </a:r>
          </a:p>
          <a:p>
            <a:r>
              <a:rPr lang="en-US" dirty="0">
                <a:solidFill>
                  <a:schemeClr val="tx1"/>
                </a:solidFill>
              </a:rPr>
              <a:t>    '{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":"Peter" 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":"Jones" } ]}';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863" y="6068187"/>
            <a:ext cx="483269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obj = </a:t>
            </a:r>
            <a:r>
              <a:rPr lang="en-US" dirty="0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(text);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Finally, use the new JavaScript object in your page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r>
              <a:rPr lang="bg-BG" dirty="0"/>
              <a:t>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6000" y="1989000"/>
            <a:ext cx="10641062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&lt;p id="demo"&gt;&lt;/p&gt;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chemeClr val="tx1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 =</a:t>
            </a:r>
          </a:p>
          <a:p>
            <a:r>
              <a:rPr lang="en-US" dirty="0" err="1">
                <a:solidFill>
                  <a:schemeClr val="tx1"/>
                </a:solidFill>
              </a:rPr>
              <a:t>obj.employees</a:t>
            </a:r>
            <a:r>
              <a:rPr lang="en-US" dirty="0">
                <a:solidFill>
                  <a:schemeClr val="tx1"/>
                </a:solidFill>
              </a:rPr>
              <a:t>[1].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 + " " + </a:t>
            </a:r>
            <a:r>
              <a:rPr lang="en-US" dirty="0" err="1">
                <a:solidFill>
                  <a:schemeClr val="tx1"/>
                </a:solidFill>
              </a:rPr>
              <a:t>obj.employees</a:t>
            </a:r>
            <a:r>
              <a:rPr lang="en-US" dirty="0">
                <a:solidFill>
                  <a:schemeClr val="tx1"/>
                </a:solidFill>
              </a:rPr>
              <a:t>[1].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86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2200" dirty="0" smtClean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5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1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has the ability to format the string </a:t>
            </a:r>
            <a:r>
              <a:rPr lang="en-US" sz="3400" dirty="0" smtClean="0"/>
              <a:t>for presentation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5" y="1738313"/>
            <a:ext cx="1030515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822360"/>
            <a:ext cx="9153903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 (key / value pairs)</a:t>
            </a:r>
          </a:p>
          <a:p>
            <a:pPr lvl="1"/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from JSON to HTML Table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</a:t>
            </a:r>
            <a:r>
              <a:rPr lang="en-US" sz="2400" b="1" dirty="0" err="1">
                <a:latin typeface="Consolas" panose="020B0609020204030204" pitchFamily="49" charset="0"/>
              </a:rPr>
              <a:t>Name":"Tomatoes</a:t>
            </a:r>
            <a:r>
              <a:rPr lang="en-US" sz="2400" b="1" dirty="0">
                <a:latin typeface="Consolas" panose="020B0609020204030204" pitchFamily="49" charset="0"/>
              </a:rPr>
              <a:t> &amp; Chips","Price":2.35},{"</a:t>
            </a:r>
            <a:r>
              <a:rPr lang="en-US" sz="2400" b="1" dirty="0" err="1">
                <a:latin typeface="Consolas" panose="020B0609020204030204" pitchFamily="49" charset="0"/>
              </a:rPr>
              <a:t>Name":"J&amp;B</a:t>
            </a:r>
            <a:r>
              <a:rPr lang="en-US" sz="2400" b="1" dirty="0">
                <a:latin typeface="Consolas" panose="020B0609020204030204" pitchFamily="49" charset="0"/>
              </a:rPr>
              <a:t> Chocolate","Price":0.96}]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&lt;tr&gt;&lt;th&gt;Name&lt;/th&gt;&lt;th&gt;Price&lt;/th&gt;&lt;/tr&gt;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&lt;tr&gt;&lt;td&gt;Tomatoes &amp;amp; Chips&lt;/td&gt;&lt;td&gt;2.35&lt;/td&gt;&lt;/tr&gt;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J&amp;amp;B</a:t>
            </a:r>
            <a:r>
              <a:rPr lang="en-US" sz="2400" b="1" dirty="0">
                <a:latin typeface="Consolas" panose="020B0609020204030204" pitchFamily="49" charset="0"/>
              </a:rPr>
              <a:t> Chocolate&lt;/td&gt;&lt;td&gt;0.96&lt;/td&gt;&lt;/tr&gt;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from JSON to HTML 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308853"/>
            <a:ext cx="10350000" cy="5346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outputArr.push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makeKeyRow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arr.forEach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</a:t>
            </a:r>
            <a:r>
              <a:rPr lang="en-US" sz="2400" b="1" dirty="0" smtClean="0">
                <a:latin typeface="Consolas" panose="020B0609020204030204" pitchFamily="49" charset="0"/>
              </a:rPr>
              <a:t>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223250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300" dirty="0">
                <a:solidFill>
                  <a:schemeClr val="bg2"/>
                </a:solidFill>
              </a:rPr>
              <a:t>Objects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100" dirty="0">
                <a:solidFill>
                  <a:schemeClr val="bg2"/>
                </a:solidFill>
              </a:rPr>
              <a:t>hold </a:t>
            </a:r>
            <a:r>
              <a:rPr lang="en-US" sz="3100" b="1" dirty="0">
                <a:solidFill>
                  <a:schemeClr val="bg1"/>
                </a:solidFill>
              </a:rPr>
              <a:t>key-value</a:t>
            </a:r>
            <a:r>
              <a:rPr lang="en-US" sz="3100" dirty="0">
                <a:solidFill>
                  <a:schemeClr val="bg2"/>
                </a:solidFill>
              </a:rPr>
              <a:t> pairs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100" dirty="0">
                <a:solidFill>
                  <a:schemeClr val="bg2"/>
                </a:solidFill>
              </a:rPr>
              <a:t>The key-value pairs in JavaScript objects are </a:t>
            </a:r>
            <a:br>
              <a:rPr lang="en-US" sz="3100" dirty="0">
                <a:solidFill>
                  <a:schemeClr val="bg2"/>
                </a:solidFill>
              </a:rPr>
            </a:br>
            <a:r>
              <a:rPr lang="en-US" sz="3100" dirty="0">
                <a:solidFill>
                  <a:schemeClr val="bg2"/>
                </a:solidFill>
              </a:rPr>
              <a:t>called </a:t>
            </a:r>
            <a:r>
              <a:rPr lang="en-US" sz="31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methods are </a:t>
            </a: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that can be 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JSON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2"/>
                </a:solidFill>
              </a:rPr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language independent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Self-describing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1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95000"/>
              </a:lnSpc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20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2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and Properties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Objects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5029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An object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and a field is an </a:t>
            </a:r>
            <a:br>
              <a:rPr lang="en-US" dirty="0"/>
            </a:br>
            <a:r>
              <a:rPr lang="en-US" dirty="0"/>
              <a:t>association between a name (or 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) and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/>
              <a:t>A field's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in which case it</a:t>
            </a:r>
            <a:br>
              <a:rPr lang="en-US" dirty="0"/>
            </a:br>
            <a:r>
              <a:rPr lang="en-US" dirty="0"/>
              <a:t> is known as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</a:p>
          <a:p>
            <a:pPr>
              <a:spcBef>
                <a:spcPts val="1200"/>
              </a:spcBef>
            </a:pPr>
            <a:r>
              <a:rPr lang="en-US" dirty="0"/>
              <a:t>Objects are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400" dirty="0"/>
              <a:t>You define (and create) a JavaScript object with an </a:t>
            </a:r>
            <a:r>
              <a:rPr lang="en-US" sz="3400" b="1" dirty="0" smtClean="0">
                <a:solidFill>
                  <a:schemeClr val="bg1"/>
                </a:solidFill>
              </a:rPr>
              <a:t>object literal</a:t>
            </a:r>
            <a:r>
              <a:rPr lang="en-US" sz="3400" dirty="0"/>
              <a:t>:</a:t>
            </a:r>
          </a:p>
          <a:p>
            <a:endParaRPr lang="en-US" sz="3400" dirty="0"/>
          </a:p>
          <a:p>
            <a:r>
              <a:rPr lang="en-US" sz="3400" dirty="0"/>
              <a:t>Spaces and line breaks are not important. An object definition can </a:t>
            </a:r>
            <a:r>
              <a:rPr lang="en-US" sz="3400" dirty="0" smtClean="0"/>
              <a:t>span </a:t>
            </a:r>
            <a:r>
              <a:rPr lang="en-US" sz="3400" dirty="0"/>
              <a:t>multiple lines:</a:t>
            </a:r>
          </a:p>
          <a:p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Object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7586" y="1854000"/>
            <a:ext cx="1023341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:"John",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:"Doe", </a:t>
            </a:r>
            <a:r>
              <a:rPr lang="en-US" dirty="0" smtClean="0">
                <a:solidFill>
                  <a:schemeClr val="tx1"/>
                </a:solidFill>
              </a:rPr>
              <a:t>age:50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634" y="3809287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 smtClean="0">
                <a:solidFill>
                  <a:schemeClr val="bg1"/>
                </a:solidFill>
              </a:rPr>
              <a:t>: "</a:t>
            </a:r>
            <a:r>
              <a:rPr lang="en-US" dirty="0">
                <a:solidFill>
                  <a:schemeClr val="bg1"/>
                </a:solidFill>
              </a:rPr>
              <a:t>John"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: "</a:t>
            </a:r>
            <a:r>
              <a:rPr lang="en-US" dirty="0">
                <a:solidFill>
                  <a:schemeClr val="tx1"/>
                </a:solidFill>
              </a:rPr>
              <a:t>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 smtClean="0">
                <a:solidFill>
                  <a:schemeClr val="tx1"/>
                </a:solidFill>
              </a:rPr>
              <a:t>: 50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0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41054"/>
            <a:ext cx="10059434" cy="52760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032364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39079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4900956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John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75972"/>
              </p:ext>
            </p:extLst>
          </p:nvPr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/>
          <a:lstStyle/>
          <a:p>
            <a:r>
              <a:rPr lang="en-US" dirty="0"/>
              <a:t>Simple dot-notation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Bracket-notation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9932" y="1719000"/>
            <a:ext cx="8766068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{};</a:t>
            </a:r>
          </a:p>
          <a:p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.name</a:t>
            </a:r>
            <a:r>
              <a:rPr lang="en-US" dirty="0">
                <a:solidFill>
                  <a:schemeClr val="tx1"/>
                </a:solidFill>
              </a:rPr>
              <a:t> = "Peter";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console.log(person); </a:t>
            </a:r>
            <a:r>
              <a:rPr lang="en-US" i="1" dirty="0" smtClean="0">
                <a:solidFill>
                  <a:schemeClr val="accent2"/>
                </a:solidFill>
              </a:rPr>
              <a:t>// {</a:t>
            </a:r>
            <a:r>
              <a:rPr lang="en-US" i="1" dirty="0">
                <a:solidFill>
                  <a:schemeClr val="accent2"/>
                </a:solidFill>
              </a:rPr>
              <a:t> name: 'Peter' 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49932" y="4554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'age'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21;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console.log(person); </a:t>
            </a:r>
            <a:r>
              <a:rPr lang="en-US" i="1" dirty="0">
                <a:solidFill>
                  <a:schemeClr val="accent2"/>
                </a:solidFill>
              </a:rPr>
              <a:t>// {</a:t>
            </a:r>
            <a:r>
              <a:rPr lang="en-US" i="1" dirty="0">
                <a:solidFill>
                  <a:schemeClr val="accent2"/>
                </a:solidFill>
              </a:rPr>
              <a:t> name: 'Peter', age: 21 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1029</Words>
  <Application>Microsoft Office PowerPoint</Application>
  <PresentationFormat>Widescreen</PresentationFormat>
  <Paragraphs>406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Objects</vt:lpstr>
      <vt:lpstr>Table of Contents</vt:lpstr>
      <vt:lpstr>Have a Question?</vt:lpstr>
      <vt:lpstr>Objects and Properties</vt:lpstr>
      <vt:lpstr>What is an Object?</vt:lpstr>
      <vt:lpstr>Defining an Object</vt:lpstr>
      <vt:lpstr>Variables Holding References</vt:lpstr>
      <vt:lpstr>Object Properties</vt:lpstr>
      <vt:lpstr>Assigning and Accessing Properties</vt:lpstr>
      <vt:lpstr>Assigning and Accessing Properties</vt:lpstr>
      <vt:lpstr>Object Methods</vt:lpstr>
      <vt:lpstr>This</vt:lpstr>
      <vt:lpstr>Objects in JS</vt:lpstr>
      <vt:lpstr>Objects in JS</vt:lpstr>
      <vt:lpstr>Comparing Objects</vt:lpstr>
      <vt:lpstr>Internal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Looping Through Objects</vt:lpstr>
      <vt:lpstr>Object Keys and Values</vt:lpstr>
      <vt:lpstr>For… in Loop</vt:lpstr>
      <vt:lpstr>For…of Loop</vt:lpstr>
      <vt:lpstr>JavaScript Object Notation</vt:lpstr>
      <vt:lpstr>What is a JSON?</vt:lpstr>
      <vt:lpstr>Example: JSON</vt:lpstr>
      <vt:lpstr>Syntax Rules</vt:lpstr>
      <vt:lpstr>Parsing from Strings</vt:lpstr>
      <vt:lpstr>Parsing from Strings (2)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 - Objects and Assocciative Arrays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6</cp:revision>
  <dcterms:created xsi:type="dcterms:W3CDTF">2018-05-23T13:08:44Z</dcterms:created>
  <dcterms:modified xsi:type="dcterms:W3CDTF">2019-11-21T10:38:14Z</dcterms:modified>
  <cp:category>programming;computer programming;software development;web development</cp:category>
</cp:coreProperties>
</file>