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5" r:id="rId25"/>
    <p:sldId id="281" r:id="rId26"/>
    <p:sldId id="282" r:id="rId27"/>
    <p:sldId id="287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919BAC5-7ED0-4FFA-BFB2-209F755EF765}">
          <p14:sldIdLst>
            <p14:sldId id="256"/>
            <p14:sldId id="257"/>
            <p14:sldId id="258"/>
          </p14:sldIdLst>
        </p14:section>
        <p14:section name="First Class Functions" id="{391012A5-C1EF-4BB8-BA02-71DC81A2FF20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88"/>
            <p14:sldId id="269"/>
            <p14:sldId id="270"/>
          </p14:sldIdLst>
        </p14:section>
        <p14:section name="IIFE" id="{2FC2DAF2-70DA-4310-81FE-C7E746100E4E}">
          <p14:sldIdLst>
            <p14:sldId id="271"/>
            <p14:sldId id="272"/>
          </p14:sldIdLst>
        </p14:section>
        <p14:section name="Closure" id="{91BCCAF7-8F02-4671-9535-27D5A450DA78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Conclusion" id="{589C1398-4F7E-4730-B49B-8B31ED81AED4}">
          <p14:sldIdLst>
            <p14:sldId id="279"/>
            <p14:sldId id="285"/>
            <p14:sldId id="281"/>
            <p14:sldId id="282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80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9201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2362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First Class Functions, Function </a:t>
            </a:r>
            <a:r>
              <a:rPr lang="en-US" b="1" dirty="0" smtClean="0"/>
              <a:t>Expressions</a:t>
            </a:r>
            <a:r>
              <a:rPr lang="bg-BG" b="1" dirty="0" smtClean="0"/>
              <a:t>,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Predicates, Currying, IIFE, Closure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Currying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121"/>
            <a:ext cx="9883234" cy="5546589"/>
          </a:xfrm>
        </p:spPr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decomposition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11000" y="2259000"/>
            <a:ext cx="6066272" cy="3646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111695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Usage</a:t>
            </a:r>
          </a:p>
          <a:p>
            <a:pPr lvl="1"/>
            <a:r>
              <a:rPr lang="en-US" dirty="0"/>
              <a:t>Template functions</a:t>
            </a:r>
          </a:p>
          <a:p>
            <a:pPr lvl="1"/>
            <a:r>
              <a:rPr lang="en-US" dirty="0"/>
              <a:t>Code reuse</a:t>
            </a:r>
          </a:p>
          <a:p>
            <a:pPr lvl="1"/>
            <a:r>
              <a:rPr lang="en-US" dirty="0"/>
              <a:t>Partial implementation</a:t>
            </a:r>
          </a:p>
          <a:p>
            <a:pPr lvl="1"/>
            <a:r>
              <a:rPr lang="en-US" dirty="0"/>
              <a:t>Retain scope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7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Converting a function with a </a:t>
            </a:r>
            <a:r>
              <a:rPr lang="en-US" sz="3200" b="1" dirty="0">
                <a:solidFill>
                  <a:schemeClr val="bg1"/>
                </a:solidFill>
              </a:rPr>
              <a:t>given number </a:t>
            </a:r>
            <a:r>
              <a:rPr lang="en-US" sz="3200" dirty="0"/>
              <a:t>of arguments into a function with </a:t>
            </a:r>
            <a:r>
              <a:rPr lang="en-US" sz="3200" b="1" dirty="0">
                <a:solidFill>
                  <a:schemeClr val="bg1"/>
                </a:solidFill>
              </a:rPr>
              <a:t>smaller number </a:t>
            </a:r>
            <a:r>
              <a:rPr lang="en-US" sz="3200" dirty="0"/>
              <a:t>of arguments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parameters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200" dirty="0"/>
              <a:t>The partially applied function can be </a:t>
            </a:r>
            <a:r>
              <a:rPr lang="en-US" sz="3200" b="1" dirty="0">
                <a:solidFill>
                  <a:schemeClr val="bg1"/>
                </a:solidFill>
              </a:rPr>
              <a:t>used multiple </a:t>
            </a:r>
            <a:r>
              <a:rPr lang="en-US" sz="3200" b="1" dirty="0" smtClean="0">
                <a:solidFill>
                  <a:schemeClr val="bg1"/>
                </a:solidFill>
              </a:rPr>
              <a:t>times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629135" y="4619177"/>
            <a:ext cx="34188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638785" y="4690802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144048" y="4630365"/>
            <a:ext cx="34188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	 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Immediately-Invoked </a:t>
            </a:r>
            <a:br>
              <a:rPr lang="en-US" smtClean="0"/>
            </a:br>
            <a:r>
              <a:rPr lang="en-US" smtClean="0"/>
              <a:t>Function Expressions</a:t>
            </a:r>
            <a:endParaRPr lang="en-US"/>
          </a:p>
        </p:txBody>
      </p:sp>
      <p:sp>
        <p:nvSpPr>
          <p:cNvPr id="8" name="Правоъгълник 7"/>
          <p:cNvSpPr/>
          <p:nvPr/>
        </p:nvSpPr>
        <p:spPr>
          <a:xfrm>
            <a:off x="4805880" y="1707954"/>
            <a:ext cx="2635658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ndara" pitchFamily="34" charset="0"/>
              </a:rPr>
              <a:t>IIFE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1597891"/>
            <a:ext cx="10036163" cy="4592728"/>
          </a:xfrm>
        </p:spPr>
        <p:txBody>
          <a:bodyPr/>
          <a:lstStyle/>
          <a:p>
            <a:pPr lvl="1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1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136" y="2979000"/>
            <a:ext cx="91405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(function () </a:t>
            </a:r>
            <a:r>
              <a:rPr lang="en-US" sz="2200" dirty="0">
                <a:solidFill>
                  <a:schemeClr val="bg1"/>
                </a:solidFill>
              </a:rPr>
              <a:t>{ </a:t>
            </a:r>
            <a:r>
              <a:rPr lang="en-US" sz="2200" dirty="0" smtClean="0">
                <a:solidFill>
                  <a:schemeClr val="tx1"/>
                </a:solidFill>
              </a:rPr>
              <a:t>let</a:t>
            </a:r>
            <a:r>
              <a:rPr lang="en-US" sz="2200" dirty="0">
                <a:solidFill>
                  <a:schemeClr val="tx1"/>
                </a:solidFill>
              </a:rPr>
              <a:t> name = "Peter</a:t>
            </a:r>
            <a:r>
              <a:rPr lang="en-US" sz="2200" dirty="0" smtClean="0">
                <a:solidFill>
                  <a:schemeClr val="tx1"/>
                </a:solidFill>
              </a:rPr>
              <a:t>"; </a:t>
            </a:r>
            <a:r>
              <a:rPr lang="en-US" sz="2200" dirty="0">
                <a:solidFill>
                  <a:schemeClr val="bg1"/>
                </a:solidFill>
              </a:rPr>
              <a:t>})();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Variable name is not accessible from the outside 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console.log(name); </a:t>
            </a:r>
            <a:r>
              <a:rPr lang="en-US" sz="2200" i="1" dirty="0">
                <a:solidFill>
                  <a:schemeClr val="accent2"/>
                </a:solidFill>
              </a:rPr>
              <a:t>// </a:t>
            </a:r>
            <a:r>
              <a:rPr lang="en-US" sz="2200" i="1" dirty="0" err="1">
                <a:solidFill>
                  <a:schemeClr val="accent2"/>
                </a:solidFill>
              </a:rPr>
              <a:t>ReferenceError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136" y="4404957"/>
            <a:ext cx="914055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result = 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function </a:t>
            </a:r>
            <a:r>
              <a:rPr lang="en-US" sz="2200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let name = "Peter";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return name;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Immediately creates the output: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console.log(result); </a:t>
            </a:r>
            <a:r>
              <a:rPr lang="en-US" sz="2200" i="1" dirty="0">
                <a:solidFill>
                  <a:schemeClr val="accent2"/>
                </a:solidFill>
              </a:rPr>
              <a:t>// Peter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137" y="838408"/>
            <a:ext cx="8413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Closure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of the most </a:t>
            </a:r>
            <a:r>
              <a:rPr lang="en-US" b="1" dirty="0" smtClean="0">
                <a:solidFill>
                  <a:schemeClr val="bg1"/>
                </a:solidFill>
              </a:rPr>
              <a:t>important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 smtClean="0"/>
              <a:t> in JavaScript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 smtClean="0"/>
              <a:t> of an inner function </a:t>
            </a:r>
            <a:r>
              <a:rPr lang="en-US" b="1" dirty="0">
                <a:solidFill>
                  <a:schemeClr val="bg1"/>
                </a:solidFill>
              </a:rPr>
              <a:t>includes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of the outer function</a:t>
            </a:r>
          </a:p>
          <a:p>
            <a:r>
              <a:rPr lang="en-US" dirty="0" smtClean="0"/>
              <a:t>An inner function </a:t>
            </a:r>
            <a:r>
              <a:rPr lang="en-US" b="1" dirty="0">
                <a:solidFill>
                  <a:schemeClr val="bg1"/>
                </a:solidFill>
              </a:rPr>
              <a:t>enjoys</a:t>
            </a:r>
            <a:r>
              <a:rPr lang="en-US" dirty="0" smtClean="0"/>
              <a:t> that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 smtClean="0"/>
              <a:t> even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 smtClean="0"/>
              <a:t> the parent function have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6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37807" indent="-571500"/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is preserved in the outer function (</a:t>
            </a:r>
            <a:r>
              <a:rPr lang="en-US" sz="3600" b="1" dirty="0">
                <a:solidFill>
                  <a:schemeClr val="bg1"/>
                </a:solidFill>
              </a:rPr>
              <a:t>closure</a:t>
            </a:r>
            <a:r>
              <a:rPr lang="en-US" sz="36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72048" y="2082742"/>
            <a:ext cx="663395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 =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let counter = 0;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console.log(++counter);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})()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06000" y="2079000"/>
            <a:ext cx="2309455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1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2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3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4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5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6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7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First Class 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Higher-Order 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Currying and Partial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Immediately-Invoked Function Expressions 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8" y="1269604"/>
            <a:ext cx="12127691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Keeps a string </a:t>
            </a:r>
            <a:r>
              <a:rPr lang="en-US" sz="3200" b="1" dirty="0">
                <a:solidFill>
                  <a:schemeClr val="bg1"/>
                </a:solidFill>
              </a:rPr>
              <a:t>inside its </a:t>
            </a:r>
            <a:r>
              <a:rPr lang="en-US" sz="3200" b="1" dirty="0" smtClean="0">
                <a:solidFill>
                  <a:schemeClr val="bg1"/>
                </a:solidFill>
              </a:rPr>
              <a:t>scope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Can 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000" dirty="0"/>
              <a:t> - remove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000" dirty="0"/>
              <a:t> - print the stored string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4302" y="1218663"/>
            <a:ext cx="11623396" cy="4775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 solution()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return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append: (s)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+= s,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</a:rPr>
              <a:t>removeStart</a:t>
            </a:r>
            <a:r>
              <a:rPr lang="en-US" sz="2400" dirty="0">
                <a:solidFill>
                  <a:schemeClr val="tx1"/>
                </a:solidFill>
              </a:rPr>
              <a:t>: (n)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str.substring</a:t>
            </a:r>
            <a:r>
              <a:rPr lang="en-US" sz="2400" dirty="0">
                <a:solidFill>
                  <a:schemeClr val="tx1"/>
                </a:solidFill>
              </a:rPr>
              <a:t>(n),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</a:rPr>
              <a:t>removeEnd</a:t>
            </a:r>
            <a:r>
              <a:rPr lang="en-US" sz="2400" dirty="0">
                <a:solidFill>
                  <a:schemeClr val="tx1"/>
                </a:solidFill>
              </a:rPr>
              <a:t>: (n)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str.substring</a:t>
            </a:r>
            <a:r>
              <a:rPr lang="en-US" sz="2400" dirty="0">
                <a:solidFill>
                  <a:schemeClr val="tx1"/>
                </a:solidFill>
              </a:rPr>
              <a:t>(0, </a:t>
            </a:r>
            <a:r>
              <a:rPr lang="en-US" sz="2400" dirty="0" err="1">
                <a:solidFill>
                  <a:schemeClr val="tx1"/>
                </a:solidFill>
              </a:rPr>
              <a:t>str.length</a:t>
            </a:r>
            <a:r>
              <a:rPr lang="en-US" sz="2400" dirty="0">
                <a:solidFill>
                  <a:schemeClr val="tx1"/>
                </a:solidFill>
              </a:rPr>
              <a:t> - 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print: () =&gt; console.log(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	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580398" y="1830844"/>
            <a:ext cx="79569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First Class Functions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</a:t>
            </a:r>
            <a:r>
              <a:rPr lang="en-US" sz="3200" b="1" dirty="0">
                <a:solidFill>
                  <a:schemeClr val="bg1"/>
                </a:solidFill>
              </a:rPr>
              <a:t>returned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Higher-Order Functions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Take other </a:t>
            </a:r>
            <a:r>
              <a:rPr lang="en-US" sz="3200" b="1" dirty="0">
                <a:solidFill>
                  <a:schemeClr val="bg1"/>
                </a:solidFill>
              </a:rPr>
              <a:t>functions </a:t>
            </a:r>
            <a:r>
              <a:rPr lang="en-US" sz="3200" dirty="0">
                <a:solidFill>
                  <a:schemeClr val="bg2"/>
                </a:solidFill>
              </a:rPr>
              <a:t>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>
                <a:solidFill>
                  <a:schemeClr val="bg2"/>
                </a:solidFill>
              </a:rPr>
              <a:t> or </a:t>
            </a:r>
            <a:r>
              <a:rPr lang="en-US" sz="3200" b="1" dirty="0">
                <a:solidFill>
                  <a:schemeClr val="bg1"/>
                </a:solidFill>
              </a:rPr>
              <a:t>return </a:t>
            </a:r>
            <a:r>
              <a:rPr lang="en-US" sz="3200" dirty="0">
                <a:solidFill>
                  <a:schemeClr val="bg2"/>
                </a:solidFill>
              </a:rPr>
              <a:t>a function </a:t>
            </a:r>
            <a:r>
              <a:rPr lang="en-US" sz="3200" dirty="0"/>
              <a:t>as a result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>
                <a:solidFill>
                  <a:schemeClr val="bg2"/>
                </a:solidFill>
              </a:rPr>
              <a:t> is immediately-invoked anonymous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function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Encapsulates </a:t>
            </a:r>
            <a:r>
              <a:rPr lang="en-US" sz="3200" b="1" dirty="0">
                <a:solidFill>
                  <a:schemeClr val="bg1"/>
                </a:solidFill>
              </a:rPr>
              <a:t>JS code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(state)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04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73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Functions Behaving Like Variables</a:t>
            </a:r>
            <a:endParaRPr lang="en-US"/>
          </a:p>
        </p:txBody>
      </p:sp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First Class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4344" y="983404"/>
            <a:ext cx="10698277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58673" y="1884462"/>
            <a:ext cx="393481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58673" y="3455675"/>
            <a:ext cx="7037779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58673" y="5099494"/>
            <a:ext cx="8907739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 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1" y="983404"/>
            <a:ext cx="9990000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b="1" dirty="0"/>
              <a:t> </a:t>
            </a:r>
            <a:r>
              <a:rPr lang="en-US" dirty="0"/>
              <a:t>by another function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 can do that, because we treated functions </a:t>
            </a:r>
            <a:r>
              <a:rPr lang="en-US" dirty="0" smtClean="0"/>
              <a:t>in JavaScript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11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6001" y="995847"/>
            <a:ext cx="10215000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60921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dirty="0"/>
              <a:t>That function can be </a:t>
            </a: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/>
              <a:t> by adding </a:t>
            </a:r>
            <a:r>
              <a:rPr lang="en-US" sz="3400" dirty="0" smtClean="0"/>
              <a:t>parentheses "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 smtClean="0"/>
              <a:t>" </a:t>
            </a:r>
            <a:r>
              <a:rPr lang="en-US" sz="3400" dirty="0"/>
              <a:t>at the end after the variable name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1854000"/>
            <a:ext cx="5518038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56000" y="5049000"/>
            <a:ext cx="7363411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779441"/>
            <a:ext cx="5227262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myFunc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</a:rPr>
              <a:t>myFunc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396615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 </a:t>
            </a:r>
            <a:r>
              <a:rPr lang="en-US" sz="2400" dirty="0" smtClean="0">
                <a:solidFill>
                  <a:schemeClr val="tx1"/>
                </a:solidFill>
              </a:rPr>
              <a:t>console.log</a:t>
            </a:r>
            <a:r>
              <a:rPr lang="en-US" sz="2400" dirty="0">
                <a:solidFill>
                  <a:schemeClr val="tx1"/>
                </a:solidFill>
              </a:rPr>
              <a:t>("Hello!");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 smtClean="0"/>
              <a:t>Any </a:t>
            </a:r>
            <a:r>
              <a:rPr lang="en-US" dirty="0"/>
              <a:t>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found = array1.find(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(element)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    </a:t>
            </a:r>
            <a:r>
              <a:rPr lang="en-US" dirty="0" smtClean="0">
                <a:solidFill>
                  <a:schemeClr val="bg1"/>
                </a:solidFill>
              </a:rPr>
              <a:t>return element &gt; 10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//True or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console.log(found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 12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787</Words>
  <Application>Microsoft Office PowerPoint</Application>
  <PresentationFormat>Widescreen</PresentationFormat>
  <Paragraphs>224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맑은 고딕</vt:lpstr>
      <vt:lpstr>Malgun Gothic (Body)</vt:lpstr>
      <vt:lpstr>Arial</vt:lpstr>
      <vt:lpstr>Calibri</vt:lpstr>
      <vt:lpstr>Candara</vt:lpstr>
      <vt:lpstr>Comic Sans MS</vt:lpstr>
      <vt:lpstr>Consolas</vt:lpstr>
      <vt:lpstr>Harlow Solid Italic</vt:lpstr>
      <vt:lpstr>Wingdings</vt:lpstr>
      <vt:lpstr>Wingdings 2</vt:lpstr>
      <vt:lpstr>SoftUni</vt:lpstr>
      <vt:lpstr>Advanced Functions</vt:lpstr>
      <vt:lpstr>Table of Contents</vt:lpstr>
      <vt:lpstr>Have a Question?</vt:lpstr>
      <vt:lpstr>Functions Behaving Like Variables</vt:lpstr>
      <vt:lpstr>First-Class Functions</vt:lpstr>
      <vt:lpstr>First-Class Functions </vt:lpstr>
      <vt:lpstr>First-Class Functions </vt:lpstr>
      <vt:lpstr>Higher-Order Functions </vt:lpstr>
      <vt:lpstr>Predicates</vt:lpstr>
      <vt:lpstr>Currying</vt:lpstr>
      <vt:lpstr>Currying</vt:lpstr>
      <vt:lpstr>Currying Usage</vt:lpstr>
      <vt:lpstr>Partial Application</vt:lpstr>
      <vt:lpstr>Currying vs Partial Application</vt:lpstr>
      <vt:lpstr>Immediately-Invoked  Function Expressions</vt:lpstr>
      <vt:lpstr>What is IIFE?</vt:lpstr>
      <vt:lpstr>Closure</vt:lpstr>
      <vt:lpstr>Closure</vt:lpstr>
      <vt:lpstr>Functions Returning Functions</vt:lpstr>
      <vt:lpstr>Problem: Command Processor</vt:lpstr>
      <vt:lpstr>Solution: Command Processor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Functions in JS</dc:title>
  <dc:subject>Software Development</dc:subject>
  <dc:creator>Software University</dc:creator>
  <cp:keywords>JS; JavaScript; programming; course;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4</cp:revision>
  <dcterms:created xsi:type="dcterms:W3CDTF">2018-05-23T13:08:44Z</dcterms:created>
  <dcterms:modified xsi:type="dcterms:W3CDTF">2019-11-21T11:44:14Z</dcterms:modified>
  <cp:category>JS; JavaScript; front-end; ES6; ES2015; ES2016; ES2017; Web development; computer programming; programming</cp:category>
</cp:coreProperties>
</file>