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0"/>
  </p:notesMasterIdLst>
  <p:sldIdLst>
    <p:sldId id="257" r:id="rId2"/>
    <p:sldId id="258" r:id="rId3"/>
    <p:sldId id="259" r:id="rId4"/>
    <p:sldId id="282" r:id="rId5"/>
    <p:sldId id="280" r:id="rId6"/>
    <p:sldId id="263" r:id="rId7"/>
    <p:sldId id="260" r:id="rId8"/>
    <p:sldId id="275" r:id="rId9"/>
    <p:sldId id="298" r:id="rId10"/>
    <p:sldId id="283" r:id="rId11"/>
    <p:sldId id="286" r:id="rId12"/>
    <p:sldId id="274" r:id="rId13"/>
    <p:sldId id="285" r:id="rId14"/>
    <p:sldId id="277" r:id="rId15"/>
    <p:sldId id="284" r:id="rId16"/>
    <p:sldId id="287" r:id="rId17"/>
    <p:sldId id="267" r:id="rId18"/>
    <p:sldId id="268" r:id="rId19"/>
    <p:sldId id="262" r:id="rId20"/>
    <p:sldId id="295" r:id="rId21"/>
    <p:sldId id="270" r:id="rId22"/>
    <p:sldId id="271" r:id="rId23"/>
    <p:sldId id="296" r:id="rId24"/>
    <p:sldId id="272" r:id="rId25"/>
    <p:sldId id="297" r:id="rId26"/>
    <p:sldId id="273" r:id="rId27"/>
    <p:sldId id="301" r:id="rId28"/>
    <p:sldId id="305" r:id="rId29"/>
    <p:sldId id="302" r:id="rId30"/>
    <p:sldId id="303" r:id="rId31"/>
    <p:sldId id="304" r:id="rId32"/>
    <p:sldId id="306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E7A269-65D2-4321-8784-EAB95B6ACFAA}">
          <p14:sldIdLst>
            <p14:sldId id="257"/>
            <p14:sldId id="258"/>
            <p14:sldId id="259"/>
          </p14:sldIdLst>
        </p14:section>
        <p14:section name="Introduction" id="{F7A96C3B-A095-4050-9429-C5C1E52C73C4}">
          <p14:sldIdLst>
            <p14:sldId id="282"/>
            <p14:sldId id="280"/>
            <p14:sldId id="263"/>
            <p14:sldId id="260"/>
            <p14:sldId id="275"/>
            <p14:sldId id="298"/>
            <p14:sldId id="283"/>
          </p14:sldIdLst>
        </p14:section>
        <p14:section name="this usages" id="{FEB4CFEC-EDDF-4973-9654-32128F049786}">
          <p14:sldIdLst>
            <p14:sldId id="286"/>
            <p14:sldId id="274"/>
            <p14:sldId id="285"/>
            <p14:sldId id="277"/>
            <p14:sldId id="284"/>
          </p14:sldIdLst>
        </p14:section>
        <p14:section name="This in Functions" id="{8BFF4E79-DAFC-4080-960A-C6A1575698D8}">
          <p14:sldIdLst>
            <p14:sldId id="287"/>
            <p14:sldId id="267"/>
            <p14:sldId id="268"/>
          </p14:sldIdLst>
        </p14:section>
        <p14:section name="Explicit Function Binding" id="{789D8A11-C167-4D3B-A2DA-9048E24EF640}">
          <p14:sldIdLst>
            <p14:sldId id="262"/>
            <p14:sldId id="295"/>
            <p14:sldId id="270"/>
            <p14:sldId id="271"/>
            <p14:sldId id="296"/>
            <p14:sldId id="272"/>
            <p14:sldId id="297"/>
            <p14:sldId id="273"/>
            <p14:sldId id="301"/>
            <p14:sldId id="305"/>
            <p14:sldId id="302"/>
            <p14:sldId id="303"/>
            <p14:sldId id="304"/>
            <p14:sldId id="30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9F45-42B5-4429-8D4A-0122BF3A1DB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5468-A44F-4BC4-9FE0-7C967D2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0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9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33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003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1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19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0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44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Understanding the "this" keyword in JavaScript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" y="1887529"/>
            <a:ext cx="3287538" cy="32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Strict Mode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Strict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73259" y="1875371"/>
            <a:ext cx="4660434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function solve() {</a:t>
            </a:r>
          </a:p>
          <a:p>
            <a:r>
              <a:rPr lang="en-US" dirty="0" smtClean="0"/>
              <a:t>  "</a:t>
            </a:r>
            <a:r>
              <a:rPr lang="en-US" dirty="0">
                <a:solidFill>
                  <a:schemeClr val="bg1"/>
                </a:solidFill>
              </a:rPr>
              <a:t>use strict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  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solve(); </a:t>
            </a:r>
            <a:r>
              <a:rPr lang="en-US" i="1" dirty="0" smtClean="0">
                <a:solidFill>
                  <a:schemeClr val="accent2"/>
                </a:solidFill>
              </a:rPr>
              <a:t>// undefined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6803" y="1875371"/>
            <a:ext cx="4663440" cy="26791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solve</a:t>
            </a:r>
            <a:r>
              <a:rPr lang="en-US" sz="2400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sz="2400" i="1" dirty="0" smtClean="0">
                <a:solidFill>
                  <a:schemeClr val="accent2"/>
                </a:solidFill>
              </a:rPr>
              <a:t>// Object</a:t>
            </a:r>
            <a:r>
              <a:rPr lang="en-US" sz="2400" i="1" dirty="0">
                <a:solidFill>
                  <a:schemeClr val="accent2"/>
                </a:solidFill>
              </a:rPr>
              <a:t> [global]</a:t>
            </a:r>
          </a:p>
        </p:txBody>
      </p:sp>
    </p:spTree>
    <p:extLst>
      <p:ext uri="{BB962C8B-B14F-4D97-AF65-F5344CB8AC3E}">
        <p14:creationId xmlns:p14="http://schemas.microsoft.com/office/powerpoint/2010/main" val="6049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"This" in Different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69" y="1112126"/>
            <a:ext cx="2963049" cy="2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a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381" y="1759715"/>
            <a:ext cx="814721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 person = {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: "Peter",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: "Ivanov",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fullName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bg1"/>
                </a:solidFill>
              </a:rPr>
              <a:t>this.firstName</a:t>
            </a:r>
            <a:r>
              <a:rPr lang="en-US" sz="2200" dirty="0">
                <a:solidFill>
                  <a:schemeClr val="tx1"/>
                </a:solidFill>
              </a:rPr>
              <a:t> + " " + </a:t>
            </a:r>
            <a:r>
              <a:rPr lang="en-US" sz="2200" dirty="0" err="1">
                <a:solidFill>
                  <a:schemeClr val="bg1"/>
                </a:solidFill>
              </a:rPr>
              <a:t>this.lastName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},</a:t>
            </a:r>
          </a:p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whatIsThis</a:t>
            </a:r>
            <a:r>
              <a:rPr lang="en-US" sz="2200" dirty="0">
                <a:solidFill>
                  <a:schemeClr val="tx1"/>
                </a:solidFill>
              </a:rPr>
              <a:t>: function</a:t>
            </a:r>
            <a:r>
              <a:rPr lang="en-US" sz="2200" dirty="0" smtClean="0">
                <a:solidFill>
                  <a:schemeClr val="tx1"/>
                </a:solidFill>
              </a:rPr>
              <a:t>(){ 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US" sz="2200" dirty="0" smtClean="0">
                <a:solidFill>
                  <a:schemeClr val="tx1"/>
                </a:solidFill>
              </a:rPr>
              <a:t> 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person.fullName</a:t>
            </a:r>
            <a:r>
              <a:rPr lang="en-US" sz="2200" dirty="0" smtClean="0">
                <a:solidFill>
                  <a:schemeClr val="tx1"/>
                </a:solidFill>
              </a:rPr>
              <a:t>());  </a:t>
            </a:r>
            <a:r>
              <a:rPr lang="en-US" sz="2200" i="1" dirty="0" smtClean="0">
                <a:solidFill>
                  <a:schemeClr val="accent2"/>
                </a:solidFill>
              </a:rPr>
              <a:t>// Peter </a:t>
            </a:r>
            <a:r>
              <a:rPr lang="en-US" sz="2200" i="1" dirty="0" smtClean="0">
                <a:solidFill>
                  <a:schemeClr val="accent2"/>
                </a:solidFill>
              </a:rPr>
              <a:t>Ivanov</a:t>
            </a:r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person.whatIsThis</a:t>
            </a:r>
            <a:r>
              <a:rPr lang="en-US" sz="2200" dirty="0" smtClean="0">
                <a:solidFill>
                  <a:schemeClr val="tx1"/>
                </a:solidFill>
              </a:rPr>
              <a:t>()); </a:t>
            </a:r>
            <a:r>
              <a:rPr lang="en-US" sz="2200" i="1" dirty="0" smtClean="0">
                <a:solidFill>
                  <a:schemeClr val="accent2"/>
                </a:solidFill>
              </a:rPr>
              <a:t>// person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smtClean="0"/>
              <a:t>This</a:t>
            </a:r>
            <a:r>
              <a:rPr lang="en-US" dirty="0"/>
              <a:t>"</a:t>
            </a:r>
            <a:r>
              <a:rPr lang="en-US" dirty="0" smtClean="0"/>
              <a:t> Refers to </a:t>
            </a:r>
            <a:r>
              <a:rPr lang="en-US" dirty="0"/>
              <a:t>t</a:t>
            </a:r>
            <a:r>
              <a:rPr lang="en-US" dirty="0" smtClean="0"/>
              <a:t>he Parent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32384" y="1209123"/>
            <a:ext cx="9044580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function foo()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user = 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tx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 10,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>
                <a:solidFill>
                  <a:schemeClr val="bg1"/>
                </a:solidFill>
              </a:rPr>
              <a:t>foo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smtClean="0">
                <a:solidFill>
                  <a:schemeClr val="bg1"/>
                </a:solidFill>
              </a:rPr>
              <a:t>bar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() </a:t>
            </a:r>
            <a:r>
              <a:rPr lang="en-US" sz="2400" dirty="0" smtClean="0">
                <a:solidFill>
                  <a:schemeClr val="tx1"/>
                </a:solidFill>
              </a:rPr>
              <a:t>{ console.log(</a:t>
            </a:r>
            <a:r>
              <a:rPr lang="en-US" sz="2400" dirty="0" smtClean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bg1"/>
                </a:solidFill>
              </a:rPr>
              <a:t> === global</a:t>
            </a:r>
            <a:r>
              <a:rPr lang="en-US" sz="2400" dirty="0" smtClean="0">
                <a:solidFill>
                  <a:schemeClr val="tx1"/>
                </a:solidFill>
              </a:rPr>
              <a:t>); 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solidFill>
                  <a:schemeClr val="bg1"/>
                </a:solidFill>
              </a:rPr>
              <a:t>user.foo</a:t>
            </a:r>
            <a:r>
              <a:rPr lang="en-US" sz="2400" dirty="0">
                <a:solidFill>
                  <a:schemeClr val="tx1"/>
                </a:solidFill>
              </a:rPr>
              <a:t>()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 smtClean="0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func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user.bar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false</a:t>
            </a:r>
          </a:p>
        </p:txBody>
      </p:sp>
    </p:spTree>
    <p:extLst>
      <p:ext uri="{BB962C8B-B14F-4D97-AF65-F5344CB8AC3E}">
        <p14:creationId xmlns:p14="http://schemas.microsoft.com/office/powerpoint/2010/main" val="8132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In event handlers,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is </a:t>
            </a:r>
            <a:r>
              <a:rPr lang="en-US" dirty="0" smtClean="0"/>
              <a:t>set to the </a:t>
            </a:r>
            <a:r>
              <a:rPr lang="en-US" b="1" dirty="0" smtClean="0">
                <a:solidFill>
                  <a:schemeClr val="bg1"/>
                </a:solidFill>
              </a:rPr>
              <a:t>element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fired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480" y="2728415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element.addEventListener</a:t>
            </a:r>
            <a:r>
              <a:rPr lang="en-US" sz="2400" dirty="0" smtClean="0">
                <a:solidFill>
                  <a:schemeClr val="tx1"/>
                </a:solidFill>
              </a:rPr>
              <a:t>("click", function(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console.log(this</a:t>
            </a:r>
            <a:r>
              <a:rPr lang="en-US" sz="2400" dirty="0">
                <a:solidFill>
                  <a:schemeClr val="tx1"/>
                </a:solidFill>
              </a:rPr>
              <a:t>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</a:t>
            </a:r>
            <a:r>
              <a:rPr lang="en-US" sz="2400" i="1" dirty="0" smtClean="0">
                <a:solidFill>
                  <a:schemeClr val="accent2"/>
                </a:solidFill>
              </a:rPr>
              <a:t>true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of </a:t>
            </a:r>
            <a:r>
              <a:rPr lang="en-US" dirty="0" smtClean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refers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newly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in Classes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821270"/>
            <a:ext cx="1110157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constructor(</a:t>
            </a:r>
            <a:r>
              <a:rPr lang="en-US" sz="2400" dirty="0" err="1" smtClean="0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, ln)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fn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 = ln;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this.displayName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console.log</a:t>
            </a:r>
            <a:r>
              <a:rPr lang="en-US" sz="2400" dirty="0">
                <a:solidFill>
                  <a:schemeClr val="tx1"/>
                </a:solidFill>
              </a:rPr>
              <a:t>(`Name: ${</a:t>
            </a:r>
            <a:r>
              <a:rPr lang="en-US" sz="2400" dirty="0" err="1">
                <a:solidFill>
                  <a:schemeClr val="bg1"/>
                </a:solidFill>
              </a:rPr>
              <a:t>this.first_name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this.last_name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} } </a:t>
            </a: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>
                <a:solidFill>
                  <a:schemeClr val="tx1"/>
                </a:solidFill>
              </a:rPr>
              <a:t>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 John </a:t>
            </a:r>
            <a:r>
              <a:rPr lang="en-US" sz="2400" i="1" dirty="0" smtClean="0">
                <a:solidFill>
                  <a:schemeClr val="accent2"/>
                </a:solidFill>
              </a:rPr>
              <a:t>Doe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"This" in Functions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/>
              <a:t>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function </a:t>
            </a:r>
            <a:r>
              <a:rPr lang="en-US" sz="3200" b="1" dirty="0" smtClean="0">
                <a:solidFill>
                  <a:schemeClr val="bg1"/>
                </a:solidFill>
              </a:rPr>
              <a:t>itself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Inner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2314" y="1850955"/>
            <a:ext cx="8367294" cy="4792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function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console.log(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 name: 'Peter', 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 }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obj.func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</a:t>
            </a:r>
            <a:r>
              <a:rPr lang="en-US" sz="3200" b="1" dirty="0" smtClean="0">
                <a:solidFill>
                  <a:schemeClr val="bg1"/>
                </a:solidFill>
              </a:rPr>
              <a:t>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"This" </a:t>
            </a:r>
            <a:r>
              <a:rPr lang="en-US" dirty="0"/>
              <a:t>with Arrow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18226" y="1875553"/>
            <a:ext cx="7422472" cy="4809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outer()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name</a:t>
            </a:r>
            <a:r>
              <a:rPr lang="en-US" dirty="0">
                <a:solidFill>
                  <a:schemeClr val="tx1"/>
                </a:solidFill>
              </a:rPr>
              <a:t>: 'Peter',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obj.</a:t>
            </a:r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Explicit Function Binding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r>
              <a:rPr lang="en-US" dirty="0"/>
              <a:t>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00" b="1" i="0" u="none" strike="noStrike" kern="1200" cap="none" spc="0" normalizeH="0" baseline="0" noProof="0" dirty="0">
                  <a:ln w="12700">
                    <a:solidFill>
                      <a:srgbClr val="234465">
                        <a:satMod val="155000"/>
                      </a:srgbClr>
                    </a:solidFill>
                    <a:prstDash val="solid"/>
                  </a:ln>
                  <a:solidFill>
                    <a:srgbClr val="FFFFFF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 w="12700">
                  <a:solidFill>
                    <a:srgbClr val="234465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473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"This"?</a:t>
            </a:r>
          </a:p>
          <a:p>
            <a:r>
              <a:rPr lang="en-US" dirty="0" smtClean="0"/>
              <a:t>Usages Of "This" Keyword</a:t>
            </a:r>
          </a:p>
          <a:p>
            <a:pPr lvl="1"/>
            <a:r>
              <a:rPr lang="en-US" dirty="0" smtClean="0"/>
              <a:t>In Objects</a:t>
            </a:r>
          </a:p>
          <a:p>
            <a:pPr lvl="1"/>
            <a:r>
              <a:rPr lang="en-US" dirty="0" smtClean="0"/>
              <a:t>In Browser</a:t>
            </a:r>
          </a:p>
          <a:p>
            <a:pPr lvl="1"/>
            <a:r>
              <a:rPr lang="en-US" dirty="0" smtClean="0"/>
              <a:t>In Events</a:t>
            </a:r>
          </a:p>
          <a:p>
            <a:r>
              <a:rPr lang="en-US" dirty="0" smtClean="0"/>
              <a:t>"This" In Functions</a:t>
            </a:r>
          </a:p>
          <a:p>
            <a:r>
              <a:rPr lang="en-US" dirty="0" smtClean="0"/>
              <a:t>Explicit Binding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>
                <a:latin typeface="+mj-lt"/>
              </a:rPr>
              <a:t>Occurs </a:t>
            </a:r>
            <a:r>
              <a:rPr lang="en-US" dirty="0">
                <a:latin typeface="+mj-lt"/>
              </a:rPr>
              <a:t>when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+mj-lt"/>
              </a:rPr>
              <a:t>are used on a </a:t>
            </a:r>
            <a:r>
              <a:rPr lang="en-US" dirty="0" smtClean="0">
                <a:latin typeface="+mj-lt"/>
              </a:rPr>
              <a:t>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</a:t>
            </a:r>
            <a:r>
              <a:rPr lang="en-US" dirty="0" smtClean="0">
                <a:latin typeface="+mj-lt"/>
              </a:rPr>
              <a:t>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for this </a:t>
            </a:r>
            <a:r>
              <a:rPr lang="en-US" dirty="0" smtClean="0">
                <a:latin typeface="+mj-lt"/>
              </a:rPr>
              <a:t>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function </a:t>
            </a:r>
            <a:r>
              <a:rPr lang="en-US" dirty="0">
                <a:solidFill>
                  <a:schemeClr val="tx1"/>
                </a:solidFill>
              </a:rPr>
              <a:t>greet()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console.log(</a:t>
            </a:r>
            <a:r>
              <a:rPr lang="en-US" dirty="0" smtClean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person = 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:'Alex</a:t>
            </a:r>
            <a:r>
              <a:rPr lang="en-US" dirty="0" smtClean="0">
                <a:solidFill>
                  <a:schemeClr val="tx1"/>
                </a:solidFill>
              </a:rPr>
              <a:t>' 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greet.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Calls </a:t>
            </a:r>
            <a:r>
              <a:rPr lang="en-US" sz="3200" dirty="0"/>
              <a:t>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</a:t>
            </a:r>
            <a:r>
              <a:rPr lang="en-US" sz="3200" dirty="0" smtClean="0"/>
              <a:t>individually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88100"/>
            <a:ext cx="428625" cy="3095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170682"/>
            <a:ext cx="900399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sz="2200" dirty="0">
                <a:solidFill>
                  <a:schemeClr val="tx1"/>
                </a:solidFill>
              </a:rPr>
              <a:t>const sharePersonalInfo = function 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dirty="0" smtClean="0">
                <a:solidFill>
                  <a:schemeClr val="bg1"/>
                </a:solidFill>
              </a:rPr>
              <a:t>...activities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 smtClean="0">
                <a:solidFill>
                  <a:schemeClr val="tx1"/>
                </a:solidFill>
              </a:rPr>
              <a:t>} and`+      	   + `I'm</a:t>
            </a:r>
            <a:r>
              <a:rPr lang="en-US" sz="2200" dirty="0">
                <a:solidFill>
                  <a:schemeClr val="tx1"/>
                </a:solidFill>
              </a:rPr>
              <a:t>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info</a:t>
            </a:r>
            <a:r>
              <a:rPr lang="en-US" sz="2200" dirty="0">
                <a:solidFill>
                  <a:schemeClr val="tx1"/>
                </a:solidFill>
              </a:rPr>
              <a:t> += </a:t>
            </a:r>
            <a:r>
              <a:rPr lang="en-US" sz="2200" dirty="0" err="1" smtClean="0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let</a:t>
            </a:r>
            <a:r>
              <a:rPr lang="en-US" sz="2200" dirty="0">
                <a:solidFill>
                  <a:schemeClr val="tx1"/>
                </a:solidFill>
              </a:rPr>
              <a:t>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  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/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},</a:t>
            </a:r>
            <a:r>
              <a:rPr lang="en-US" sz="2200" dirty="0">
                <a:solidFill>
                  <a:schemeClr val="tx1"/>
                </a:solidFill>
              </a:rPr>
              <a:t> "My hobbies are:\n").trim</a:t>
            </a:r>
            <a:r>
              <a:rPr lang="en-US" sz="2200" dirty="0" smtClean="0">
                <a:solidFill>
                  <a:schemeClr val="tx1"/>
                </a:solidFill>
              </a:rPr>
              <a:t>();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 smtClean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info;</a:t>
            </a:r>
          </a:p>
          <a:p>
            <a:pPr latinLnBrk="0"/>
            <a:r>
              <a:rPr lang="en-US" sz="2200" dirty="0" smtClean="0">
                <a:solidFill>
                  <a:schemeClr val="tx1"/>
                </a:solidFill>
              </a:rPr>
              <a:t>}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Continues on the next slide</a:t>
            </a:r>
            <a:r>
              <a:rPr lang="en-US" sz="2200" i="1" dirty="0" smtClean="0">
                <a:solidFill>
                  <a:schemeClr val="accent2"/>
                </a:solidFill>
              </a:rPr>
              <a:t>…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594188"/>
            <a:ext cx="10934845" cy="461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/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</a:t>
            </a: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b="0" dirty="0" smtClean="0">
              <a:solidFill>
                <a:srgbClr val="267F99"/>
              </a:solidFill>
            </a:endParaRPr>
          </a:p>
          <a:p>
            <a:pPr latinLnBrk="0" hangingPunct="0"/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sharePersonalInfo.</a:t>
            </a:r>
            <a:r>
              <a:rPr lang="en-US" dirty="0" err="1" smtClean="0">
                <a:solidFill>
                  <a:schemeClr val="bg1"/>
                </a:solidFill>
              </a:rPr>
              <a:t>call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firstPerson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</a:t>
            </a:r>
            <a:r>
              <a:rPr lang="en-US" dirty="0" smtClean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</a:t>
            </a:r>
            <a:r>
              <a:rPr lang="en-US" dirty="0" err="1" smtClean="0">
                <a:solidFill>
                  <a:schemeClr val="bg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Hello, my name is </a:t>
            </a:r>
            <a:r>
              <a:rPr lang="en-US" i="1" dirty="0" smtClean="0">
                <a:solidFill>
                  <a:schemeClr val="accent2"/>
                </a:solidFill>
              </a:rPr>
              <a:t>Peter.</a:t>
            </a:r>
            <a:endParaRPr lang="en-US" i="1" dirty="0">
              <a:solidFill>
                <a:schemeClr val="accent2"/>
              </a:solidFill>
            </a:endParaRP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/>
            <a:r>
              <a:rPr lang="en-US" i="1" dirty="0">
                <a:solidFill>
                  <a:schemeClr val="accent2"/>
                </a:solidFill>
              </a:rPr>
              <a:t>// --- </a:t>
            </a:r>
            <a:r>
              <a:rPr lang="en-US" i="1" dirty="0" smtClean="0">
                <a:solidFill>
                  <a:schemeClr val="accent2"/>
                </a:solidFill>
              </a:rPr>
              <a:t>football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Calls </a:t>
            </a:r>
            <a:r>
              <a:rPr lang="en-US" dirty="0"/>
              <a:t>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arguments</a:t>
            </a:r>
            <a:r>
              <a:rPr lang="en-US" dirty="0" smtClean="0"/>
              <a:t> provided </a:t>
            </a:r>
            <a:r>
              <a:rPr lang="en-US" dirty="0"/>
              <a:t>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</a:t>
            </a:r>
            <a:r>
              <a:rPr lang="en-US" dirty="0" smtClean="0"/>
              <a:t>accepts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dirty="0" smtClean="0"/>
              <a:t>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list</a:t>
            </a:r>
            <a:endParaRPr lang="en-US" b="1" dirty="0">
              <a:solidFill>
                <a:schemeClr val="bg1"/>
              </a:solidFill>
            </a:endParaRPr>
          </a:p>
          <a:p>
            <a:pPr latinLnBrk="0"/>
            <a:r>
              <a:rPr lang="en-US" dirty="0" smtClean="0"/>
              <a:t>If </a:t>
            </a:r>
            <a:r>
              <a:rPr lang="en-US" dirty="0"/>
              <a:t>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 </a:t>
            </a:r>
            <a:r>
              <a:rPr lang="en-US" dirty="0" smtClean="0"/>
              <a:t>-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prof</a:t>
            </a:r>
            <a:r>
              <a:rPr lang="en-US" dirty="0">
                <a:solidFill>
                  <a:schemeClr val="tx1"/>
                </a:solidFill>
              </a:rPr>
              <a:t>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 smtClean="0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console.log</a:t>
            </a:r>
            <a:r>
              <a:rPr lang="en-US" dirty="0">
                <a:solidFill>
                  <a:schemeClr val="tx1"/>
                </a:solidFill>
              </a:rPr>
              <a:t>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George works as a </a:t>
            </a:r>
            <a:r>
              <a:rPr lang="en-US" i="1" dirty="0" smtClean="0">
                <a:solidFill>
                  <a:schemeClr val="accent2"/>
                </a:solidFill>
              </a:rPr>
              <a:t>Manager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endParaRPr lang="en-US" dirty="0" smtClean="0"/>
          </a:p>
          <a:p>
            <a:pPr latinLnBrk="0"/>
            <a:r>
              <a:rPr lang="en-US" dirty="0" smtClean="0"/>
              <a:t>Has </a:t>
            </a:r>
            <a:r>
              <a:rPr lang="en-US" dirty="0"/>
              <a:t>its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</a:t>
            </a:r>
            <a:r>
              <a:rPr lang="en-US" dirty="0" smtClean="0"/>
              <a:t>with </a:t>
            </a:r>
            <a:r>
              <a:rPr lang="en-US" dirty="0"/>
              <a:t>a given sequence of arguments preceding any provided </a:t>
            </a: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 smtClean="0"/>
              <a:t>called</a:t>
            </a:r>
            <a:endParaRPr lang="en-US" dirty="0"/>
          </a:p>
          <a:p>
            <a:pPr latinLnBrk="0"/>
            <a:r>
              <a:rPr lang="en-US" dirty="0" smtClean="0"/>
              <a:t>Calling </a:t>
            </a:r>
            <a:r>
              <a:rPr lang="en-US" dirty="0"/>
              <a:t>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</a:t>
            </a:r>
            <a:r>
              <a:rPr lang="en-US" dirty="0" smtClean="0"/>
              <a:t>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</a:t>
            </a:r>
            <a:r>
              <a:rPr lang="en-US" dirty="0" smtClean="0"/>
              <a:t>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smtClean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</a:t>
            </a:r>
            <a:r>
              <a:rPr lang="en-US" i="1" dirty="0" smtClean="0">
                <a:solidFill>
                  <a:schemeClr val="accent2"/>
                </a:solidFill>
              </a:rPr>
              <a:t>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 smtClean="0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The functions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 smtClean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/>
                </a:solidFill>
              </a:rPr>
              <a:t>passed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 smtClean="0"/>
              <a:t> to your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0709" y="2494583"/>
            <a:ext cx="6344809" cy="1380543"/>
          </a:xfr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bg-BG" dirty="0" smtClean="0"/>
              <a:t>: </a:t>
            </a:r>
            <a:r>
              <a:rPr lang="en-US" dirty="0"/>
              <a:t>Area and Volume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311978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</a:t>
            </a:r>
            <a:r>
              <a:rPr lang="en-US" dirty="0" smtClean="0"/>
              <a:t> figures, </a:t>
            </a:r>
            <a:r>
              <a:rPr lang="en-US" dirty="0"/>
              <a:t>which </a:t>
            </a:r>
            <a:r>
              <a:rPr lang="en-US" dirty="0" smtClean="0"/>
              <a:t>are </a:t>
            </a:r>
            <a:r>
              <a:rPr lang="en-US" dirty="0"/>
              <a:t>defined by </a:t>
            </a:r>
            <a:r>
              <a:rPr lang="en-US" dirty="0" smtClean="0"/>
              <a:t>their </a:t>
            </a:r>
            <a:r>
              <a:rPr lang="en-US" dirty="0"/>
              <a:t>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 smtClean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8550" y="3001354"/>
            <a:ext cx="4853362" cy="2678719"/>
          </a:xfrm>
        </p:spPr>
        <p:txBody>
          <a:bodyPr/>
          <a:lstStyle/>
          <a:p>
            <a:r>
              <a:rPr lang="pl-PL" dirty="0"/>
              <a:t>'[</a:t>
            </a:r>
          </a:p>
          <a:p>
            <a:r>
              <a:rPr lang="pl-PL" dirty="0"/>
              <a:t>{"x":"1","y":"2","z":"10"},</a:t>
            </a:r>
          </a:p>
          <a:p>
            <a:r>
              <a:rPr lang="pl-PL" dirty="0"/>
              <a:t>{"x":"7","y":"7","z":"10"},</a:t>
            </a:r>
          </a:p>
          <a:p>
            <a:r>
              <a:rPr lang="pl-PL" dirty="0"/>
              <a:t>{"x":"5","y":"2","z":"10"}</a:t>
            </a:r>
          </a:p>
          <a:p>
            <a:r>
              <a:rPr lang="pl-PL" dirty="0" smtClean="0"/>
              <a:t>]'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bg-BG" dirty="0" smtClean="0"/>
              <a:t>: </a:t>
            </a:r>
            <a:r>
              <a:rPr lang="en-US" dirty="0"/>
              <a:t>Area and Volume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06845" y="3001353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43852" y="4224798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7393" y="1401053"/>
            <a:ext cx="8311572" cy="3745983"/>
          </a:xfrm>
        </p:spPr>
        <p:txBody>
          <a:bodyPr wrap="square">
            <a:spAutoFit/>
          </a:bodyPr>
          <a:lstStyle/>
          <a:p>
            <a:r>
              <a:rPr lang="en-US" dirty="0"/>
              <a:t>function solve(</a:t>
            </a:r>
            <a:r>
              <a:rPr lang="en-US" dirty="0">
                <a:solidFill>
                  <a:schemeClr val="bg1"/>
                </a:solidFill>
              </a:rPr>
              <a:t>area</a:t>
            </a:r>
            <a:r>
              <a:rPr lang="en-US" dirty="0"/>
              <a:t>,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, input) {</a:t>
            </a:r>
          </a:p>
          <a:p>
            <a:r>
              <a:rPr lang="en-US" dirty="0"/>
              <a:t>  </a:t>
            </a:r>
            <a:r>
              <a:rPr lang="en-US" dirty="0" smtClean="0"/>
              <a:t>let </a:t>
            </a:r>
            <a:r>
              <a:rPr lang="en-US" dirty="0"/>
              <a:t>objects = </a:t>
            </a:r>
            <a:r>
              <a:rPr lang="en-US" dirty="0" err="1"/>
              <a:t>JSON.parse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function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  let </a:t>
            </a:r>
            <a:r>
              <a:rPr lang="en-US" dirty="0" err="1"/>
              <a:t>areaObj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area.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let </a:t>
            </a:r>
            <a:r>
              <a:rPr lang="en-US" dirty="0" err="1"/>
              <a:t>volumeObj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vol.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/>
              <a:t>{ area: </a:t>
            </a:r>
            <a:r>
              <a:rPr lang="en-US" dirty="0" err="1"/>
              <a:t>areaObj</a:t>
            </a:r>
            <a:r>
              <a:rPr lang="en-US" dirty="0"/>
              <a:t>, volume: </a:t>
            </a:r>
            <a:r>
              <a:rPr lang="en-US" dirty="0" err="1"/>
              <a:t>volumeObj</a:t>
            </a:r>
            <a:r>
              <a:rPr lang="en-US" dirty="0"/>
              <a:t> 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return </a:t>
            </a:r>
            <a:r>
              <a:rPr lang="en-US" dirty="0" err="1"/>
              <a:t>objects.map</a:t>
            </a:r>
            <a:r>
              <a:rPr lang="en-US" dirty="0"/>
              <a:t>(</a:t>
            </a:r>
            <a:r>
              <a:rPr lang="en-US" dirty="0" err="1"/>
              <a:t>calc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Area and Volume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 smtClean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09474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 smtClean="0"/>
              <a:t>Return </a:t>
            </a:r>
            <a:r>
              <a:rPr lang="en-US" sz="3400" dirty="0"/>
              <a:t>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 smtClean="0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</a:t>
            </a:r>
            <a:r>
              <a:rPr lang="en-US" sz="3200" dirty="0" smtClean="0"/>
              <a:t>changed</a:t>
            </a:r>
            <a:endParaRPr lang="en-US" sz="3200" dirty="0"/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 smtClean="0"/>
              <a:t> </a:t>
            </a:r>
            <a:r>
              <a:rPr lang="en-US" sz="3200" dirty="0"/>
              <a:t>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 </a:t>
            </a:r>
            <a:r>
              <a:rPr lang="en-US" sz="3200" dirty="0"/>
              <a:t>should also be </a:t>
            </a:r>
            <a:r>
              <a:rPr lang="en-US" sz="3200" dirty="0" smtClean="0"/>
              <a:t>changed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57521" y="4178461"/>
            <a:ext cx="7765189" cy="252713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person = new Person("Albert", "Simpson");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//Albert Simpson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 = "Simon";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//Simon </a:t>
            </a:r>
            <a:r>
              <a:rPr lang="en-US" sz="2400" i="1" dirty="0" smtClean="0">
                <a:solidFill>
                  <a:schemeClr val="accent2"/>
                </a:solidFill>
              </a:rPr>
              <a:t>Simpson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2601" y="1296290"/>
            <a:ext cx="7634452" cy="5255322"/>
          </a:xfrm>
        </p:spPr>
        <p:txBody>
          <a:bodyPr wrap="square">
            <a:spAutoFit/>
          </a:bodyPr>
          <a:lstStyle/>
          <a:p>
            <a:r>
              <a:rPr lang="en-US" dirty="0"/>
              <a:t>function Person(first, last) {</a:t>
            </a:r>
          </a:p>
          <a:p>
            <a:r>
              <a:rPr lang="en-US" dirty="0"/>
              <a:t>  </a:t>
            </a:r>
            <a:r>
              <a:rPr lang="en-US" dirty="0" err="1" smtClean="0"/>
              <a:t>this.firstName</a:t>
            </a:r>
            <a:r>
              <a:rPr lang="en-US" dirty="0" smtClean="0"/>
              <a:t> = first;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this.lastName</a:t>
            </a:r>
            <a:r>
              <a:rPr lang="en-US" dirty="0" smtClean="0"/>
              <a:t> = last;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Object.defineProperty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this</a:t>
            </a:r>
            <a:r>
              <a:rPr lang="en-US" dirty="0"/>
              <a:t>, "</a:t>
            </a:r>
            <a:r>
              <a:rPr lang="en-US" dirty="0" err="1"/>
              <a:t>fullName</a:t>
            </a:r>
            <a:r>
              <a:rPr lang="en-US" dirty="0"/>
              <a:t>", 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function(value)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function() </a:t>
            </a:r>
            <a:r>
              <a:rPr lang="en-US" dirty="0" smtClean="0"/>
              <a:t>{ </a:t>
            </a:r>
            <a:endParaRPr lang="en-US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        // </a:t>
            </a:r>
            <a:r>
              <a:rPr lang="en-US" dirty="0" err="1" smtClean="0">
                <a:solidFill>
                  <a:schemeClr val="accent2"/>
                </a:solidFill>
              </a:rPr>
              <a:t>ToDo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/>
              <a:t>}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3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8258218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Functional Context</a:t>
            </a:r>
          </a:p>
          <a:p>
            <a:pPr latinLnBrk="0">
              <a:lnSpc>
                <a:spcPct val="130000"/>
              </a:lnSpc>
            </a:pPr>
            <a:r>
              <a:rPr lang="en-US" sz="3200" b="1" noProof="1">
                <a:solidFill>
                  <a:schemeClr val="bg2"/>
                </a:solidFill>
                <a:latin typeface="+mj-lt"/>
              </a:rPr>
              <a:t>What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refers to depends on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where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and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the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that is being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executed </a:t>
            </a:r>
            <a:r>
              <a:rPr lang="en-US" sz="3200" b="1" noProof="1" smtClean="0">
                <a:solidFill>
                  <a:schemeClr val="bg1"/>
                </a:solidFill>
                <a:latin typeface="+mj-lt"/>
              </a:rPr>
              <a:t>is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called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bind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apply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call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are all functions that </a:t>
            </a:r>
            <a:r>
              <a:rPr lang="en-US" sz="3200" b="1" noProof="1" smtClean="0">
                <a:solidFill>
                  <a:schemeClr val="bg2"/>
                </a:solidFill>
                <a:latin typeface="+mj-lt"/>
              </a:rPr>
              <a:t>can be 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used to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explicitly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set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the value of </a:t>
            </a:r>
            <a:r>
              <a:rPr lang="en-US" sz="3200" b="1" noProof="1" smtClean="0">
                <a:solidFill>
                  <a:schemeClr val="bg2"/>
                </a:solidFill>
                <a:latin typeface="Consolas" panose="020B0609020204030204" pitchFamily="49" charset="0"/>
              </a:rPr>
              <a:t>this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7788" y="6443663"/>
            <a:ext cx="12114212" cy="3635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959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265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Introduction to "this"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Interpreter </a:t>
            </a:r>
            <a:r>
              <a:rPr lang="en-US" b="1" dirty="0" smtClean="0">
                <a:solidFill>
                  <a:schemeClr val="bg1"/>
                </a:solidFill>
              </a:rPr>
              <a:t>reads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code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by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line</a:t>
            </a:r>
          </a:p>
          <a:p>
            <a:pPr latinLnBrk="0"/>
            <a:r>
              <a:rPr lang="en-US" dirty="0" smtClean="0"/>
              <a:t>Execution Context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scope</a:t>
            </a:r>
            <a:r>
              <a:rPr lang="en-US" dirty="0" smtClean="0"/>
              <a:t> in which the line is being executed</a:t>
            </a:r>
          </a:p>
          <a:p>
            <a:pPr latinLnBrk="0"/>
            <a:r>
              <a:rPr lang="en-US" dirty="0" smtClean="0"/>
              <a:t>The JavaScript runtime </a:t>
            </a:r>
            <a:r>
              <a:rPr lang="en-US" b="1" dirty="0" smtClean="0">
                <a:solidFill>
                  <a:schemeClr val="bg1"/>
                </a:solidFill>
              </a:rPr>
              <a:t>maintains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of these execution contexts </a:t>
            </a:r>
          </a:p>
          <a:p>
            <a:pPr lvl="1" latinLnBrk="0"/>
            <a:r>
              <a:rPr lang="en-US" dirty="0" smtClean="0"/>
              <a:t>The execution context present at </a:t>
            </a:r>
            <a:r>
              <a:rPr lang="en-US" b="1" dirty="0" smtClean="0">
                <a:solidFill>
                  <a:schemeClr val="bg1"/>
                </a:solidFill>
              </a:rPr>
              <a:t>the top </a:t>
            </a:r>
            <a:r>
              <a:rPr lang="en-US" dirty="0" smtClean="0"/>
              <a:t>of this </a:t>
            </a:r>
            <a:r>
              <a:rPr lang="en-US" b="1" dirty="0" smtClean="0">
                <a:solidFill>
                  <a:schemeClr val="bg1"/>
                </a:solidFill>
              </a:rPr>
              <a:t>stack</a:t>
            </a:r>
            <a:r>
              <a:rPr lang="en-US" dirty="0" smtClean="0"/>
              <a:t> is currently being executed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Interpreter and Execution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 smtClean="0">
                <a:solidFill>
                  <a:srgbClr val="FFA000"/>
                </a:solidFill>
              </a:rPr>
              <a:t>owns</a:t>
            </a:r>
            <a:r>
              <a:rPr lang="en-US" sz="3400" dirty="0" smtClean="0">
                <a:solidFill>
                  <a:srgbClr val="234465"/>
                </a:solidFill>
              </a:rPr>
              <a:t> the currently </a:t>
            </a:r>
            <a:r>
              <a:rPr lang="en-US" sz="3400" dirty="0">
                <a:solidFill>
                  <a:srgbClr val="234465"/>
                </a:solidFill>
              </a:rPr>
              <a:t>executed </a:t>
            </a:r>
            <a:r>
              <a:rPr lang="en-US" sz="3400" dirty="0" smtClean="0">
                <a:solidFill>
                  <a:srgbClr val="234465"/>
                </a:solidFill>
              </a:rPr>
              <a:t>code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Function </a:t>
            </a:r>
            <a:r>
              <a:rPr lang="en-US" dirty="0"/>
              <a:t>context </a:t>
            </a:r>
            <a:r>
              <a:rPr lang="en-US" dirty="0" smtClean="0"/>
              <a:t>===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Special keyword in JavaScript</a:t>
            </a:r>
          </a:p>
          <a:p>
            <a:pPr latinLnBrk="0"/>
            <a:r>
              <a:rPr lang="en-US" dirty="0" smtClean="0"/>
              <a:t>Its </a:t>
            </a:r>
            <a:r>
              <a:rPr lang="en-US" dirty="0" smtClean="0"/>
              <a:t>value is </a:t>
            </a:r>
            <a:r>
              <a:rPr lang="en-US" b="1" dirty="0" smtClean="0">
                <a:solidFill>
                  <a:schemeClr val="bg1"/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 latinLnBrk="0"/>
            <a:r>
              <a:rPr lang="en-US" dirty="0" smtClean="0"/>
              <a:t>There are differences in </a:t>
            </a:r>
            <a:r>
              <a:rPr lang="en-US" b="1" dirty="0">
                <a:solidFill>
                  <a:schemeClr val="bg1"/>
                </a:solidFill>
              </a:rPr>
              <a:t>strict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mode</a:t>
            </a:r>
          </a:p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/>
              <a:t> refers to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every </a:t>
            </a:r>
            <a:r>
              <a:rPr lang="en-US" dirty="0" smtClean="0"/>
              <a:t>time execution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used alone, the </a:t>
            </a:r>
            <a:r>
              <a:rPr lang="en-US" b="1" dirty="0" smtClean="0">
                <a:solidFill>
                  <a:schemeClr val="bg1"/>
                </a:solidFill>
              </a:rPr>
              <a:t>owner</a:t>
            </a:r>
            <a:r>
              <a:rPr lang="en-US" dirty="0" smtClean="0"/>
              <a:t> is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 [global]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95200" y="2057357"/>
            <a:ext cx="6933085" cy="331793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this === global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false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solve() 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return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solve</a:t>
            </a:r>
            <a:r>
              <a:rPr lang="en-US" dirty="0" smtClean="0">
                <a:solidFill>
                  <a:schemeClr val="bg1"/>
                </a:solidFill>
              </a:rPr>
              <a:t>() === global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"This" Refers </a:t>
            </a:r>
            <a:r>
              <a:rPr lang="en-US" dirty="0" smtClean="0"/>
              <a:t>to The </a:t>
            </a:r>
            <a:r>
              <a:rPr lang="en-US" dirty="0" smtClean="0"/>
              <a:t>Global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9846" y="2648541"/>
            <a:ext cx="7142170" cy="100905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a = "a";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this</a:t>
            </a:r>
            <a:r>
              <a:rPr lang="en-US" dirty="0" err="1">
                <a:solidFill>
                  <a:schemeClr val="tx1"/>
                </a:solidFill>
              </a:rPr>
              <a:t>.a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"This" Keyword in the Browser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9846" y="1319440"/>
            <a:ext cx="7142170" cy="99306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"b";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this.b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//undefined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89846" y="4076700"/>
            <a:ext cx="7142170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 foo() {</a:t>
            </a:r>
          </a:p>
          <a:p>
            <a:r>
              <a:rPr lang="en-US" dirty="0"/>
              <a:t>  console.log("Simple function call");</a:t>
            </a:r>
          </a:p>
          <a:p>
            <a:r>
              <a:rPr lang="en-US" dirty="0"/>
              <a:t>  console.log(</a:t>
            </a:r>
            <a:r>
              <a:rPr lang="en-US" dirty="0">
                <a:solidFill>
                  <a:schemeClr val="bg1"/>
                </a:solidFill>
              </a:rPr>
              <a:t>this === window</a:t>
            </a:r>
            <a:r>
              <a:rPr lang="en-US" dirty="0"/>
              <a:t>);  </a:t>
            </a:r>
            <a:r>
              <a:rPr lang="en-US" i="1" dirty="0" smtClean="0">
                <a:solidFill>
                  <a:schemeClr val="accent2"/>
                </a:solidFill>
              </a:rPr>
              <a:t>// true</a:t>
            </a:r>
            <a:endParaRPr lang="en-US" dirty="0"/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foo();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1129</Words>
  <Application>Microsoft Office PowerPoint</Application>
  <PresentationFormat>Widescreen</PresentationFormat>
  <Paragraphs>328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맑은 고딕</vt:lpstr>
      <vt:lpstr>Malgun Gothic (Body)</vt:lpstr>
      <vt:lpstr>Arial</vt:lpstr>
      <vt:lpstr>Calibri</vt:lpstr>
      <vt:lpstr>Comic Sans MS</vt:lpstr>
      <vt:lpstr>Consolas</vt:lpstr>
      <vt:lpstr>Harlow Solid Italic</vt:lpstr>
      <vt:lpstr>Wingdings</vt:lpstr>
      <vt:lpstr>Wingdings 2</vt:lpstr>
      <vt:lpstr>2_SoftUni3_1</vt:lpstr>
      <vt:lpstr>This</vt:lpstr>
      <vt:lpstr>Table of Content</vt:lpstr>
      <vt:lpstr>Have a Question?</vt:lpstr>
      <vt:lpstr>PowerPoint Presentation</vt:lpstr>
      <vt:lpstr>Interpreter and Execution Context</vt:lpstr>
      <vt:lpstr>What is Function Context?</vt:lpstr>
      <vt:lpstr>this</vt:lpstr>
      <vt:lpstr>"This" Refers to The Global Object</vt:lpstr>
      <vt:lpstr>"This" Keyword in the Browser</vt:lpstr>
      <vt:lpstr>"This" in Strict Mode </vt:lpstr>
      <vt:lpstr>PowerPoint Presentation</vt:lpstr>
      <vt:lpstr>"This" in a Method</vt:lpstr>
      <vt:lpstr>"This" Refers to the Parent Object</vt:lpstr>
      <vt:lpstr>In Events</vt:lpstr>
      <vt:lpstr>"This" in Classes</vt:lpstr>
      <vt:lpstr>PowerPoint Presentation</vt:lpstr>
      <vt:lpstr>"This" with Inner Functions</vt:lpstr>
      <vt:lpstr>"This" with Arrow Functions</vt:lpstr>
      <vt:lpstr>PowerPoint Presentation</vt:lpstr>
      <vt:lpstr>Explicit Binding</vt:lpstr>
      <vt:lpstr>Changing the Context: Call</vt:lpstr>
      <vt:lpstr>Changing the Context: Call</vt:lpstr>
      <vt:lpstr>Changing the Context: Apply</vt:lpstr>
      <vt:lpstr>Apply() - Example</vt:lpstr>
      <vt:lpstr>Changing the Context: Bind</vt:lpstr>
      <vt:lpstr>Bind - Example</vt:lpstr>
      <vt:lpstr>Problem: Area and Volume Calculator</vt:lpstr>
      <vt:lpstr>Problem: Area and Volume Calculator</vt:lpstr>
      <vt:lpstr>Solution: Area and Volume Calculator</vt:lpstr>
      <vt:lpstr>Problem: Person</vt:lpstr>
      <vt:lpstr>Solution: Person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JavaScript</dc:title>
  <dc:subject>JS Applications Course @ SoftUni</dc:subject>
  <dc:creator>Software University Foundation</dc:creator>
  <cp:keywords>JS, JavaScript, programming, course, SoftUni, coding, software development, education, training</cp:keywords>
  <dc:description>JS Applications Course @ SoftUni – https://softuni.bg/courses/js-applications</dc:description>
  <cp:lastModifiedBy>Михаела Милева</cp:lastModifiedBy>
  <cp:revision>75</cp:revision>
  <dcterms:created xsi:type="dcterms:W3CDTF">2019-10-14T11:16:04Z</dcterms:created>
  <dcterms:modified xsi:type="dcterms:W3CDTF">2019-10-24T16:54:00Z</dcterms:modified>
  <cp:category>JS Advanced Course @ SoftUni</cp:category>
</cp:coreProperties>
</file>