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78" r:id="rId24"/>
    <p:sldId id="279" r:id="rId25"/>
    <p:sldId id="284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FCB8F84-DFAB-435F-961B-C8667B85BDBB}">
          <p14:sldIdLst>
            <p14:sldId id="256"/>
            <p14:sldId id="257"/>
            <p14:sldId id="258"/>
          </p14:sldIdLst>
        </p14:section>
        <p14:section name="Object Composition" id="{3D2F73D5-ED83-41EB-B9D9-7DB4650F7C9B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Forms of Object Composition" id="{24712EC2-DA2C-4C36-A368-CCA9AE03F2C1}">
          <p14:sldIdLst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Conclusion" id="{CB738836-3412-449E-B660-1372DDE3C20E}">
          <p14:sldIdLst>
            <p14:sldId id="276"/>
            <p14:sldId id="282"/>
            <p14:sldId id="278"/>
            <p14:sldId id="279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2" d="100"/>
          <a:sy n="92" d="100"/>
        </p:scale>
        <p:origin x="108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1.gif"/><Relationship Id="rId4" Type="http://schemas.openxmlformats.org/officeDocument/2006/relationships/image" Target="../media/image38.jpeg"/><Relationship Id="rId9" Type="http://schemas.openxmlformats.org/officeDocument/2006/relationships/hyperlink" Target="https://www.lukanet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2168" y="1320423"/>
            <a:ext cx="9146444" cy="882654"/>
          </a:xfrm>
        </p:spPr>
        <p:txBody>
          <a:bodyPr>
            <a:normAutofit fontScale="85000" lnSpcReduction="10000"/>
          </a:bodyPr>
          <a:lstStyle/>
          <a:p>
            <a:pPr latinLnBrk="0"/>
            <a:r>
              <a:rPr lang="en-US" b="1" dirty="0"/>
              <a:t>Destructuring, Aggregation, Concatenation, </a:t>
            </a:r>
            <a:r>
              <a:rPr lang="en-US" b="1" dirty="0" smtClean="0"/>
              <a:t>Delegation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 Composition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4E873AD-007B-49C5-AECC-B7B6162DF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24" y="2640599"/>
            <a:ext cx="2290618" cy="2290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The ability to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dive into</a:t>
            </a:r>
            <a:r>
              <a:rPr lang="en-US" dirty="0" smtClean="0"/>
              <a:t>"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something inside of it more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4965" y="2624211"/>
            <a:ext cx="11036247" cy="3865839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const </a:t>
            </a:r>
            <a:r>
              <a:rPr lang="en-US" sz="2000" dirty="0" smtClean="0"/>
              <a:t>department</a:t>
            </a:r>
            <a:r>
              <a:rPr lang="en-US" sz="2000" dirty="0"/>
              <a:t> = {</a:t>
            </a:r>
          </a:p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  </a:t>
            </a:r>
            <a:r>
              <a:rPr lang="en-US" sz="2000" dirty="0" smtClean="0"/>
              <a:t>name:</a:t>
            </a:r>
            <a:r>
              <a:rPr lang="en-US" sz="2000" dirty="0"/>
              <a:t> "Engineering"</a:t>
            </a:r>
            <a:r>
              <a:rPr lang="en-US" sz="2000" dirty="0" smtClean="0"/>
              <a:t>,</a:t>
            </a:r>
            <a:endParaRPr lang="en-US" sz="2000" dirty="0"/>
          </a:p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  data: {}</a:t>
            </a:r>
          </a:p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 }</a:t>
            </a:r>
          </a:p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 const </a:t>
            </a:r>
            <a:r>
              <a:rPr lang="en-US" sz="2000" dirty="0" smtClean="0">
                <a:solidFill>
                  <a:schemeClr val="bg1"/>
                </a:solidFill>
              </a:rPr>
              <a:t>{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bg1"/>
                </a:solidFill>
              </a:rPr>
              <a:t>data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bg1"/>
                </a:solidFill>
              </a:rPr>
              <a:t>}</a:t>
            </a:r>
            <a:r>
              <a:rPr lang="en-US" sz="2000" dirty="0"/>
              <a:t> = </a:t>
            </a:r>
            <a:r>
              <a:rPr lang="en-US" sz="2000" dirty="0" smtClean="0"/>
              <a:t>department</a:t>
            </a:r>
            <a:r>
              <a:rPr lang="en-US" sz="2000" dirty="0"/>
              <a:t> </a:t>
            </a:r>
            <a:r>
              <a:rPr lang="en-US" sz="2000" i="1" dirty="0">
                <a:solidFill>
                  <a:schemeClr val="accent2"/>
                </a:solidFill>
              </a:rPr>
              <a:t>//now data references the data object directly</a:t>
            </a:r>
          </a:p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 const </a:t>
            </a:r>
            <a:r>
              <a:rPr lang="en-US" sz="2000" dirty="0" err="1"/>
              <a:t>objectList</a:t>
            </a:r>
            <a:r>
              <a:rPr lang="en-US" sz="2000" dirty="0"/>
              <a:t> = [ { key: 'value' }, { key: 'value' }, { key: 'value' } ]</a:t>
            </a:r>
          </a:p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 const </a:t>
            </a:r>
            <a:r>
              <a:rPr lang="en-US" sz="2000" dirty="0" smtClean="0">
                <a:solidFill>
                  <a:schemeClr val="bg1"/>
                </a:solidFill>
              </a:rPr>
              <a:t>[ </a:t>
            </a:r>
            <a:r>
              <a:rPr lang="en-US" sz="2000" dirty="0" err="1" smtClean="0">
                <a:solidFill>
                  <a:schemeClr val="bg1"/>
                </a:solidFill>
              </a:rPr>
              <a:t>obj</a:t>
            </a:r>
            <a:r>
              <a:rPr lang="en-US" sz="2000" dirty="0">
                <a:solidFill>
                  <a:schemeClr val="bg1"/>
                </a:solidFill>
              </a:rPr>
              <a:t>, obj1, </a:t>
            </a:r>
            <a:r>
              <a:rPr lang="en-US" sz="2000" dirty="0" smtClean="0">
                <a:solidFill>
                  <a:schemeClr val="bg1"/>
                </a:solidFill>
              </a:rPr>
              <a:t>obj2 ]</a:t>
            </a:r>
            <a:r>
              <a:rPr lang="en-US" sz="2000" dirty="0"/>
              <a:t> = </a:t>
            </a:r>
            <a:r>
              <a:rPr lang="en-US" sz="2000" dirty="0" err="1"/>
              <a:t>objectList</a:t>
            </a:r>
            <a:r>
              <a:rPr lang="en-US" sz="2000" dirty="0"/>
              <a:t> 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i="1" dirty="0">
                <a:solidFill>
                  <a:schemeClr val="accent2"/>
                </a:solidFill>
              </a:rPr>
              <a:t>//</a:t>
            </a:r>
            <a:r>
              <a:rPr lang="en-US" sz="2000" i="1" dirty="0">
                <a:solidFill>
                  <a:schemeClr val="accent2"/>
                </a:solidFill>
              </a:rPr>
              <a:t> now each object can be referenced directly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Destructuring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53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 smtClean="0"/>
              <a:t>Destructuring </a:t>
            </a:r>
            <a:r>
              <a:rPr lang="en-US" dirty="0"/>
              <a:t>can work </a:t>
            </a:r>
            <a:r>
              <a:rPr lang="en-US" b="1" dirty="0">
                <a:solidFill>
                  <a:schemeClr val="bg1"/>
                </a:solidFill>
              </a:rPr>
              <a:t>beyond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7980" y="1809000"/>
            <a:ext cx="11141332" cy="4765884"/>
          </a:xfrm>
        </p:spPr>
        <p:txBody>
          <a:bodyPr>
            <a:normAutofit lnSpcReduction="10000"/>
          </a:bodyPr>
          <a:lstStyle/>
          <a:p>
            <a:pPr latinLnBrk="0">
              <a:lnSpc>
                <a:spcPct val="100000"/>
              </a:lnSpc>
            </a:pPr>
            <a:r>
              <a:rPr lang="en-US" sz="2400" dirty="0"/>
              <a:t>const </a:t>
            </a:r>
            <a:r>
              <a:rPr lang="en-US" sz="2400" dirty="0" smtClean="0"/>
              <a:t>department</a:t>
            </a:r>
            <a:r>
              <a:rPr lang="en-US" sz="2400" dirty="0"/>
              <a:t> = {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 smtClean="0"/>
              <a:t>name:</a:t>
            </a:r>
            <a:r>
              <a:rPr lang="en-US" sz="2400" dirty="0"/>
              <a:t> "Engineering"</a:t>
            </a:r>
            <a:r>
              <a:rPr lang="en-US" sz="2400" dirty="0" smtClean="0"/>
              <a:t>,</a:t>
            </a:r>
            <a:endParaRPr lang="en-US" sz="2400" dirty="0"/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>
                <a:solidFill>
                  <a:schemeClr val="bg1"/>
                </a:solidFill>
              </a:rPr>
              <a:t>data</a:t>
            </a:r>
            <a:r>
              <a:rPr lang="en-US" sz="2400" dirty="0"/>
              <a:t>: { 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  </a:t>
            </a:r>
            <a:r>
              <a:rPr lang="en-US" sz="2400" dirty="0">
                <a:solidFill>
                  <a:schemeClr val="bg1"/>
                </a:solidFill>
              </a:rPr>
              <a:t>director</a:t>
            </a:r>
            <a:r>
              <a:rPr lang="en-US" sz="2400" dirty="0" smtClean="0"/>
              <a:t>:</a:t>
            </a:r>
            <a:r>
              <a:rPr lang="en-US" sz="2400" dirty="0"/>
              <a:t> {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    name: </a:t>
            </a:r>
            <a:r>
              <a:rPr lang="en-US" sz="2400" dirty="0" smtClean="0"/>
              <a:t>'John',</a:t>
            </a:r>
            <a:r>
              <a:rPr lang="en-US" sz="2400" dirty="0"/>
              <a:t> 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    </a:t>
            </a:r>
            <a:r>
              <a:rPr lang="en-US" sz="2400" dirty="0" smtClean="0"/>
              <a:t>position:</a:t>
            </a:r>
            <a:r>
              <a:rPr lang="en-US" sz="2400" dirty="0"/>
              <a:t> </a:t>
            </a:r>
            <a:r>
              <a:rPr lang="en-US" sz="2400" dirty="0" smtClean="0"/>
              <a:t>'Engineering Director'</a:t>
            </a:r>
            <a:r>
              <a:rPr lang="en-US" sz="2400" dirty="0"/>
              <a:t> 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  }, 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  </a:t>
            </a:r>
            <a:r>
              <a:rPr lang="en-US" sz="2400" dirty="0" smtClean="0"/>
              <a:t>employees:</a:t>
            </a:r>
            <a:r>
              <a:rPr lang="en-US" sz="2400" dirty="0"/>
              <a:t> </a:t>
            </a:r>
            <a:r>
              <a:rPr lang="en-US" sz="2400" dirty="0" smtClean="0"/>
              <a:t>[],</a:t>
            </a:r>
            <a:endParaRPr lang="en-US" sz="2400" dirty="0"/>
          </a:p>
          <a:p>
            <a:pPr latinLnBrk="0">
              <a:lnSpc>
                <a:spcPct val="100000"/>
              </a:lnSpc>
            </a:pPr>
            <a:r>
              <a:rPr lang="en-US" sz="2400" dirty="0"/>
              <a:t>    company: </a:t>
            </a:r>
            <a:r>
              <a:rPr lang="en-US" sz="2400" dirty="0" smtClean="0"/>
              <a:t>'Quick Build'</a:t>
            </a:r>
            <a:r>
              <a:rPr lang="en-US" sz="2400" dirty="0"/>
              <a:t> 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}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}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const </a:t>
            </a:r>
            <a:r>
              <a:rPr lang="en-US" sz="2400" dirty="0">
                <a:solidFill>
                  <a:schemeClr val="bg1"/>
                </a:solidFill>
              </a:rPr>
              <a:t>{data: </a:t>
            </a:r>
            <a:r>
              <a:rPr lang="en-US" sz="2400" dirty="0">
                <a:solidFill>
                  <a:schemeClr val="bg1"/>
                </a:solidFill>
              </a:rPr>
              <a:t>{director}}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/>
              <a:t>= </a:t>
            </a:r>
            <a:r>
              <a:rPr lang="en-US" sz="2400" dirty="0" smtClean="0"/>
              <a:t>department</a:t>
            </a:r>
            <a:r>
              <a:rPr lang="en-US" sz="2400" dirty="0"/>
              <a:t> </a:t>
            </a:r>
            <a:endParaRPr lang="en-US" sz="2400" dirty="0" smtClean="0"/>
          </a:p>
          <a:p>
            <a:pPr latinLnBrk="0">
              <a:lnSpc>
                <a:spcPct val="100000"/>
              </a:lnSpc>
            </a:pPr>
            <a:r>
              <a:rPr lang="en-US" sz="2400" i="1" dirty="0" smtClean="0">
                <a:solidFill>
                  <a:schemeClr val="accent2"/>
                </a:solidFill>
              </a:rPr>
              <a:t>//</a:t>
            </a:r>
            <a:r>
              <a:rPr lang="en-US" sz="2400" i="1" dirty="0">
                <a:solidFill>
                  <a:schemeClr val="accent2"/>
                </a:solidFill>
              </a:rPr>
              <a:t> </a:t>
            </a:r>
            <a:r>
              <a:rPr lang="en-US" sz="2400" i="1" dirty="0" smtClean="0">
                <a:solidFill>
                  <a:schemeClr val="accent2"/>
                </a:solidFill>
              </a:rPr>
              <a:t>director</a:t>
            </a:r>
            <a:r>
              <a:rPr lang="en-US" sz="2400" i="1" dirty="0">
                <a:solidFill>
                  <a:schemeClr val="accent2"/>
                </a:solidFill>
              </a:rPr>
              <a:t> is { name: </a:t>
            </a:r>
            <a:r>
              <a:rPr lang="en-US" sz="2400" i="1" dirty="0" smtClean="0">
                <a:solidFill>
                  <a:schemeClr val="accent2"/>
                </a:solidFill>
              </a:rPr>
              <a:t>'John</a:t>
            </a:r>
            <a:r>
              <a:rPr lang="en-US" sz="2400" i="1" dirty="0" smtClean="0">
                <a:solidFill>
                  <a:schemeClr val="accent2"/>
                </a:solidFill>
              </a:rPr>
              <a:t>',</a:t>
            </a:r>
            <a:r>
              <a:rPr lang="en-US" sz="2400" i="1" dirty="0">
                <a:solidFill>
                  <a:schemeClr val="accent2"/>
                </a:solidFill>
              </a:rPr>
              <a:t> </a:t>
            </a:r>
            <a:r>
              <a:rPr lang="en-US" sz="2400" i="1" dirty="0" smtClean="0">
                <a:solidFill>
                  <a:schemeClr val="accent2"/>
                </a:solidFill>
              </a:rPr>
              <a:t>position:</a:t>
            </a:r>
            <a:r>
              <a:rPr lang="en-US" sz="2400" i="1" dirty="0">
                <a:solidFill>
                  <a:schemeClr val="accent2"/>
                </a:solidFill>
              </a:rPr>
              <a:t> </a:t>
            </a:r>
            <a:r>
              <a:rPr lang="en-US" sz="2400" i="1" dirty="0" smtClean="0">
                <a:solidFill>
                  <a:schemeClr val="accent2"/>
                </a:solidFill>
              </a:rPr>
              <a:t>'Engineering Director'}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/>
              <a:t>D</a:t>
            </a:r>
            <a:r>
              <a:rPr lang="en-US" dirty="0" smtClean="0"/>
              <a:t>estructuring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465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 smtClean="0"/>
              <a:t>You </a:t>
            </a:r>
            <a:r>
              <a:rPr lang="en-US" dirty="0"/>
              <a:t>need to </a:t>
            </a:r>
            <a:r>
              <a:rPr lang="en-US" dirty="0" smtClean="0"/>
              <a:t>know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of what </a:t>
            </a:r>
            <a:r>
              <a:rPr lang="en-US" dirty="0" smtClean="0"/>
              <a:t>you're </a:t>
            </a:r>
            <a:r>
              <a:rPr lang="en-US" dirty="0"/>
              <a:t>looking </a:t>
            </a:r>
            <a:r>
              <a:rPr lang="en-US" dirty="0" smtClean="0"/>
              <a:t>for</a:t>
            </a:r>
          </a:p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variable (or comma placeholder) for each element up and until the one </a:t>
            </a:r>
            <a:r>
              <a:rPr lang="en-US" dirty="0" smtClean="0"/>
              <a:t>you're </a:t>
            </a:r>
            <a:r>
              <a:rPr lang="en-US" dirty="0"/>
              <a:t>looking for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6686" y="3503888"/>
            <a:ext cx="10546053" cy="29869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 </a:t>
            </a:r>
            <a:r>
              <a:rPr lang="en-US" dirty="0" smtClean="0"/>
              <a:t>departments</a:t>
            </a:r>
            <a:r>
              <a:rPr lang="en-US" dirty="0"/>
              <a:t> = [[</a:t>
            </a:r>
            <a:r>
              <a:rPr lang="en-US" dirty="0" smtClean="0"/>
              <a:t>'Engineering',</a:t>
            </a:r>
            <a:r>
              <a:rPr lang="en-US" dirty="0"/>
              <a:t> [</a:t>
            </a:r>
            <a:r>
              <a:rPr lang="en-US" dirty="0" smtClean="0"/>
              <a:t>'secretary',</a:t>
            </a:r>
            <a:r>
              <a:rPr lang="en-US" dirty="0"/>
              <a:t> </a:t>
            </a:r>
            <a:r>
              <a:rPr lang="en-US" dirty="0" smtClean="0"/>
              <a:t>'director',</a:t>
            </a:r>
            <a:r>
              <a:rPr lang="en-US" dirty="0"/>
              <a:t> </a:t>
            </a:r>
            <a:r>
              <a:rPr lang="en-US" dirty="0" smtClean="0"/>
              <a:t>'worker']],</a:t>
            </a:r>
            <a:r>
              <a:rPr lang="en-US" dirty="0"/>
              <a:t> [</a:t>
            </a:r>
            <a:r>
              <a:rPr lang="en-US" dirty="0" smtClean="0"/>
              <a:t>'Accounting',</a:t>
            </a:r>
            <a:r>
              <a:rPr lang="en-US" dirty="0"/>
              <a:t> [</a:t>
            </a:r>
            <a:r>
              <a:rPr lang="en-US" dirty="0" smtClean="0"/>
              <a:t>'director',</a:t>
            </a:r>
            <a:r>
              <a:rPr lang="en-US" dirty="0"/>
              <a:t> </a:t>
            </a:r>
            <a:r>
              <a:rPr lang="en-US" dirty="0" smtClean="0"/>
              <a:t>'accountant']]];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const </a:t>
            </a:r>
            <a:r>
              <a:rPr lang="en-US" dirty="0">
                <a:solidFill>
                  <a:schemeClr val="bg1"/>
                </a:solidFill>
              </a:rPr>
              <a:t>[[name, positions]]</a:t>
            </a:r>
            <a:r>
              <a:rPr lang="en-US" dirty="0"/>
              <a:t> = </a:t>
            </a:r>
            <a:r>
              <a:rPr lang="en-US" dirty="0" smtClean="0"/>
              <a:t>departments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 name is </a:t>
            </a:r>
            <a:r>
              <a:rPr lang="en-US" i="1" dirty="0" smtClean="0">
                <a:solidFill>
                  <a:schemeClr val="accent2"/>
                </a:solidFill>
              </a:rPr>
              <a:t>'Engineering'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 positions is [ </a:t>
            </a:r>
            <a:r>
              <a:rPr lang="en-US" i="1" dirty="0" smtClean="0">
                <a:solidFill>
                  <a:schemeClr val="accent2"/>
                </a:solidFill>
              </a:rPr>
              <a:t>'secretary',</a:t>
            </a:r>
            <a:r>
              <a:rPr lang="en-US" i="1" dirty="0">
                <a:solidFill>
                  <a:schemeClr val="accent2"/>
                </a:solidFill>
              </a:rPr>
              <a:t> </a:t>
            </a:r>
            <a:r>
              <a:rPr lang="en-US" i="1" dirty="0" smtClean="0">
                <a:solidFill>
                  <a:schemeClr val="accent2"/>
                </a:solidFill>
              </a:rPr>
              <a:t>'director',</a:t>
            </a:r>
            <a:r>
              <a:rPr lang="en-US" i="1" dirty="0">
                <a:solidFill>
                  <a:schemeClr val="accent2"/>
                </a:solidFill>
              </a:rPr>
              <a:t> </a:t>
            </a:r>
            <a:r>
              <a:rPr lang="en-US" i="1" dirty="0" smtClean="0">
                <a:solidFill>
                  <a:schemeClr val="accent2"/>
                </a:solidFill>
              </a:rPr>
              <a:t>'worker'</a:t>
            </a:r>
            <a:r>
              <a:rPr lang="en-US" i="1" dirty="0">
                <a:solidFill>
                  <a:schemeClr val="accent2"/>
                </a:solidFill>
              </a:rPr>
              <a:t> 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Destructuring Nested Arrays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401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7843" y="3349466"/>
            <a:ext cx="10810883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 </a:t>
            </a:r>
            <a:r>
              <a:rPr lang="en-US" dirty="0" smtClean="0"/>
              <a:t>company</a:t>
            </a:r>
            <a:r>
              <a:rPr lang="en-US" dirty="0"/>
              <a:t> = { 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  </a:t>
            </a:r>
            <a:r>
              <a:rPr lang="en-US" dirty="0" smtClean="0"/>
              <a:t>employees:</a:t>
            </a:r>
            <a:r>
              <a:rPr lang="en-US" dirty="0"/>
              <a:t> [</a:t>
            </a:r>
            <a:r>
              <a:rPr lang="en-US" dirty="0" smtClean="0"/>
              <a:t>'John',</a:t>
            </a:r>
            <a:r>
              <a:rPr lang="en-US" dirty="0"/>
              <a:t> </a:t>
            </a:r>
            <a:r>
              <a:rPr lang="en-US" dirty="0" smtClean="0"/>
              <a:t>'Jane',</a:t>
            </a:r>
            <a:r>
              <a:rPr lang="en-US" dirty="0"/>
              <a:t> </a:t>
            </a:r>
            <a:r>
              <a:rPr lang="en-US" dirty="0" smtClean="0"/>
              <a:t>'Sam',</a:t>
            </a:r>
            <a:r>
              <a:rPr lang="en-US" dirty="0"/>
              <a:t> 'Suzanne'],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  name: </a:t>
            </a:r>
            <a:r>
              <a:rPr lang="en-US" dirty="0" smtClean="0"/>
              <a:t>'Quick Build',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 </a:t>
            </a:r>
            <a:r>
              <a:rPr lang="en-US" dirty="0">
                <a:solidFill>
                  <a:schemeClr val="bg1"/>
                </a:solidFill>
              </a:rPr>
              <a:t>{employees:[employee]}</a:t>
            </a:r>
            <a:r>
              <a:rPr lang="en-US" dirty="0"/>
              <a:t> = </a:t>
            </a:r>
            <a:r>
              <a:rPr lang="en-US" dirty="0" smtClean="0"/>
              <a:t>company</a:t>
            </a:r>
            <a:r>
              <a:rPr lang="en-US" dirty="0"/>
              <a:t> </a:t>
            </a:r>
            <a:r>
              <a:rPr lang="en-US" i="1" dirty="0">
                <a:solidFill>
                  <a:schemeClr val="accent2"/>
                </a:solidFill>
              </a:rPr>
              <a:t>// </a:t>
            </a:r>
            <a:r>
              <a:rPr lang="en-US" i="1" dirty="0">
                <a:solidFill>
                  <a:schemeClr val="accent2"/>
                </a:solidFill>
              </a:rPr>
              <a:t>employee</a:t>
            </a:r>
            <a:r>
              <a:rPr lang="en-US" i="1" dirty="0">
                <a:solidFill>
                  <a:schemeClr val="accent2"/>
                </a:solidFill>
              </a:rPr>
              <a:t> is </a:t>
            </a:r>
            <a:r>
              <a:rPr lang="en-US" i="1" dirty="0">
                <a:solidFill>
                  <a:schemeClr val="accent2"/>
                </a:solidFill>
              </a:rPr>
              <a:t>'John'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Arrays Destructuring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57843" y="1499308"/>
            <a:ext cx="10810883" cy="14790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smtClean="0">
                <a:solidFill>
                  <a:schemeClr val="tx1"/>
                </a:solidFill>
              </a:rPr>
              <a:t>employees</a:t>
            </a:r>
            <a:r>
              <a:rPr lang="en-US" dirty="0">
                <a:solidFill>
                  <a:schemeClr val="tx1"/>
                </a:solidFill>
              </a:rPr>
              <a:t> = [{name: </a:t>
            </a:r>
            <a:r>
              <a:rPr lang="en-US" dirty="0" smtClean="0">
                <a:solidFill>
                  <a:schemeClr val="tx1"/>
                </a:solidFill>
              </a:rPr>
              <a:t>'John',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position: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'worker'},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name: </a:t>
            </a:r>
            <a:r>
              <a:rPr lang="en-US" dirty="0" smtClean="0">
                <a:solidFill>
                  <a:schemeClr val="tx1"/>
                </a:solidFill>
              </a:rPr>
              <a:t>'Jane',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position: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'secretary'}]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>
                <a:solidFill>
                  <a:schemeClr val="bg1"/>
                </a:solidFill>
              </a:rPr>
              <a:t>[{name}]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smtClean="0">
                <a:solidFill>
                  <a:schemeClr val="tx1"/>
                </a:solidFill>
              </a:rPr>
              <a:t>employees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accent2"/>
                </a:solidFill>
              </a:rPr>
              <a:t>// name is </a:t>
            </a:r>
            <a:r>
              <a:rPr lang="en-US" i="1" dirty="0" smtClean="0">
                <a:solidFill>
                  <a:schemeClr val="accent2"/>
                </a:solidFill>
              </a:rPr>
              <a:t>'John'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601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Forms of Object Composition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5976">
            <a:off x="4634998" y="1549924"/>
            <a:ext cx="2563786" cy="25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2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Object is formed from an </a:t>
            </a:r>
            <a:r>
              <a:rPr lang="en-US" b="1" dirty="0">
                <a:solidFill>
                  <a:schemeClr val="bg1"/>
                </a:solidFill>
              </a:rPr>
              <a:t>enumerable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</a:t>
            </a:r>
            <a:r>
              <a:rPr lang="en-US" b="1" dirty="0" err="1">
                <a:solidFill>
                  <a:schemeClr val="bg1"/>
                </a:solidFill>
              </a:rPr>
              <a:t>subobjects</a:t>
            </a:r>
            <a:endParaRPr lang="en-US" b="1" dirty="0">
              <a:solidFill>
                <a:schemeClr val="bg1"/>
              </a:solidFill>
            </a:endParaRPr>
          </a:p>
          <a:p>
            <a:pPr latinLnBrk="0"/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aggregate</a:t>
            </a:r>
            <a:r>
              <a:rPr lang="en-US" dirty="0"/>
              <a:t> is an object which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i="1" dirty="0"/>
              <a:t> </a:t>
            </a:r>
            <a:r>
              <a:rPr lang="en-US" dirty="0"/>
              <a:t>other objects</a:t>
            </a:r>
          </a:p>
          <a:p>
            <a:pPr latinLnBrk="0"/>
            <a:r>
              <a:rPr lang="en-US" dirty="0"/>
              <a:t>When to use</a:t>
            </a:r>
          </a:p>
          <a:p>
            <a:pPr lvl="1" latinLnBrk="0"/>
            <a:r>
              <a:rPr lang="en-US" dirty="0"/>
              <a:t>Collections of objects which need to </a:t>
            </a:r>
            <a:r>
              <a:rPr lang="en-US" sz="3398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</a:rPr>
              <a:t>operations</a:t>
            </a:r>
          </a:p>
          <a:p>
            <a:pPr lvl="1" latinLnBrk="0"/>
            <a:r>
              <a:rPr lang="en-US" dirty="0"/>
              <a:t>When you want a single item to </a:t>
            </a:r>
            <a:r>
              <a:rPr lang="en-US" sz="3398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the same interface as many items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21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1000" y="1208738"/>
            <a:ext cx="11478816" cy="54679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let </a:t>
            </a:r>
            <a:r>
              <a:rPr lang="en-US" sz="2000" dirty="0" err="1" smtClean="0"/>
              <a:t>dataArray</a:t>
            </a:r>
            <a:r>
              <a:rPr lang="en-US" sz="2000" dirty="0" smtClean="0"/>
              <a:t> = [ { </a:t>
            </a:r>
            <a:r>
              <a:rPr lang="en-US" sz="2000" dirty="0" smtClean="0">
                <a:solidFill>
                  <a:schemeClr val="bg1"/>
                </a:solidFill>
              </a:rPr>
              <a:t>id: "a", score: 1</a:t>
            </a:r>
            <a:r>
              <a:rPr lang="en-US" sz="2000" dirty="0" smtClean="0"/>
              <a:t> }, { </a:t>
            </a:r>
            <a:r>
              <a:rPr lang="en-US" sz="2000" dirty="0" smtClean="0">
                <a:solidFill>
                  <a:schemeClr val="accent3"/>
                </a:solidFill>
              </a:rPr>
              <a:t>id: "b", score: 2</a:t>
            </a:r>
            <a:r>
              <a:rPr lang="en-US" sz="2000" dirty="0" smtClean="0"/>
              <a:t> },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{ </a:t>
            </a:r>
            <a:r>
              <a:rPr lang="en-US" sz="2000" dirty="0" smtClean="0">
                <a:solidFill>
                  <a:schemeClr val="accent4"/>
                </a:solidFill>
              </a:rPr>
              <a:t>id: "c", score: 5</a:t>
            </a:r>
            <a:r>
              <a:rPr lang="en-US" sz="2000" dirty="0" smtClean="0"/>
              <a:t> }, { </a:t>
            </a:r>
            <a:r>
              <a:rPr lang="en-US" sz="2000" dirty="0" smtClean="0">
                <a:solidFill>
                  <a:schemeClr val="bg1"/>
                </a:solidFill>
              </a:rPr>
              <a:t>id: "a", score: 3 </a:t>
            </a:r>
            <a:r>
              <a:rPr lang="en-US" sz="2000" dirty="0" smtClean="0"/>
              <a:t>}, { </a:t>
            </a:r>
            <a:r>
              <a:rPr lang="en-US" sz="2000" dirty="0" smtClean="0">
                <a:solidFill>
                  <a:schemeClr val="accent4"/>
                </a:solidFill>
              </a:rPr>
              <a:t>id: "c", score: 2</a:t>
            </a:r>
            <a:r>
              <a:rPr lang="en-US" sz="2000" dirty="0" smtClean="0"/>
              <a:t> }, </a:t>
            </a:r>
            <a:r>
              <a:rPr lang="en-US" sz="2000" dirty="0" smtClean="0"/>
              <a:t>];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let</a:t>
            </a:r>
            <a:r>
              <a:rPr lang="en-US" sz="2000" dirty="0" smtClean="0"/>
              <a:t> res1 = </a:t>
            </a:r>
            <a:r>
              <a:rPr lang="en-US" sz="2000" dirty="0" err="1" smtClean="0"/>
              <a:t>dataArray.reduce</a:t>
            </a:r>
            <a:r>
              <a:rPr lang="en-US" sz="2000" dirty="0" smtClean="0"/>
              <a:t>((</a:t>
            </a:r>
            <a:r>
              <a:rPr lang="en-US" sz="2000" dirty="0" err="1" smtClean="0"/>
              <a:t>acc</a:t>
            </a:r>
            <a:r>
              <a:rPr lang="en-US" sz="2000" dirty="0" smtClean="0"/>
              <a:t>, </a:t>
            </a:r>
            <a:r>
              <a:rPr lang="en-US" sz="2000" dirty="0" err="1" smtClean="0"/>
              <a:t>curr</a:t>
            </a:r>
            <a:r>
              <a:rPr lang="en-US" sz="2000" dirty="0" smtClean="0"/>
              <a:t>, index, array) =&gt; 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  let same = </a:t>
            </a:r>
            <a:r>
              <a:rPr lang="en-US" sz="2000" dirty="0" err="1" smtClean="0"/>
              <a:t>acc.find</a:t>
            </a:r>
            <a:r>
              <a:rPr lang="en-US" sz="2000" dirty="0" smtClean="0"/>
              <a:t>(e =&gt; e.id === curr.id);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  if (!same) 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    </a:t>
            </a:r>
            <a:r>
              <a:rPr lang="en-US" sz="2000" dirty="0" err="1" smtClean="0"/>
              <a:t>acc.push</a:t>
            </a:r>
            <a:r>
              <a:rPr lang="en-US" sz="2000" dirty="0" smtClean="0"/>
              <a:t>(</a:t>
            </a:r>
            <a:r>
              <a:rPr lang="en-US" sz="2000" dirty="0" err="1" smtClean="0"/>
              <a:t>curr</a:t>
            </a:r>
            <a:r>
              <a:rPr lang="en-US" sz="2000" dirty="0" smtClean="0"/>
              <a:t>);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  } else 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    </a:t>
            </a:r>
            <a:r>
              <a:rPr lang="en-US" sz="2000" dirty="0" err="1" smtClean="0"/>
              <a:t>same.score</a:t>
            </a:r>
            <a:r>
              <a:rPr lang="en-US" sz="2000" dirty="0" smtClean="0"/>
              <a:t> += </a:t>
            </a:r>
            <a:r>
              <a:rPr lang="en-US" sz="2000" dirty="0" err="1" smtClean="0"/>
              <a:t>curr.score</a:t>
            </a:r>
            <a:r>
              <a:rPr lang="en-US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  }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  return </a:t>
            </a:r>
            <a:r>
              <a:rPr lang="en-US" sz="2000" dirty="0" err="1" smtClean="0"/>
              <a:t>acc</a:t>
            </a:r>
            <a:r>
              <a:rPr lang="en-US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}, []);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console.log(</a:t>
            </a:r>
            <a:r>
              <a:rPr lang="en-US" sz="2000" dirty="0"/>
              <a:t>res1</a:t>
            </a:r>
            <a:r>
              <a:rPr lang="en-US" sz="2000" dirty="0" smtClean="0"/>
              <a:t>);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i="1" dirty="0" smtClean="0">
                <a:solidFill>
                  <a:schemeClr val="accent2"/>
                </a:solidFill>
              </a:rPr>
              <a:t>//[ { </a:t>
            </a:r>
            <a:r>
              <a:rPr lang="en-US" sz="2000" i="1" dirty="0" smtClean="0">
                <a:solidFill>
                  <a:schemeClr val="bg1"/>
                </a:solidFill>
              </a:rPr>
              <a:t>id: 'a', score: 4</a:t>
            </a:r>
            <a:r>
              <a:rPr lang="en-US" sz="2000" i="1" dirty="0" smtClean="0">
                <a:solidFill>
                  <a:schemeClr val="accent2"/>
                </a:solidFill>
              </a:rPr>
              <a:t> }, { </a:t>
            </a:r>
            <a:r>
              <a:rPr lang="en-US" sz="2000" i="1" dirty="0" smtClean="0">
                <a:solidFill>
                  <a:schemeClr val="accent3"/>
                </a:solidFill>
              </a:rPr>
              <a:t>id: 'b', score: 2</a:t>
            </a:r>
            <a:r>
              <a:rPr lang="en-US" sz="2000" i="1" dirty="0" smtClean="0">
                <a:solidFill>
                  <a:schemeClr val="accent2"/>
                </a:solidFill>
              </a:rPr>
              <a:t> }, { </a:t>
            </a:r>
            <a:r>
              <a:rPr lang="en-US" sz="2000" i="1" dirty="0" smtClean="0">
                <a:solidFill>
                  <a:schemeClr val="accent4"/>
                </a:solidFill>
              </a:rPr>
              <a:t>id: 'c', score: 7</a:t>
            </a:r>
            <a:r>
              <a:rPr lang="en-US" sz="2000" i="1" dirty="0" smtClean="0">
                <a:solidFill>
                  <a:schemeClr val="accent2"/>
                </a:solidFill>
              </a:rPr>
              <a:t> } ]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Example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293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Concatenation is when an object is formed by adding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to an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</a:p>
          <a:p>
            <a:pPr latinLnBrk="0"/>
            <a:r>
              <a:rPr lang="en-US" dirty="0"/>
              <a:t>When to use</a:t>
            </a:r>
          </a:p>
          <a:p>
            <a:pPr lvl="1" latinLnBrk="0"/>
            <a:r>
              <a:rPr lang="en-US" dirty="0"/>
              <a:t>merging JSON objects</a:t>
            </a:r>
          </a:p>
          <a:p>
            <a:pPr lvl="1" latinLnBrk="0"/>
            <a:r>
              <a:rPr lang="en-US" dirty="0"/>
              <a:t>Creating updates to immutable state</a:t>
            </a:r>
          </a:p>
          <a:p>
            <a:pPr lvl="1" latinLnBrk="0"/>
            <a:r>
              <a:rPr lang="en-US" dirty="0"/>
              <a:t>Etc…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9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56000" y="1449000"/>
            <a:ext cx="10305000" cy="4773203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const </a:t>
            </a:r>
            <a:r>
              <a:rPr lang="en-US" sz="2400" dirty="0" err="1"/>
              <a:t>objs</a:t>
            </a:r>
            <a:r>
              <a:rPr lang="en-US" sz="2400" dirty="0"/>
              <a:t> = </a:t>
            </a:r>
            <a:r>
              <a:rPr lang="en-US" sz="2400" dirty="0" smtClean="0"/>
              <a:t>[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 </a:t>
            </a:r>
            <a:r>
              <a:rPr lang="en-US" sz="2400" dirty="0" smtClean="0"/>
              <a:t>      </a:t>
            </a:r>
            <a:r>
              <a:rPr lang="en-US" sz="2400" dirty="0" smtClean="0"/>
              <a:t>{</a:t>
            </a:r>
            <a:r>
              <a:rPr lang="en-US" sz="2400" dirty="0" smtClean="0">
                <a:solidFill>
                  <a:schemeClr val="bg1"/>
                </a:solidFill>
              </a:rPr>
              <a:t>name</a:t>
            </a:r>
            <a:r>
              <a:rPr lang="en-US" sz="2400" dirty="0"/>
              <a:t>: 'Peter',</a:t>
            </a:r>
            <a:r>
              <a:rPr lang="en-US" sz="2400" dirty="0">
                <a:solidFill>
                  <a:schemeClr val="accent3"/>
                </a:solidFill>
              </a:rPr>
              <a:t>age</a:t>
            </a:r>
            <a:r>
              <a:rPr lang="en-US" sz="2400" dirty="0"/>
              <a:t>:35 }, 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              </a:t>
            </a:r>
            <a:r>
              <a:rPr lang="en-US" sz="2400" dirty="0" smtClean="0"/>
              <a:t>{</a:t>
            </a:r>
            <a:r>
              <a:rPr lang="en-US" sz="2400" dirty="0"/>
              <a:t> </a:t>
            </a:r>
            <a:r>
              <a:rPr lang="en-US" sz="2400" dirty="0">
                <a:solidFill>
                  <a:schemeClr val="accent3"/>
                </a:solidFill>
              </a:rPr>
              <a:t>age</a:t>
            </a:r>
            <a:r>
              <a:rPr lang="en-US" sz="2400" dirty="0"/>
              <a:t>: 22 </a:t>
            </a:r>
            <a:r>
              <a:rPr lang="en-US" sz="2400" dirty="0" smtClean="0"/>
              <a:t>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              </a:t>
            </a:r>
            <a:r>
              <a:rPr lang="en-US" sz="2400" dirty="0" smtClean="0"/>
              <a:t>{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: "Steven"}, 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              </a:t>
            </a:r>
            <a:r>
              <a:rPr lang="en-US" sz="2400" dirty="0" smtClean="0"/>
              <a:t>{</a:t>
            </a:r>
            <a:r>
              <a:rPr lang="en-US" sz="2400" dirty="0">
                <a:solidFill>
                  <a:schemeClr val="accent4"/>
                </a:solidFill>
              </a:rPr>
              <a:t>height</a:t>
            </a:r>
            <a:r>
              <a:rPr lang="en-US" sz="2400" dirty="0"/>
              <a:t>:180</a:t>
            </a:r>
            <a:r>
              <a:rPr lang="en-US" sz="2400" dirty="0" smtClean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];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const</a:t>
            </a:r>
            <a:r>
              <a:rPr lang="en-US" sz="2400" dirty="0"/>
              <a:t> concatenate = (a, o) =&gt; ({...a, ...o});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const c = </a:t>
            </a:r>
            <a:r>
              <a:rPr lang="en-US" sz="2400" dirty="0" err="1"/>
              <a:t>objs.reduce</a:t>
            </a:r>
            <a:r>
              <a:rPr lang="en-US" sz="2400" dirty="0"/>
              <a:t>(concatenate, {});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console.log(c</a:t>
            </a:r>
            <a:r>
              <a:rPr lang="en-US" sz="2400" dirty="0" smtClean="0"/>
              <a:t>);</a:t>
            </a:r>
            <a:r>
              <a:rPr lang="en-US" sz="2400" i="1" dirty="0" smtClean="0">
                <a:solidFill>
                  <a:schemeClr val="accent2"/>
                </a:solidFill>
              </a:rPr>
              <a:t>//</a:t>
            </a:r>
            <a:r>
              <a:rPr lang="en-US" sz="2400" i="1" dirty="0">
                <a:solidFill>
                  <a:schemeClr val="accent2"/>
                </a:solidFill>
              </a:rPr>
              <a:t> { </a:t>
            </a:r>
            <a:r>
              <a:rPr lang="en-US" sz="2400" i="1" dirty="0">
                <a:solidFill>
                  <a:schemeClr val="bg1"/>
                </a:solidFill>
              </a:rPr>
              <a:t>name: 'Steven'</a:t>
            </a:r>
            <a:r>
              <a:rPr lang="en-US" sz="2400" i="1" dirty="0">
                <a:solidFill>
                  <a:schemeClr val="accent2"/>
                </a:solidFill>
              </a:rPr>
              <a:t>, </a:t>
            </a:r>
            <a:r>
              <a:rPr lang="en-US" sz="2400" i="1" dirty="0">
                <a:solidFill>
                  <a:schemeClr val="accent3"/>
                </a:solidFill>
              </a:rPr>
              <a:t>age: 22</a:t>
            </a:r>
            <a:r>
              <a:rPr lang="en-US" sz="2400" i="1" dirty="0">
                <a:solidFill>
                  <a:schemeClr val="accent2"/>
                </a:solidFill>
              </a:rPr>
              <a:t>, </a:t>
            </a:r>
            <a:r>
              <a:rPr lang="en-US" sz="2400" i="1" dirty="0">
                <a:solidFill>
                  <a:schemeClr val="accent4"/>
                </a:solidFill>
              </a:rPr>
              <a:t>height: 180 </a:t>
            </a:r>
            <a:r>
              <a:rPr lang="en-US" sz="2400" i="1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Example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09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Delegation is commonly used to </a:t>
            </a:r>
            <a:r>
              <a:rPr lang="en-US" b="1" dirty="0">
                <a:solidFill>
                  <a:schemeClr val="bg1"/>
                </a:solidFill>
              </a:rPr>
              <a:t>imitate class inheritance </a:t>
            </a:r>
            <a:r>
              <a:rPr lang="en-US" dirty="0"/>
              <a:t>in JavaScript</a:t>
            </a:r>
          </a:p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Composes objects by </a:t>
            </a:r>
            <a:r>
              <a:rPr lang="en-US" b="1" dirty="0">
                <a:solidFill>
                  <a:schemeClr val="bg1"/>
                </a:solidFill>
              </a:rPr>
              <a:t>linking</a:t>
            </a:r>
            <a:r>
              <a:rPr lang="en-US" dirty="0"/>
              <a:t> together an object delegation chain </a:t>
            </a:r>
            <a:endParaRPr lang="en-US" dirty="0" smtClean="0"/>
          </a:p>
          <a:p>
            <a:pPr marL="990266" lvl="1" indent="-457200" latinLnBrk="0"/>
            <a:r>
              <a:rPr lang="en-US" dirty="0" smtClean="0"/>
              <a:t>An </a:t>
            </a:r>
            <a:r>
              <a:rPr lang="en-US" dirty="0"/>
              <a:t>object forwards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lookups</a:t>
            </a:r>
            <a:r>
              <a:rPr lang="en-US" dirty="0"/>
              <a:t> to another object</a:t>
            </a:r>
          </a:p>
          <a:p>
            <a:pPr marL="1066419" lvl="1" indent="-457200" latinLnBrk="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[].map()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dirty="0"/>
              <a:t>delegates to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Array.prototype.map()</a:t>
            </a:r>
          </a:p>
          <a:p>
            <a:pPr latinLnBrk="0"/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456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Object Composition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Destructuring</a:t>
            </a:r>
            <a:endParaRPr lang="bg-BG" sz="32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Forms of Object Composition</a:t>
            </a:r>
          </a:p>
          <a:p>
            <a:pPr marL="933139" lvl="1" indent="-457200">
              <a:lnSpc>
                <a:spcPct val="120000"/>
              </a:lnSpc>
            </a:pPr>
            <a:r>
              <a:rPr lang="en-US" sz="3000" dirty="0"/>
              <a:t>Aggregation</a:t>
            </a:r>
          </a:p>
          <a:p>
            <a:pPr marL="933139" lvl="1" indent="-457200">
              <a:lnSpc>
                <a:spcPct val="120000"/>
              </a:lnSpc>
            </a:pPr>
            <a:r>
              <a:rPr lang="en-US" sz="3000" dirty="0"/>
              <a:t>Concatenation</a:t>
            </a:r>
          </a:p>
          <a:p>
            <a:pPr marL="933139" lvl="1" indent="-457200">
              <a:lnSpc>
                <a:spcPct val="120000"/>
              </a:lnSpc>
            </a:pPr>
            <a:r>
              <a:rPr lang="en-US" sz="3000" dirty="0" smtClean="0"/>
              <a:t>Delegation</a:t>
            </a: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6439" y="1349913"/>
            <a:ext cx="11120298" cy="52964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const </a:t>
            </a:r>
            <a:r>
              <a:rPr lang="en-US" sz="2400" dirty="0" err="1"/>
              <a:t>objs</a:t>
            </a:r>
            <a:r>
              <a:rPr lang="en-US" sz="2400" dirty="0"/>
              <a:t> = </a:t>
            </a:r>
            <a:r>
              <a:rPr lang="en-US" sz="2400" dirty="0" smtClean="0"/>
              <a:t>[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r>
              <a:rPr lang="en-US" sz="2400" dirty="0"/>
              <a:t> </a:t>
            </a:r>
            <a:r>
              <a:rPr lang="en-US" sz="2400" dirty="0" smtClean="0"/>
              <a:t>{</a:t>
            </a:r>
            <a:r>
              <a:rPr lang="en-US" sz="2400" dirty="0" smtClean="0">
                <a:solidFill>
                  <a:schemeClr val="bg1"/>
                </a:solidFill>
              </a:rPr>
              <a:t>name</a:t>
            </a:r>
            <a:r>
              <a:rPr lang="en-US" sz="2400" dirty="0"/>
              <a:t>: 'Peter',</a:t>
            </a:r>
            <a:r>
              <a:rPr lang="en-US" sz="2400" dirty="0" smtClean="0">
                <a:solidFill>
                  <a:schemeClr val="accent3"/>
                </a:solidFill>
              </a:rPr>
              <a:t>age</a:t>
            </a:r>
            <a:r>
              <a:rPr lang="en-US" sz="2400" dirty="0" smtClean="0"/>
              <a:t>:35},</a:t>
            </a:r>
            <a:r>
              <a:rPr lang="en-US" sz="2400" dirty="0"/>
              <a:t> 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</a:t>
            </a:r>
            <a:r>
              <a:rPr lang="en-US" sz="2400" dirty="0" smtClean="0"/>
              <a:t>{</a:t>
            </a:r>
            <a:r>
              <a:rPr lang="en-US" sz="2400" dirty="0" smtClean="0">
                <a:solidFill>
                  <a:schemeClr val="accent3"/>
                </a:solidFill>
              </a:rPr>
              <a:t>age</a:t>
            </a:r>
            <a:r>
              <a:rPr lang="en-US" sz="2400" dirty="0"/>
              <a:t>: </a:t>
            </a:r>
            <a:r>
              <a:rPr lang="en-US" sz="2400" dirty="0" smtClean="0"/>
              <a:t>22},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{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: "Steven"}, 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{</a:t>
            </a:r>
            <a:r>
              <a:rPr lang="en-US" sz="2400" dirty="0">
                <a:solidFill>
                  <a:schemeClr val="accent4"/>
                </a:solidFill>
              </a:rPr>
              <a:t>height</a:t>
            </a:r>
            <a:r>
              <a:rPr lang="en-US" sz="2400" dirty="0"/>
              <a:t>:180</a:t>
            </a:r>
            <a:r>
              <a:rPr lang="en-US" sz="2400" dirty="0" smtClean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];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const</a:t>
            </a:r>
            <a:r>
              <a:rPr lang="en-US" sz="2400" dirty="0"/>
              <a:t> delegate = (a, b) =&gt; </a:t>
            </a:r>
            <a:r>
              <a:rPr lang="en-US" sz="2400" dirty="0" err="1">
                <a:solidFill>
                  <a:schemeClr val="bg1"/>
                </a:solidFill>
              </a:rPr>
              <a:t>Object.assign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Object.create</a:t>
            </a:r>
            <a:r>
              <a:rPr lang="en-US" sz="2400" dirty="0">
                <a:solidFill>
                  <a:schemeClr val="bg1"/>
                </a:solidFill>
              </a:rPr>
              <a:t>(a), b);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const d = </a:t>
            </a:r>
            <a:r>
              <a:rPr lang="en-US" sz="2400" dirty="0" err="1"/>
              <a:t>objs.reduceRight</a:t>
            </a:r>
            <a:r>
              <a:rPr lang="en-US" sz="2400" dirty="0"/>
              <a:t>(delegate, {});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console.log(d</a:t>
            </a:r>
            <a:r>
              <a:rPr lang="en-US" sz="2400" dirty="0" smtClean="0"/>
              <a:t>); </a:t>
            </a:r>
            <a:r>
              <a:rPr lang="en-US" sz="2400" i="1" dirty="0" smtClean="0">
                <a:solidFill>
                  <a:schemeClr val="accent2"/>
                </a:solidFill>
              </a:rPr>
              <a:t>//</a:t>
            </a:r>
            <a:r>
              <a:rPr lang="en-US" sz="2400" i="1" dirty="0">
                <a:solidFill>
                  <a:schemeClr val="accent2"/>
                </a:solidFill>
              </a:rPr>
              <a:t> { name: 'Peter', age: 35 </a:t>
            </a:r>
            <a:r>
              <a:rPr lang="en-US" sz="2400" i="1" dirty="0" smtClean="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d.height</a:t>
            </a:r>
            <a:r>
              <a:rPr lang="en-US" sz="2400" dirty="0" smtClean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</a:t>
            </a:r>
            <a:r>
              <a:rPr lang="en-US" sz="2400" i="1" dirty="0">
                <a:solidFill>
                  <a:schemeClr val="accent2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180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Delegation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18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615820" y="1561540"/>
            <a:ext cx="80839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Object composition combines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>
                <a:solidFill>
                  <a:schemeClr val="bg2"/>
                </a:solidFill>
              </a:rPr>
              <a:t> into JS objects</a:t>
            </a:r>
          </a:p>
          <a:p>
            <a:endParaRPr lang="bg-BG" sz="3200" dirty="0" smtClean="0">
              <a:solidFill>
                <a:schemeClr val="bg2"/>
              </a:solidFill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Three main types of object composition</a:t>
            </a:r>
          </a:p>
          <a:p>
            <a:pPr marL="971550" lvl="1" indent="-51435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Aggregation</a:t>
            </a:r>
            <a:r>
              <a:rPr lang="en-US" sz="3200" dirty="0" smtClean="0">
                <a:solidFill>
                  <a:schemeClr val="bg2"/>
                </a:solidFill>
              </a:rPr>
              <a:t> - forming an object from an </a:t>
            </a:r>
            <a:r>
              <a:rPr lang="en-US" sz="3200" b="1" dirty="0" smtClean="0">
                <a:solidFill>
                  <a:schemeClr val="bg2"/>
                </a:solidFill>
              </a:rPr>
              <a:t>enumerable</a:t>
            </a:r>
            <a:r>
              <a:rPr lang="en-US" sz="3200" dirty="0" smtClean="0">
                <a:solidFill>
                  <a:schemeClr val="bg2"/>
                </a:solidFill>
              </a:rPr>
              <a:t>  collection</a:t>
            </a:r>
          </a:p>
          <a:p>
            <a:pPr marL="971550" lvl="1" indent="-51435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Concatenation</a:t>
            </a:r>
            <a:r>
              <a:rPr lang="en-US" sz="3200" dirty="0" smtClean="0">
                <a:solidFill>
                  <a:schemeClr val="bg2"/>
                </a:solidFill>
              </a:rPr>
              <a:t> - adding new properties</a:t>
            </a:r>
          </a:p>
          <a:p>
            <a:pPr marL="971550" lvl="1" indent="-51435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Delegation</a:t>
            </a:r>
            <a:r>
              <a:rPr lang="en-US" sz="3200" dirty="0" smtClean="0">
                <a:solidFill>
                  <a:schemeClr val="bg2"/>
                </a:solidFill>
              </a:rPr>
              <a:t> - imitates class inheritance</a:t>
            </a:r>
            <a:endParaRPr lang="en-US" sz="3200" dirty="0">
              <a:solidFill>
                <a:schemeClr val="bg2"/>
              </a:solidFill>
            </a:endParaRP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1147567" y="2595464"/>
            <a:ext cx="710050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2"/>
                </a:solidFill>
                <a:effectLst/>
              </a:rPr>
              <a:t>let r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{w</a:t>
            </a:r>
            <a:r>
              <a:rPr lang="en-US" sz="2400" noProof="1">
                <a:solidFill>
                  <a:schemeClr val="bg2"/>
                </a:solidFill>
                <a:effectLst/>
              </a:rPr>
              <a:t>:5,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</a:t>
            </a:r>
            <a:r>
              <a:rPr lang="en-US" sz="2400" noProof="1">
                <a:solidFill>
                  <a:schemeClr val="bg2"/>
                </a:solidFill>
                <a:effectLst/>
              </a:rPr>
              <a:t>:3,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grow</a:t>
            </a:r>
            <a:r>
              <a:rPr lang="en-US" sz="2400" noProof="1">
                <a:solidFill>
                  <a:schemeClr val="bg2"/>
                </a:solidFill>
                <a:effectLst/>
              </a:rPr>
              <a:t>:function() { … }</a:t>
            </a:r>
            <a:r>
              <a:rPr lang="en-US" sz="2400" noProof="1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Objects Holding Other Objects</a:t>
            </a:r>
            <a:endParaRPr lang="en-US"/>
          </a:p>
        </p:txBody>
      </p:sp>
      <p:pic>
        <p:nvPicPr>
          <p:cNvPr id="9" name="Picture 8" descr="A picture containing building, shoji&#10;&#10;Description automatically generated">
            <a:extLst>
              <a:ext uri="{FF2B5EF4-FFF2-40B4-BE49-F238E27FC236}">
                <a16:creationId xmlns:a16="http://schemas.microsoft.com/office/drawing/2014/main" id="{6E241F5C-D739-4A2D-B1E9-AE291FE5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1382277"/>
            <a:ext cx="2440419" cy="244041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Object Composition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Composition?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4611" y="972508"/>
            <a:ext cx="10036163" cy="557910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Combining</a:t>
            </a:r>
            <a:r>
              <a:rPr lang="en-US" sz="3400" dirty="0"/>
              <a:t> simple objects or data types into </a:t>
            </a:r>
            <a:r>
              <a:rPr lang="en-US" sz="3400" dirty="0" smtClean="0"/>
              <a:t>more </a:t>
            </a:r>
            <a:r>
              <a:rPr lang="en-US" sz="3400" b="1" dirty="0" smtClean="0">
                <a:solidFill>
                  <a:schemeClr val="bg1"/>
                </a:solidFill>
              </a:rPr>
              <a:t>complex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ones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23933" y="2224691"/>
            <a:ext cx="7118399" cy="43269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student = {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 'Maria',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 'Green',</a:t>
            </a:r>
          </a:p>
          <a:p>
            <a:r>
              <a:rPr lang="en-US" dirty="0">
                <a:solidFill>
                  <a:schemeClr val="tx1"/>
                </a:solidFill>
              </a:rPr>
              <a:t>  age: 22,</a:t>
            </a:r>
          </a:p>
          <a:p>
            <a:r>
              <a:rPr lang="en-US" dirty="0">
                <a:solidFill>
                  <a:schemeClr val="tx1"/>
                </a:solidFill>
              </a:rPr>
              <a:t>  location: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console.log(student);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student.location.lat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94372" y="1263808"/>
            <a:ext cx="8803254" cy="34180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accent3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 = "Sofia";</a:t>
            </a:r>
          </a:p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accent3"/>
                </a:solidFill>
              </a:rPr>
              <a:t>population</a:t>
            </a:r>
            <a:r>
              <a:rPr lang="en-US" dirty="0">
                <a:solidFill>
                  <a:schemeClr val="tx1"/>
                </a:solidFill>
              </a:rPr>
              <a:t> = 1325744;</a:t>
            </a:r>
          </a:p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accent3"/>
                </a:solidFill>
              </a:rPr>
              <a:t>country</a:t>
            </a:r>
            <a:r>
              <a:rPr lang="en-US" dirty="0">
                <a:solidFill>
                  <a:schemeClr val="tx1"/>
                </a:solidFill>
              </a:rPr>
              <a:t> = "Bulgaria";</a:t>
            </a:r>
          </a:p>
          <a:p>
            <a:r>
              <a:rPr lang="en-US" dirty="0">
                <a:solidFill>
                  <a:schemeClr val="tx1"/>
                </a:solidFill>
              </a:rPr>
              <a:t>let town = </a:t>
            </a:r>
            <a:r>
              <a:rPr lang="en-US" dirty="0">
                <a:solidFill>
                  <a:schemeClr val="bg1"/>
                </a:solidFill>
              </a:rPr>
              <a:t>{ name, population, country 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console.log(town);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// Object {name: "Sofia", population: 1325744,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country: "Bulgaria"}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7641209" y="1440222"/>
            <a:ext cx="2771192" cy="127773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Combine variables into object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94372" y="5089570"/>
            <a:ext cx="8803254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town.location</a:t>
            </a:r>
            <a:r>
              <a:rPr lang="en-US" dirty="0">
                <a:solidFill>
                  <a:schemeClr val="tx1"/>
                </a:solidFill>
              </a:rPr>
              <a:t> =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console.log(town); </a:t>
            </a:r>
            <a:r>
              <a:rPr lang="en-US" i="1" dirty="0">
                <a:solidFill>
                  <a:schemeClr val="accent2"/>
                </a:solidFill>
              </a:rPr>
              <a:t>// Object {…, location: Object}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 with Functions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55208" y="1338808"/>
            <a:ext cx="9081584" cy="52128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rect</a:t>
            </a:r>
            <a:r>
              <a:rPr lang="en-US" dirty="0">
                <a:solidFill>
                  <a:schemeClr val="tx1"/>
                </a:solidFill>
              </a:rPr>
              <a:t> =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width: 10,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height: 4,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accent3"/>
                </a:solidFill>
              </a:rPr>
              <a:t>grow</a:t>
            </a:r>
            <a:r>
              <a:rPr lang="en-US" dirty="0">
                <a:solidFill>
                  <a:schemeClr val="tx1"/>
                </a:solidFill>
              </a:rPr>
              <a:t>: function(w, h) { 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this.width</a:t>
            </a:r>
            <a:r>
              <a:rPr lang="en-US" dirty="0">
                <a:solidFill>
                  <a:schemeClr val="tx1"/>
                </a:solidFill>
              </a:rPr>
              <a:t> += w; </a:t>
            </a:r>
            <a:r>
              <a:rPr lang="en-US" dirty="0" err="1">
                <a:solidFill>
                  <a:schemeClr val="bg1"/>
                </a:solidFill>
              </a:rPr>
              <a:t>this.height</a:t>
            </a:r>
            <a:r>
              <a:rPr lang="en-US" dirty="0">
                <a:solidFill>
                  <a:schemeClr val="tx1"/>
                </a:solidFill>
              </a:rPr>
              <a:t> += h;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},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accent3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: function() { 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  console.log(`[${</a:t>
            </a:r>
            <a:r>
              <a:rPr lang="en-US" dirty="0" err="1">
                <a:solidFill>
                  <a:schemeClr val="bg1"/>
                </a:solidFill>
              </a:rPr>
              <a:t>this.width</a:t>
            </a:r>
            <a:r>
              <a:rPr lang="en-US" dirty="0">
                <a:solidFill>
                  <a:schemeClr val="tx1"/>
                </a:solidFill>
              </a:rPr>
              <a:t>} x ${</a:t>
            </a:r>
            <a:r>
              <a:rPr lang="en-US" dirty="0" err="1">
                <a:solidFill>
                  <a:schemeClr val="bg1"/>
                </a:solidFill>
              </a:rPr>
              <a:t>this.height</a:t>
            </a:r>
            <a:r>
              <a:rPr lang="en-US" dirty="0">
                <a:solidFill>
                  <a:schemeClr val="tx1"/>
                </a:solidFill>
              </a:rPr>
              <a:t>}]`);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err="1">
                <a:solidFill>
                  <a:schemeClr val="tx1"/>
                </a:solidFill>
              </a:rPr>
              <a:t>rect.grow</a:t>
            </a:r>
            <a:r>
              <a:rPr lang="en-US" dirty="0">
                <a:solidFill>
                  <a:schemeClr val="tx1"/>
                </a:solidFill>
              </a:rPr>
              <a:t>(2, 3);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err="1">
                <a:solidFill>
                  <a:schemeClr val="tx1"/>
                </a:solidFill>
              </a:rPr>
              <a:t>rect.print</a:t>
            </a:r>
            <a:r>
              <a:rPr lang="en-US" dirty="0">
                <a:solidFill>
                  <a:schemeClr val="tx1"/>
                </a:solidFill>
              </a:rPr>
              <a:t>(); </a:t>
            </a:r>
            <a:r>
              <a:rPr lang="en-US" i="1" dirty="0">
                <a:solidFill>
                  <a:schemeClr val="accent2"/>
                </a:solidFill>
              </a:rPr>
              <a:t>// [12 x 7]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46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Printing Objects: ToString() Function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0153" y="1311115"/>
            <a:ext cx="10771693" cy="4987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rect</a:t>
            </a:r>
            <a:r>
              <a:rPr lang="en-US" dirty="0">
                <a:solidFill>
                  <a:schemeClr val="tx1"/>
                </a:solidFill>
              </a:rPr>
              <a:t> = {</a:t>
            </a:r>
          </a:p>
          <a:p>
            <a:r>
              <a:rPr lang="en-US" dirty="0">
                <a:solidFill>
                  <a:schemeClr val="tx1"/>
                </a:solidFill>
              </a:rPr>
              <a:t>  width: 10,</a:t>
            </a:r>
          </a:p>
          <a:p>
            <a:r>
              <a:rPr lang="en-US" dirty="0">
                <a:solidFill>
                  <a:schemeClr val="tx1"/>
                </a:solidFill>
              </a:rPr>
              <a:t>  height: 4,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bg1"/>
                </a:solidFill>
              </a:rPr>
              <a:t>toString</a:t>
            </a:r>
            <a:r>
              <a:rPr lang="en-US" dirty="0">
                <a:solidFill>
                  <a:schemeClr val="tx1"/>
                </a:solidFill>
              </a:rPr>
              <a:t>: function() { </a:t>
            </a:r>
          </a:p>
          <a:p>
            <a:r>
              <a:rPr lang="en-US" dirty="0">
                <a:solidFill>
                  <a:schemeClr val="tx1"/>
                </a:solidFill>
              </a:rPr>
              <a:t>    return `</a:t>
            </a:r>
            <a:r>
              <a:rPr lang="en-US" dirty="0" err="1">
                <a:solidFill>
                  <a:schemeClr val="tx1"/>
                </a:solidFill>
              </a:rPr>
              <a:t>rect</a:t>
            </a:r>
            <a:r>
              <a:rPr lang="en-US" dirty="0">
                <a:solidFill>
                  <a:schemeClr val="tx1"/>
                </a:solidFill>
              </a:rPr>
              <a:t>[${</a:t>
            </a:r>
            <a:r>
              <a:rPr lang="en-US" dirty="0" err="1">
                <a:solidFill>
                  <a:schemeClr val="tx1"/>
                </a:solidFill>
              </a:rPr>
              <a:t>this.width</a:t>
            </a:r>
            <a:r>
              <a:rPr lang="en-US" dirty="0">
                <a:solidFill>
                  <a:schemeClr val="tx1"/>
                </a:solidFill>
              </a:rPr>
              <a:t>} x ${</a:t>
            </a:r>
            <a:r>
              <a:rPr lang="en-US" dirty="0" err="1">
                <a:solidFill>
                  <a:schemeClr val="tx1"/>
                </a:solidFill>
              </a:rPr>
              <a:t>this.height</a:t>
            </a:r>
            <a:r>
              <a:rPr lang="en-US" dirty="0">
                <a:solidFill>
                  <a:schemeClr val="tx1"/>
                </a:solidFill>
              </a:rPr>
              <a:t>}]`;</a:t>
            </a:r>
          </a:p>
          <a:p>
            <a:r>
              <a:rPr lang="en-US" dirty="0">
                <a:solidFill>
                  <a:schemeClr val="tx1"/>
                </a:solidFill>
              </a:rPr>
              <a:t>  }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rect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{width: 10, height: 4}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// This will invoke </a:t>
            </a:r>
            <a:r>
              <a:rPr lang="en-US" i="1" dirty="0" err="1">
                <a:solidFill>
                  <a:schemeClr val="accent2"/>
                </a:solidFill>
              </a:rPr>
              <a:t>toString</a:t>
            </a:r>
            <a:r>
              <a:rPr lang="en-US" i="1" dirty="0">
                <a:solidFill>
                  <a:schemeClr val="accent2"/>
                </a:solidFill>
              </a:rPr>
              <a:t>() to convert the object to String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console.log('' + </a:t>
            </a:r>
            <a:r>
              <a:rPr lang="en-US" i="1" dirty="0" err="1">
                <a:solidFill>
                  <a:schemeClr val="accent2"/>
                </a:solidFill>
              </a:rPr>
              <a:t>rect</a:t>
            </a:r>
            <a:r>
              <a:rPr lang="en-US" i="1" dirty="0">
                <a:solidFill>
                  <a:schemeClr val="accent2"/>
                </a:solidFill>
              </a:rPr>
              <a:t>); // </a:t>
            </a:r>
            <a:r>
              <a:rPr lang="en-US" i="1" dirty="0" err="1">
                <a:solidFill>
                  <a:schemeClr val="accent2"/>
                </a:solidFill>
              </a:rPr>
              <a:t>rect</a:t>
            </a:r>
            <a:r>
              <a:rPr lang="en-US" i="1" dirty="0">
                <a:solidFill>
                  <a:schemeClr val="accent2"/>
                </a:solidFill>
              </a:rPr>
              <a:t>[12 x 7]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10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Destructuring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09" y="1427375"/>
            <a:ext cx="2280982" cy="228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0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3314</TotalTime>
  <Words>623</Words>
  <Application>Microsoft Office PowerPoint</Application>
  <PresentationFormat>Widescreen</PresentationFormat>
  <Paragraphs>221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맑은 고딕</vt:lpstr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Object Composition</vt:lpstr>
      <vt:lpstr>Table of Contents</vt:lpstr>
      <vt:lpstr>Have a Question?</vt:lpstr>
      <vt:lpstr>Objects Holding Other Objects</vt:lpstr>
      <vt:lpstr>What is Object Composition?</vt:lpstr>
      <vt:lpstr>Composing Objects</vt:lpstr>
      <vt:lpstr>Combining Data with Functions</vt:lpstr>
      <vt:lpstr>Printing Objects: ToString() Function</vt:lpstr>
      <vt:lpstr>Destructuring</vt:lpstr>
      <vt:lpstr>Destructuring</vt:lpstr>
      <vt:lpstr>Nested Destructuring</vt:lpstr>
      <vt:lpstr>Destructuring Nested Arrays</vt:lpstr>
      <vt:lpstr>Objects and Arrays Destructuring</vt:lpstr>
      <vt:lpstr>Forms of Object Composition</vt:lpstr>
      <vt:lpstr>Aggregation</vt:lpstr>
      <vt:lpstr>Aggregation Example</vt:lpstr>
      <vt:lpstr>Concatenation</vt:lpstr>
      <vt:lpstr>Concatenation Example</vt:lpstr>
      <vt:lpstr>Delegation</vt:lpstr>
      <vt:lpstr>Delegation Example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Composition</dc:title>
  <dc:subject>Software Development</dc:subject>
  <dc:creator>Software University</dc:creator>
  <cp:keywords>JS; JavaScript; programming; course;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6</cp:revision>
  <dcterms:created xsi:type="dcterms:W3CDTF">2018-05-23T13:08:44Z</dcterms:created>
  <dcterms:modified xsi:type="dcterms:W3CDTF">2019-11-27T14:36:31Z</dcterms:modified>
  <cp:category>JS; JavaScript; front-end; ES6; ES2015; ES2016; ES2017; Web development; computer programming; programming</cp:category>
</cp:coreProperties>
</file>