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  <p:sldId id="501" r:id="rId9"/>
    <p:sldId id="502" r:id="rId10"/>
    <p:sldId id="505" r:id="rId11"/>
    <p:sldId id="504" r:id="rId12"/>
    <p:sldId id="506" r:id="rId13"/>
    <p:sldId id="572" r:id="rId14"/>
    <p:sldId id="528" r:id="rId15"/>
    <p:sldId id="583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73" r:id="rId24"/>
    <p:sldId id="517" r:id="rId25"/>
    <p:sldId id="575" r:id="rId26"/>
    <p:sldId id="518" r:id="rId27"/>
    <p:sldId id="520" r:id="rId28"/>
    <p:sldId id="574" r:id="rId29"/>
    <p:sldId id="349" r:id="rId30"/>
    <p:sldId id="576" r:id="rId31"/>
    <p:sldId id="584" r:id="rId32"/>
    <p:sldId id="585" r:id="rId33"/>
    <p:sldId id="579" r:id="rId34"/>
    <p:sldId id="5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92"/>
            <p14:sldId id="493"/>
            <p14:sldId id="494"/>
          </p14:sldIdLst>
        </p14:section>
        <p14:section name="Encapsulation" id="{BC4A3995-4CED-4320-A673-95328C9C809D}">
          <p14:sldIdLst>
            <p14:sldId id="495"/>
            <p14:sldId id="496"/>
            <p14:sldId id="497"/>
            <p14:sldId id="498"/>
          </p14:sldIdLst>
        </p14:section>
        <p14:section name="Access Modifiers" id="{4C2182BE-4B88-4D56-9DB6-E01540733B09}">
          <p14:sldIdLst>
            <p14:sldId id="501"/>
            <p14:sldId id="502"/>
            <p14:sldId id="505"/>
            <p14:sldId id="504"/>
            <p14:sldId id="506"/>
            <p14:sldId id="572"/>
            <p14:sldId id="528"/>
            <p14:sldId id="583"/>
            <p14:sldId id="508"/>
            <p14:sldId id="509"/>
          </p14:sldIdLst>
        </p14:section>
        <p14:section name="Validation" id="{4952FA96-F6B1-4564-A053-CE2B5F00C729}">
          <p14:sldIdLst>
            <p14:sldId id="510"/>
            <p14:sldId id="511"/>
            <p14:sldId id="512"/>
            <p14:sldId id="513"/>
            <p14:sldId id="514"/>
            <p14:sldId id="573"/>
            <p14:sldId id="517"/>
            <p14:sldId id="575"/>
            <p14:sldId id="518"/>
            <p14:sldId id="520"/>
            <p14:sldId id="574"/>
          </p14:sldIdLst>
        </p14:section>
        <p14:section name="Conclusion" id="{10E03AB1-9AA8-4E86-9A64-D741901E50A2}">
          <p14:sldIdLst>
            <p14:sldId id="349"/>
            <p14:sldId id="576"/>
            <p14:sldId id="584"/>
            <p14:sldId id="585"/>
            <p14:sldId id="579"/>
            <p14:sldId id="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77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840" autoAdjust="0"/>
  </p:normalViewPr>
  <p:slideViewPr>
    <p:cSldViewPr snapToGrid="0" showGuides="1">
      <p:cViewPr varScale="1">
        <p:scale>
          <a:sx n="83" d="100"/>
          <a:sy n="83" d="100"/>
        </p:scale>
        <p:origin x="63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8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7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4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6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83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7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1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03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0004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143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18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6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3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9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</a:t>
            </a:r>
            <a:r>
              <a:rPr lang="en-US" dirty="0" smtClean="0"/>
              <a:t>-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2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1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2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1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6ECACD-2013-4FB9-B3E5-9833F9A7A831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7665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79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1CB75DFC-A2DC-414C-9155-A48CC02A3667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70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9F45CA24-8E77-42FD-AE91-E3F9518CA3E1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5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C38491B3-00D6-49E7-B0BB-CBD5960783D6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4CF7879D-DB51-438E-BD68-C7B954321BB8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9A62C740-3A37-40CE-A7B5-C9DDE48C5B82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BAD35783-7530-4CA0-928D-0D7660817055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3E57F609-6F2A-43E3-937E-F7EE62331A55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28541084-5A4D-404D-8EAB-E450373007B9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B929BCF1-0BDD-4A13-B71E-CF3ECE486E0C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6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0" y="2400313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700" dirty="0"/>
              <a:t>The most </a:t>
            </a:r>
            <a:r>
              <a:rPr lang="en-GB" sz="3700" b="1" dirty="0">
                <a:solidFill>
                  <a:schemeClr val="bg1"/>
                </a:solidFill>
              </a:rPr>
              <a:t>permissive</a:t>
            </a:r>
            <a:r>
              <a:rPr lang="en-GB" sz="3700" dirty="0"/>
              <a:t> access level</a:t>
            </a:r>
          </a:p>
          <a:p>
            <a:r>
              <a:rPr lang="en-GB" sz="3700" dirty="0"/>
              <a:t>There are </a:t>
            </a:r>
            <a:r>
              <a:rPr lang="en-GB" sz="3700" b="1" dirty="0">
                <a:solidFill>
                  <a:schemeClr val="bg1"/>
                </a:solidFill>
              </a:rPr>
              <a:t>no restrictions </a:t>
            </a:r>
            <a:r>
              <a:rPr lang="en-GB" sz="3700" dirty="0"/>
              <a:t>on </a:t>
            </a:r>
            <a:br>
              <a:rPr lang="en-GB" sz="3700" dirty="0"/>
            </a:br>
            <a:r>
              <a:rPr lang="en-GB" sz="3700" dirty="0"/>
              <a:t>accessing public members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sz="3700" dirty="0" smtClean="0"/>
              <a:t>To </a:t>
            </a:r>
            <a:r>
              <a:rPr lang="en-GB" sz="3700" dirty="0"/>
              <a:t>access class directly from a </a:t>
            </a:r>
            <a:r>
              <a:rPr lang="en-GB" sz="3700" dirty="0" smtClean="0"/>
              <a:t>namespace</a:t>
            </a:r>
            <a:r>
              <a:rPr lang="en-GB" sz="3700" dirty="0"/>
              <a:t/>
            </a:r>
            <a:br>
              <a:rPr lang="en-GB" sz="3700" dirty="0"/>
            </a:br>
            <a:r>
              <a:rPr lang="en-GB" sz="3700" dirty="0" smtClean="0"/>
              <a:t>use </a:t>
            </a:r>
            <a:r>
              <a:rPr lang="en-GB" sz="3700" dirty="0"/>
              <a:t>the </a:t>
            </a:r>
            <a:r>
              <a:rPr lang="en-GB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700" dirty="0"/>
              <a:t> keyword to include the namespace </a:t>
            </a:r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60652" y="2753818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Person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9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class access modifier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Accessible to any other class in the same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4969618" cy="1110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8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292150"/>
            <a:chOff x="-306388" y="2138257"/>
            <a:chExt cx="3137848" cy="22921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+FirstName():string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+Age():int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18" y="1800934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</a:t>
            </a:r>
            <a:r>
              <a:rPr lang="en-US" dirty="0" smtClean="0"/>
              <a:t>Age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 smtClean="0">
                <a:solidFill>
                  <a:schemeClr val="bg1"/>
                </a:solidFill>
              </a:rPr>
              <a:t>Person</a:t>
            </a:r>
            <a:r>
              <a:rPr lang="en-GB" dirty="0" smtClean="0"/>
              <a:t> {</a:t>
            </a:r>
            <a:endParaRPr lang="en-GB" dirty="0"/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 smtClean="0"/>
              <a:t>    return </a:t>
            </a:r>
            <a:r>
              <a:rPr lang="en-GB" dirty="0"/>
              <a:t>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</a:t>
            </a:r>
            <a:r>
              <a:rPr lang="en-US" dirty="0" smtClean="0"/>
              <a:t>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422649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</a:t>
            </a:r>
            <a:r>
              <a:rPr lang="en-US" dirty="0" smtClean="0"/>
              <a:t>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2524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var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 smtClean="0"/>
              <a:t>  .</a:t>
            </a:r>
            <a:r>
              <a:rPr lang="en-US" dirty="0"/>
              <a:t>ThenBy(p =&gt; p.Age).ToList();</a:t>
            </a:r>
          </a:p>
          <a:p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noProof="1" smtClean="0"/>
              <a:t>Console.WriteLine(string.Join(</a:t>
            </a:r>
            <a:br>
              <a:rPr lang="en-US" noProof="1" smtClean="0"/>
            </a:br>
            <a:r>
              <a:rPr lang="en-US" noProof="1" smtClean="0"/>
              <a:t>  Environment.NewLine, sorted));</a:t>
            </a:r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/>
          <a:lstStyle/>
          <a:p>
            <a:r>
              <a:rPr lang="en-US" dirty="0"/>
              <a:t>Expand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Add getter for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dirty="0"/>
              <a:t>Add a method, which updates</a:t>
            </a:r>
            <a:br>
              <a:rPr lang="en-US" dirty="0"/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with a given percent</a:t>
            </a:r>
          </a:p>
          <a:p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7897" y="1989545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7248" y="1673071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(this.Age &gt;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Validation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Setters are </a:t>
            </a:r>
            <a:r>
              <a:rPr lang="en-US" dirty="0" smtClean="0"/>
              <a:t>a good </a:t>
            </a:r>
            <a:r>
              <a:rPr lang="en-US" dirty="0"/>
              <a:t>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 smtClean="0"/>
              <a:t>Callers </a:t>
            </a:r>
            <a:r>
              <a:rPr lang="en-US" dirty="0"/>
              <a:t>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</a:t>
            </a:r>
            <a:r>
              <a:rPr lang="en-US" dirty="0" smtClean="0"/>
              <a:t>Salary {</a:t>
            </a:r>
            <a:endParaRPr lang="en-US" dirty="0"/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</a:t>
            </a:r>
            <a:r>
              <a:rPr lang="en-US" dirty="0" smtClean="0"/>
              <a:t>set {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value &lt; 460</a:t>
            </a:r>
            <a:r>
              <a:rPr lang="en-US" dirty="0"/>
              <a:t>)</a:t>
            </a:r>
          </a:p>
          <a:p>
            <a:r>
              <a:rPr lang="en-US" dirty="0" smtClean="0"/>
              <a:t>      throw </a:t>
            </a:r>
            <a:r>
              <a:rPr lang="en-US" dirty="0"/>
              <a:t>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</a:t>
            </a:r>
            <a:r>
              <a:rPr lang="en-US" dirty="0" smtClean="0"/>
              <a:t>;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0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  <a:p>
            <a:r>
              <a:rPr lang="en-US" dirty="0"/>
              <a:t>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02641" y="1883264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55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validation for every field</a:t>
            </a:r>
          </a:p>
          <a:p>
            <a:r>
              <a:rPr lang="en-US" dirty="0"/>
              <a:t>Names must be </a:t>
            </a:r>
            <a:br>
              <a:rPr lang="en-US" dirty="0"/>
            </a:br>
            <a:r>
              <a:rPr lang="en-US" dirty="0"/>
              <a:t>at least 3 symbols</a:t>
            </a:r>
          </a:p>
          <a:p>
            <a:r>
              <a:rPr lang="en-US" dirty="0"/>
              <a:t>Age cannot be zero or negative </a:t>
            </a:r>
          </a:p>
          <a:p>
            <a:r>
              <a:rPr lang="en-US" dirty="0"/>
              <a:t>Salary 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string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-lastName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string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-age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int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-salary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()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FirstName(string fname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)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LastName(string lname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)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Age(int age</a:t>
              </a: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)</a:t>
              </a:r>
              <a:br>
                <a:rPr lang="en-US" sz="2400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</a:t>
            </a:r>
            <a:r>
              <a:rPr lang="en-US" dirty="0" smtClean="0"/>
              <a:t>set {</a:t>
            </a:r>
            <a:endParaRPr lang="en-US" dirty="0"/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</a:t>
            </a:r>
            <a:r>
              <a:rPr lang="en-US" dirty="0" smtClean="0"/>
              <a:t>; }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 smtClean="0"/>
              <a:t>Mutable == </a:t>
            </a:r>
            <a:br>
              <a:rPr lang="en-US" dirty="0" smtClean="0"/>
            </a:br>
            <a:r>
              <a:rPr lang="en-US" dirty="0" smtClean="0"/>
              <a:t>changeable</a:t>
            </a:r>
          </a:p>
          <a:p>
            <a:pPr lvl="1"/>
            <a:r>
              <a:rPr lang="en-US" dirty="0" smtClean="0"/>
              <a:t>Use the same memory 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endParaRPr lang="en-US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 smtClean="0"/>
              <a:t>Immutable == </a:t>
            </a:r>
            <a:br>
              <a:rPr lang="en-GB" dirty="0" smtClean="0"/>
            </a:br>
            <a:r>
              <a:rPr lang="en-GB" dirty="0" smtClean="0"/>
              <a:t>unchangeable</a:t>
            </a:r>
          </a:p>
          <a:p>
            <a:pPr lvl="1"/>
            <a:r>
              <a:rPr lang="en-GB" dirty="0" smtClean="0"/>
              <a:t>Create new memory </a:t>
            </a:r>
            <a:br>
              <a:rPr lang="en-GB" dirty="0" smtClean="0"/>
            </a:br>
            <a:r>
              <a:rPr lang="en-GB" dirty="0" smtClean="0"/>
              <a:t>every time they're </a:t>
            </a:r>
            <a:br>
              <a:rPr lang="en-GB" dirty="0" smtClean="0"/>
            </a:br>
            <a:r>
              <a:rPr lang="en-GB" dirty="0" smtClean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GB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field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List&lt;Person&gt;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Players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get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return this.players;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}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7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encapsulate collections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</a:t>
            </a:r>
            <a:r>
              <a:rPr lang="en-US" dirty="0" smtClean="0"/>
              <a:t>Fields (2)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37799" y="2265574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93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team &amp; </a:t>
            </a:r>
            <a:r>
              <a:rPr lang="en-US" dirty="0" smtClean="0"/>
              <a:t>Reserve </a:t>
            </a:r>
            <a:r>
              <a:rPr lang="en-US" dirty="0"/>
              <a:t>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23069" y="1228351"/>
            <a:ext cx="5423454" cy="4726019"/>
            <a:chOff x="-306388" y="2077297"/>
            <a:chExt cx="3137848" cy="472601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string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-firstTeam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 List&lt;Person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8002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)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Name(): 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string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+FirstTeam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(): ReadOnlyList&lt;Person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ReserveTeam: ReadOnlyList&lt;Person</a:t>
              </a: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en-US" sz="2397" b="1" noProof="1" smtClean="0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 smtClean="0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</a:t>
            </a:r>
            <a:r>
              <a:rPr lang="en-US" dirty="0" smtClean="0"/>
              <a:t>&gt;(); 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7049" y="1243968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public </a:t>
            </a:r>
            <a:r>
              <a:rPr lang="en-US" noProof="1" smtClean="0">
                <a:solidFill>
                  <a:schemeClr val="bg1"/>
                </a:solidFill>
              </a:rPr>
              <a:t>IReadOnlyCollection</a:t>
            </a:r>
            <a:r>
              <a:rPr lang="en-US" noProof="1" smtClean="0"/>
              <a:t>&lt;</a:t>
            </a:r>
            <a:r>
              <a:rPr lang="en-US" noProof="1" smtClean="0">
                <a:solidFill>
                  <a:schemeClr val="bg1"/>
                </a:solidFill>
              </a:rPr>
              <a:t>Person</a:t>
            </a:r>
            <a:r>
              <a:rPr lang="en-US" noProof="1" smtClean="0">
                <a:solidFill>
                  <a:schemeClr val="tx2"/>
                </a:solidFill>
              </a:rPr>
              <a:t>&gt;</a:t>
            </a:r>
            <a:r>
              <a:rPr lang="en-US" noProof="1" smtClean="0">
                <a:solidFill>
                  <a:schemeClr val="bg1"/>
                </a:solidFill>
              </a:rPr>
              <a:t> </a:t>
            </a:r>
            <a:r>
              <a:rPr lang="en-US" noProof="1" smtClean="0"/>
              <a:t>FirstTeam {</a:t>
            </a:r>
          </a:p>
          <a:p>
            <a:r>
              <a:rPr lang="en-US" noProof="1" smtClean="0"/>
              <a:t>  get { return this.firstTeam.</a:t>
            </a:r>
            <a:r>
              <a:rPr lang="en-US" noProof="1" smtClean="0">
                <a:solidFill>
                  <a:schemeClr val="bg1"/>
                </a:solidFill>
              </a:rPr>
              <a:t>AsReadOnly</a:t>
            </a:r>
            <a:r>
              <a:rPr lang="en-US" noProof="1" smtClean="0"/>
              <a:t>(); }</a:t>
            </a:r>
          </a:p>
          <a:p>
            <a:r>
              <a:rPr lang="en-US" noProof="1" smtClean="0"/>
              <a:t>}</a:t>
            </a:r>
          </a:p>
          <a:p>
            <a:r>
              <a:rPr lang="en-US" i="1" noProof="1" smtClean="0">
                <a:solidFill>
                  <a:schemeClr val="accent2"/>
                </a:solidFill>
              </a:rPr>
              <a:t>// </a:t>
            </a:r>
            <a:r>
              <a:rPr lang="en-US" noProof="1" smtClean="0">
                <a:solidFill>
                  <a:schemeClr val="accent2"/>
                </a:solidFill>
              </a:rPr>
              <a:t>TODO:</a:t>
            </a:r>
            <a:r>
              <a:rPr lang="en-US" i="1" noProof="1" smtClean="0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 smtClean="0"/>
              <a:t>public void AddPlayer(</a:t>
            </a:r>
            <a:r>
              <a:rPr lang="en-US" noProof="1" smtClean="0">
                <a:solidFill>
                  <a:schemeClr val="bg1"/>
                </a:solidFill>
              </a:rPr>
              <a:t>Person player</a:t>
            </a:r>
            <a:r>
              <a:rPr lang="en-US" noProof="1" smtClean="0"/>
              <a:t>) {</a:t>
            </a:r>
          </a:p>
          <a:p>
            <a:r>
              <a:rPr lang="en-US" noProof="1" smtClean="0"/>
              <a:t>  if (player.Age &lt; 40)</a:t>
            </a:r>
          </a:p>
          <a:p>
            <a:r>
              <a:rPr lang="en-US" noProof="1" smtClean="0"/>
              <a:t>    </a:t>
            </a:r>
            <a:r>
              <a:rPr lang="en-US" noProof="1" smtClean="0">
                <a:solidFill>
                  <a:schemeClr val="bg1"/>
                </a:solidFill>
              </a:rPr>
              <a:t>firstTeam</a:t>
            </a:r>
            <a:r>
              <a:rPr lang="en-US" noProof="1" smtClean="0"/>
              <a:t>.</a:t>
            </a:r>
            <a:r>
              <a:rPr lang="en-US" noProof="1" smtClean="0">
                <a:solidFill>
                  <a:schemeClr val="bg1"/>
                </a:solidFill>
              </a:rPr>
              <a:t>Add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bg1"/>
                </a:solidFill>
              </a:rPr>
              <a:t>player</a:t>
            </a:r>
            <a:r>
              <a:rPr lang="en-US" noProof="1" smtClean="0"/>
              <a:t>);</a:t>
            </a:r>
          </a:p>
          <a:p>
            <a:r>
              <a:rPr lang="en-US" noProof="1" smtClean="0"/>
              <a:t>  else</a:t>
            </a:r>
          </a:p>
          <a:p>
            <a:r>
              <a:rPr lang="en-US" noProof="1" smtClean="0"/>
              <a:t>    </a:t>
            </a:r>
            <a:r>
              <a:rPr lang="en-US" noProof="1" smtClean="0">
                <a:solidFill>
                  <a:schemeClr val="bg1"/>
                </a:solidFill>
              </a:rPr>
              <a:t>reserveTeam</a:t>
            </a:r>
            <a:r>
              <a:rPr lang="en-US" noProof="1" smtClean="0"/>
              <a:t>.</a:t>
            </a:r>
            <a:r>
              <a:rPr lang="en-US" noProof="1" smtClean="0">
                <a:solidFill>
                  <a:schemeClr val="bg1"/>
                </a:solidFill>
              </a:rPr>
              <a:t>Add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bg1"/>
                </a:solidFill>
              </a:rPr>
              <a:t>player</a:t>
            </a:r>
            <a:r>
              <a:rPr lang="en-US" noProof="1" smtClean="0"/>
              <a:t>); }</a:t>
            </a:r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491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4419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</a:t>
            </a:r>
            <a:r>
              <a:rPr lang="en-US" sz="3199" dirty="0" smtClean="0"/>
              <a:t>- </a:t>
            </a:r>
            <a:r>
              <a:rPr lang="en-US" sz="3199" dirty="0"/>
              <a:t>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9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 Hiding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6162-4793-4A56-8C04-26CF2817A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Encapsulation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of wrapping code and </a:t>
            </a:r>
            <a:r>
              <a:rPr lang="en-US" dirty="0" smtClean="0"/>
              <a:t>data together </a:t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dirty="0"/>
              <a:t>Flexibility and extensibility of the code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200" dirty="0"/>
              <a:t>Structural changes remain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200" dirty="0"/>
              <a:t>Allows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79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</a:t>
            </a:r>
            <a:r>
              <a:rPr lang="en-US" dirty="0" smtClean="0"/>
              <a:t>-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Properties </a:t>
            </a:r>
            <a:r>
              <a:rPr lang="en-GB" dirty="0"/>
              <a:t>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5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Access Modifiers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Visibility of Class Members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 smtClean="0"/>
              <a:t>It's the main </a:t>
            </a:r>
            <a:r>
              <a:rPr lang="en-US" sz="4000" dirty="0"/>
              <a:t>way to perform encapsulation and </a:t>
            </a:r>
            <a:r>
              <a:rPr lang="en-US" sz="4000" dirty="0" smtClean="0"/>
              <a:t>hide </a:t>
            </a:r>
            <a:br>
              <a:rPr lang="en-US" sz="4000" dirty="0" smtClean="0"/>
            </a:br>
            <a:r>
              <a:rPr lang="en-US" sz="4000" dirty="0" smtClean="0"/>
              <a:t>data </a:t>
            </a:r>
            <a:r>
              <a:rPr lang="en-US" sz="4000" dirty="0"/>
              <a:t>from the outside world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4000" dirty="0"/>
              <a:t>T</a:t>
            </a:r>
            <a:r>
              <a:rPr lang="en-US" sz="4000" dirty="0" smtClean="0"/>
              <a:t>he </a:t>
            </a:r>
            <a:r>
              <a:rPr lang="en-US" sz="4000" dirty="0"/>
              <a:t>default field and method </a:t>
            </a:r>
            <a:r>
              <a:rPr lang="en-US" sz="4000" dirty="0" smtClean="0"/>
              <a:t>modifier is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en-US" sz="40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800" dirty="0" smtClean="0"/>
              <a:t>accessible </a:t>
            </a:r>
            <a:r>
              <a:rPr lang="en-US" sz="3800" dirty="0"/>
              <a:t>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594" y="21835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this.name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3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6206</TotalTime>
  <Words>1704</Words>
  <Application>Microsoft Office PowerPoint</Application>
  <PresentationFormat>Widescreen</PresentationFormat>
  <Paragraphs>431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Encapsulation</vt:lpstr>
      <vt:lpstr>Table of Contents</vt:lpstr>
      <vt:lpstr>Questions</vt:lpstr>
      <vt:lpstr>PowerPoint Presentation</vt:lpstr>
      <vt:lpstr>Encapsulation</vt:lpstr>
      <vt:lpstr>Encapsulation - Example</vt:lpstr>
      <vt:lpstr>Keyword this</vt:lpstr>
      <vt:lpstr>PowerPoint Presentation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</vt:lpstr>
      <vt:lpstr>Solution: Sort Persons by Name and Age (2)</vt:lpstr>
      <vt:lpstr>Solution: Sort Persons by Name and Age (3)</vt:lpstr>
      <vt:lpstr>Problem: Salary Increase</vt:lpstr>
      <vt:lpstr>Solution: Salary Increase</vt:lpstr>
      <vt:lpstr>PowerPoint Presentation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Mutable Fields (2)</vt:lpstr>
      <vt:lpstr>Problem: Team</vt:lpstr>
      <vt:lpstr>Solution: Team</vt:lpstr>
      <vt:lpstr>Solution: Team(2)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OOP – Practical Training Course @ SoftUni</dc:subject>
  <dc:creator>Software University (SoftUni)</dc:creator>
  <cp:keywords>C# OOP, C#, OOP, Software University, SoftUni, programming, coding, software development, education, training, course</cp:keywords>
  <dc:description>C# OOP Course @ SoftUni – https://softuni.bg/courses/csharp-oop-basics</dc:description>
  <cp:lastModifiedBy>Peter Arnaudov</cp:lastModifiedBy>
  <cp:revision>280</cp:revision>
  <dcterms:created xsi:type="dcterms:W3CDTF">2018-05-23T13:08:44Z</dcterms:created>
  <dcterms:modified xsi:type="dcterms:W3CDTF">2019-10-30T09:51:16Z</dcterms:modified>
  <cp:category>programming, education, software engineering, software development</cp:category>
</cp:coreProperties>
</file>