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2"/>
    <p:sldMasterId id="2147483701" r:id="rId3"/>
  </p:sldMasterIdLst>
  <p:notesMasterIdLst>
    <p:notesMasterId r:id="rId38"/>
  </p:notesMasterIdLst>
  <p:handoutMasterIdLst>
    <p:handoutMasterId r:id="rId39"/>
  </p:handoutMasterIdLst>
  <p:sldIdLst>
    <p:sldId id="519" r:id="rId4"/>
    <p:sldId id="525" r:id="rId5"/>
    <p:sldId id="1134" r:id="rId6"/>
    <p:sldId id="520" r:id="rId7"/>
    <p:sldId id="536" r:id="rId8"/>
    <p:sldId id="527" r:id="rId9"/>
    <p:sldId id="534" r:id="rId10"/>
    <p:sldId id="490" r:id="rId11"/>
    <p:sldId id="522" r:id="rId12"/>
    <p:sldId id="523" r:id="rId13"/>
    <p:sldId id="524" r:id="rId14"/>
    <p:sldId id="491" r:id="rId15"/>
    <p:sldId id="492" r:id="rId16"/>
    <p:sldId id="493" r:id="rId17"/>
    <p:sldId id="503" r:id="rId18"/>
    <p:sldId id="504" r:id="rId19"/>
    <p:sldId id="1131" r:id="rId20"/>
    <p:sldId id="537" r:id="rId21"/>
    <p:sldId id="495" r:id="rId22"/>
    <p:sldId id="497" r:id="rId23"/>
    <p:sldId id="498" r:id="rId24"/>
    <p:sldId id="499" r:id="rId25"/>
    <p:sldId id="541" r:id="rId26"/>
    <p:sldId id="507" r:id="rId27"/>
    <p:sldId id="501" r:id="rId28"/>
    <p:sldId id="508" r:id="rId29"/>
    <p:sldId id="509" r:id="rId30"/>
    <p:sldId id="518" r:id="rId31"/>
    <p:sldId id="1127" r:id="rId32"/>
    <p:sldId id="1128" r:id="rId33"/>
    <p:sldId id="1135" r:id="rId34"/>
    <p:sldId id="1136" r:id="rId35"/>
    <p:sldId id="405" r:id="rId36"/>
    <p:sldId id="400" r:id="rId3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AA8938-F605-4647-BD82-DA9A4B722BB0}">
          <p14:sldIdLst>
            <p14:sldId id="519"/>
            <p14:sldId id="525"/>
            <p14:sldId id="1134"/>
          </p14:sldIdLst>
        </p14:section>
        <p14:section name="Exceptions" id="{702384F3-A2CA-47A8-8446-461808AF8E87}">
          <p14:sldIdLst>
            <p14:sldId id="520"/>
            <p14:sldId id="536"/>
            <p14:sldId id="527"/>
            <p14:sldId id="534"/>
            <p14:sldId id="490"/>
          </p14:sldIdLst>
        </p14:section>
        <p14:section name="Handling Exceptions" id="{321E67D0-0C05-48BA-81D5-BABDA259CEE6}">
          <p14:sldIdLst>
            <p14:sldId id="522"/>
            <p14:sldId id="523"/>
            <p14:sldId id="524"/>
            <p14:sldId id="491"/>
            <p14:sldId id="492"/>
            <p14:sldId id="493"/>
            <p14:sldId id="503"/>
            <p14:sldId id="504"/>
            <p14:sldId id="1131"/>
          </p14:sldIdLst>
        </p14:section>
        <p14:section name="Throwing Exceptions" id="{9FB960B9-EF5E-4C41-8078-647F9403DFB0}">
          <p14:sldIdLst>
            <p14:sldId id="537"/>
            <p14:sldId id="495"/>
            <p14:sldId id="497"/>
            <p14:sldId id="498"/>
            <p14:sldId id="499"/>
          </p14:sldIdLst>
        </p14:section>
        <p14:section name="Best Practices" id="{22F54899-CF17-4C1C-8AF9-AE0448EE644D}">
          <p14:sldIdLst>
            <p14:sldId id="541"/>
            <p14:sldId id="507"/>
            <p14:sldId id="501"/>
            <p14:sldId id="508"/>
            <p14:sldId id="509"/>
            <p14:sldId id="518"/>
          </p14:sldIdLst>
        </p14:section>
        <p14:section name="Conclusion" id="{911D922C-24D3-4B62-A94F-E8C57DA57B67}">
          <p14:sldIdLst>
            <p14:sldId id="1127"/>
            <p14:sldId id="1128"/>
            <p14:sldId id="1135"/>
            <p14:sldId id="1136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663606"/>
    <a:srgbClr val="F0A22E"/>
    <a:srgbClr val="603A14"/>
    <a:srgbClr val="E85C0E"/>
    <a:srgbClr val="BAB398"/>
    <a:srgbClr val="ADA485"/>
    <a:srgbClr val="C6C0AA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47" autoAdjust="0"/>
    <p:restoredTop sz="94533" autoAdjust="0"/>
  </p:normalViewPr>
  <p:slideViewPr>
    <p:cSldViewPr>
      <p:cViewPr varScale="1">
        <p:scale>
          <a:sx n="88" d="100"/>
          <a:sy n="88" d="100"/>
        </p:scale>
        <p:origin x="259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11/12/2019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78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4B3F-307C-46D2-B2A1-9A0C3BF3E426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2334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7085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D92AE-254A-448F-B235-F9EFA2042F54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0796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BA62-3ACE-41F1-A92A-05FBE87679B7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0739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0799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</a:t>
            </a:r>
            <a:r>
              <a:rPr lang="en-US" sz="1000" dirty="0" smtClean="0">
                <a:solidFill>
                  <a:prstClr val="black"/>
                </a:solidFill>
              </a:rPr>
              <a:t>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607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0594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1649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</a:t>
            </a:r>
            <a:r>
              <a:rPr lang="en-US" sz="1000" dirty="0" smtClean="0">
                <a:solidFill>
                  <a:prstClr val="black"/>
                </a:solidFill>
              </a:rPr>
              <a:t>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152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</a:t>
            </a:r>
            <a:r>
              <a:rPr lang="en-US" sz="1000" dirty="0" smtClean="0"/>
              <a:t>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05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A69B2-E48D-40A4-A868-56192CA06198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7027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9F979-6036-4AC6-9658-94B8622CB9C6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2931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DABA3-5382-48D1-94EC-1651B196C235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8482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C244D-260F-4411-A724-694B843B705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7157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4255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CEA00-236F-49E8-9320-6F1A3663A681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6440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0405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8720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40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3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7.png"/><Relationship Id="rId11" Type="http://schemas.openxmlformats.org/officeDocument/2006/relationships/image" Target="../media/image38.png"/><Relationship Id="rId5" Type="http://schemas.openxmlformats.org/officeDocument/2006/relationships/image" Target="../media/image16.png"/><Relationship Id="rId15" Type="http://schemas.openxmlformats.org/officeDocument/2006/relationships/image" Target="../media/image42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41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323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45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20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0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1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68920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13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75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74E03154-67DD-4056-8907-5F7123F885BB}" type="datetime1">
              <a:rPr lang="en-US" smtClean="0"/>
              <a:t>11/12/2019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8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74E03154-67DD-4056-8907-5F7123F885BB}" type="datetime1">
              <a:rPr lang="en-US" smtClean="0"/>
              <a:t>11/12/2019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3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74E03154-67DD-4056-8907-5F7123F885BB}" type="datetime1">
              <a:rPr lang="en-US" smtClean="0"/>
              <a:t>11/12/2019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4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74E03154-67DD-4056-8907-5F7123F885BB}" type="datetime1">
              <a:rPr lang="en-US" smtClean="0"/>
              <a:t>11/12/2019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4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817484FE-4AE5-402A-8F45-8233A8C35A0E}" type="datetime1">
              <a:rPr lang="en-US" smtClean="0"/>
              <a:t>11/12/2019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2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1121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073" y="1880170"/>
            <a:ext cx="10946680" cy="13801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3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74677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/>
        </p:nvSpPr>
        <p:spPr>
          <a:xfrm>
            <a:off x="-3175" y="9525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84202"/>
            <a:ext cx="2125527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74E03154-67DD-4056-8907-5F7123F885BB}" type="datetime1">
              <a:rPr lang="en-US" smtClean="0"/>
              <a:t>11/12/2019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8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417" y="703245"/>
            <a:ext cx="6543440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4E03154-67DD-4056-8907-5F7123F885BB}" type="datetime1">
              <a:rPr lang="en-US" smtClean="0"/>
              <a:t>11/12/2019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44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830858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38765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30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402210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513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2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2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2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77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6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7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858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74E03154-67DD-4056-8907-5F7123F885BB}" type="datetime1">
              <a:rPr lang="en-US" smtClean="0"/>
              <a:t>11/12/2019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973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oop-basic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9.png"/><Relationship Id="rId26" Type="http://schemas.openxmlformats.org/officeDocument/2006/relationships/image" Target="../media/image6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7.png"/><Relationship Id="rId22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4.jpeg"/><Relationship Id="rId7" Type="http://schemas.openxmlformats.org/officeDocument/2006/relationships/image" Target="../media/image6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7.gi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6" y="2300158"/>
            <a:ext cx="1524000" cy="1524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FD8F2F6-C6FD-45C1-9A34-493A96B5F5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Handling Errors During the Program Execution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9694CC-2C89-48B9-B825-F4BC36B7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9EEED-C98E-4D08-8BC8-26B8B6BDF61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5C836-E808-4793-BF48-8291E986A5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 defTabSz="1218438"/>
            <a:r>
              <a:rPr lang="en-US" sz="1798" dirty="0">
                <a:solidFill>
                  <a:srgbClr val="234465">
                    <a:lumMod val="75000"/>
                  </a:srgbClr>
                </a:solidFill>
                <a:hlinkClick r:id="rId3"/>
              </a:rPr>
              <a:t>http://softuni.bg</a:t>
            </a:r>
            <a:endParaRPr lang="en-US" sz="1798" dirty="0">
              <a:solidFill>
                <a:srgbClr val="234465">
                  <a:lumMod val="75000"/>
                </a:srgb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97C783-9341-472A-8A98-F8A6ED1C4F9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651001"/>
            <a:ext cx="2950749" cy="958395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620A03-31A9-4562-A242-606C6E0A9C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291"/>
            <a:ext cx="2950749" cy="831693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3038765"/>
            <a:ext cx="1540948" cy="154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6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F701-5968-4037-B0F1-B55B3C48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0E0D8-3DFF-4594-801D-7E646D8AF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C# exceptions can be handled by the</a:t>
            </a:r>
            <a:r>
              <a:rPr lang="en-US" dirty="0">
                <a:solidFill>
                  <a:schemeClr val="tx2"/>
                </a:solidFill>
              </a:rPr>
              <a:t>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try-catch-finally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construction</a:t>
            </a: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blocks can be used multiple times to process different   exception types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C7EBD-9FCD-4C6A-A4EC-5135C2B41C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07C94E-363D-4C40-A45D-FFBA57F0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812" y="2543492"/>
            <a:ext cx="8406854" cy="24313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// Do some work that can raise an exception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SomeException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) {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exception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092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3322-B777-4E65-BD66-EBB1187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Catch Blocks </a:t>
            </a:r>
            <a:r>
              <a:rPr lang="en-US" dirty="0" smtClean="0"/>
              <a:t>- </a:t>
            </a:r>
            <a:r>
              <a:rPr lang="en-US" dirty="0"/>
              <a:t>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E872E-822F-44BB-99CF-7D56A7E8A36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208212" y="1179145"/>
            <a:ext cx="9296400" cy="52535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marL="0" defTabSz="1218438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string s = Console.ReadLine();</a:t>
            </a:r>
          </a:p>
          <a:p>
            <a:pPr marL="0" defTabSz="1218438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 </a:t>
            </a:r>
            <a:r>
              <a:rPr lang="en-GB" sz="2397" b="1" noProof="1" smtClean="0">
                <a:latin typeface="Consolas" pitchFamily="49" charset="0"/>
                <a:cs typeface="Consolas" pitchFamily="49" charset="0"/>
              </a:rPr>
              <a:t>{</a:t>
            </a:r>
            <a:endParaRPr lang="en-GB" sz="2397" b="1" noProof="1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defTabSz="1218438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 smtClean="0">
                <a:latin typeface="Consolas" pitchFamily="49" charset="0"/>
                <a:cs typeface="Consolas" pitchFamily="49" charset="0"/>
              </a:rPr>
              <a:t>  int.Parse(s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defTabSz="1218438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397" b="1" noProof="1" smtClean="0"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defTabSz="1218438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 smtClean="0">
                <a:latin typeface="Consolas" pitchFamily="49" charset="0"/>
                <a:cs typeface="Consolas" pitchFamily="49" charset="0"/>
              </a:rPr>
              <a:t>      "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You entered a valid Int32 number {0}.", s);</a:t>
            </a:r>
          </a:p>
          <a:p>
            <a:pPr marL="0" defTabSz="1218438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defTabSz="1218438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 (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FormatException</a:t>
            </a:r>
            <a:r>
              <a:rPr lang="en-GB" sz="2397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  <a:endParaRPr lang="en-GB" sz="2397" b="1" noProof="1">
              <a:latin typeface="Consolas" pitchFamily="49" charset="0"/>
              <a:cs typeface="Consolas" pitchFamily="49" charset="0"/>
            </a:endParaRPr>
          </a:p>
          <a:p>
            <a:pPr marL="0" defTabSz="1218438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Console.WriteLine("Invalid integer number!");</a:t>
            </a:r>
          </a:p>
          <a:p>
            <a:pPr marL="0" defTabSz="1218438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defTabSz="1218438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397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OverflowException) </a:t>
            </a:r>
            <a:r>
              <a:rPr lang="en-GB" sz="2397" b="1" noProof="1" smtClean="0">
                <a:latin typeface="Consolas" pitchFamily="49" charset="0"/>
                <a:cs typeface="Consolas" pitchFamily="49" charset="0"/>
              </a:rPr>
              <a:t>{</a:t>
            </a:r>
            <a:endParaRPr lang="en-GB" sz="2397" b="1" noProof="1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defTabSz="1218438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2397" b="1" noProof="1" smtClean="0">
                <a:latin typeface="Consolas" pitchFamily="49" charset="0"/>
                <a:cs typeface="Consolas" pitchFamily="49" charset="0"/>
              </a:rPr>
              <a:t> Console.WriteLine(</a:t>
            </a:r>
          </a:p>
          <a:p>
            <a:pPr marL="0" defTabSz="1218438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The number is too big to fit in Int32!");</a:t>
            </a:r>
          </a:p>
          <a:p>
            <a:pPr marL="0" defTabSz="1218438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7BAD4-B6C4-43A2-8F0D-36F28D4F01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3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/>
              <a:t>When catching an exception of a particular class, all its inheritors 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3200" dirty="0"/>
              <a:t>     (child exceptions) are caught too, e.g.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2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2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2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200" dirty="0"/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/>
              <a:t>Handles</a:t>
            </a:r>
            <a:r>
              <a:rPr lang="bg-BG" sz="3200" dirty="0"/>
              <a:t> </a:t>
            </a:r>
            <a:r>
              <a:rPr lang="en-US" sz="3200" b="1" noProof="1">
                <a:solidFill>
                  <a:schemeClr val="bg1"/>
                </a:solidFill>
                <a:cs typeface="Consolas" pitchFamily="49" charset="0"/>
              </a:rPr>
              <a:t>ArithmeticException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and</a:t>
            </a:r>
            <a:r>
              <a:rPr lang="bg-BG" sz="3200" dirty="0"/>
              <a:t> </a:t>
            </a:r>
            <a:r>
              <a:rPr lang="en-US" sz="3200" dirty="0"/>
              <a:t>its descendants </a:t>
            </a:r>
            <a:br>
              <a:rPr lang="en-US" sz="3200" dirty="0"/>
            </a:br>
            <a:r>
              <a:rPr lang="en-US" sz="3200" b="1" noProof="1">
                <a:solidFill>
                  <a:schemeClr val="bg1"/>
                </a:solidFill>
                <a:cs typeface="Consolas" pitchFamily="49" charset="0"/>
              </a:rPr>
              <a:t>DivideByZeroException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and</a:t>
            </a:r>
            <a:r>
              <a:rPr lang="bg-BG" sz="3200" dirty="0"/>
              <a:t> </a:t>
            </a:r>
            <a:r>
              <a:rPr lang="en-US" sz="3200" b="1" noProof="1">
                <a:solidFill>
                  <a:schemeClr val="bg1"/>
                </a:solidFill>
                <a:cs typeface="Consolas" pitchFamily="49" charset="0"/>
              </a:rPr>
              <a:t>OverflowException</a:t>
            </a: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684212" y="2487049"/>
            <a:ext cx="9009715" cy="25421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try {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Do some work that can cause an exception</a:t>
            </a:r>
          </a:p>
          <a:p>
            <a:pPr indent="-456778"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ArithmeticException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ae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) {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397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Handle the caught arithmetic exception</a:t>
            </a:r>
          </a:p>
          <a:p>
            <a:pPr indent="-456778"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8494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Mistake!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608012" y="1298936"/>
            <a:ext cx="10744200" cy="52535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 str = Console.ReadLine();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try {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) {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Console.WriteLine("Cannot parse the number!");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FormatException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) {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Console.WriteLine("Invalid integer number!");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OverflowException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) {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The number is too big to fit in Int32!");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9B762B8-3ED2-42D0-8B8A-CE785F8DD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012" y="2362200"/>
            <a:ext cx="2066671" cy="609716"/>
          </a:xfrm>
          <a:prstGeom prst="wedgeRoundRectCallout">
            <a:avLst>
              <a:gd name="adj1" fmla="val -64155"/>
              <a:gd name="adj2" fmla="val 418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Should be last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D7EA731-9564-44C7-A7ED-C43EA9FC6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56" y="3730322"/>
            <a:ext cx="2743200" cy="609716"/>
          </a:xfrm>
          <a:prstGeom prst="wedgeRoundRectCallout">
            <a:avLst>
              <a:gd name="adj1" fmla="val -57951"/>
              <a:gd name="adj2" fmla="val -64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Unreachable code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2428426-CC6A-4D72-BDC7-9C047C8E4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2412" y="4836570"/>
            <a:ext cx="2743200" cy="609716"/>
          </a:xfrm>
          <a:prstGeom prst="wedgeRoundRectCallout">
            <a:avLst>
              <a:gd name="adj1" fmla="val -61842"/>
              <a:gd name="adj2" fmla="val -17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Unreachable code</a:t>
            </a:r>
          </a:p>
        </p:txBody>
      </p:sp>
    </p:spTree>
    <p:extLst>
      <p:ext uri="{BB962C8B-B14F-4D97-AF65-F5344CB8AC3E}">
        <p14:creationId xmlns:p14="http://schemas.microsoft.com/office/powerpoint/2010/main" val="2452949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Unmanaged code can throw other exceptions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For handling all exceptions (even unmanaged) use the </a:t>
            </a:r>
            <a:br>
              <a:rPr lang="en-US" sz="3200" dirty="0"/>
            </a:br>
            <a:r>
              <a:rPr lang="en-US" sz="3200" dirty="0"/>
              <a:t>construction:</a:t>
            </a:r>
            <a:endParaRPr lang="bg-BG" sz="32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All Exceptions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760412" y="2895637"/>
            <a:ext cx="8229600" cy="33168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try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Do some work that can raise any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 ex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934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statement: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  <a:p>
            <a:pPr>
              <a:spcBef>
                <a:spcPts val="1800"/>
              </a:spcBef>
            </a:pPr>
            <a:r>
              <a:rPr lang="en-US" dirty="0"/>
              <a:t>Ensures execution of </a:t>
            </a:r>
            <a:r>
              <a:rPr lang="en-US" dirty="0" smtClean="0"/>
              <a:t>a given </a:t>
            </a:r>
            <a:r>
              <a:rPr lang="en-US" dirty="0"/>
              <a:t>block in all cases</a:t>
            </a:r>
          </a:p>
          <a:p>
            <a:pPr lvl="1"/>
            <a:r>
              <a:rPr lang="en-US" dirty="0"/>
              <a:t>When exception is raised or not in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dirty="0"/>
              <a:t> block</a:t>
            </a:r>
          </a:p>
          <a:p>
            <a:r>
              <a:rPr lang="en-US" dirty="0"/>
              <a:t>Used for execution of cleaning-up code, e.g. releasing resources</a:t>
            </a:r>
            <a:endParaRPr lang="bg-BG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try-finally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608012" y="1752600"/>
            <a:ext cx="8305800" cy="25421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try {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cause an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finally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{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This block will always execute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0043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try-finally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46147" name="Rectangle 3"/>
          <p:cNvSpPr>
            <a:spLocks noChangeArrowheads="1"/>
          </p:cNvSpPr>
          <p:nvPr/>
        </p:nvSpPr>
        <p:spPr bwMode="auto">
          <a:xfrm>
            <a:off x="1342626" y="1264834"/>
            <a:ext cx="9503571" cy="53886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static void TestTryFinally()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Console.WriteLine("Code executed before try-finally.");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try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string str = Console.ReadLine();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int.Parse(str);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Console.WriteLine("Parsing was successful.");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Exit from the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current </a:t>
            </a:r>
            <a:r>
              <a:rPr lang="en-US" sz="20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method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b="1" i="1" noProof="1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catch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(FormatException)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Console.WriteLine("Parsing failed!");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finally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Console.WriteLine("This cleanup code is always executed.");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Console.WriteLine("This code is after the try-finally block.");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3808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C37A23-52F0-47B8-B324-BA42E207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Exceptions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33CEF-A5E6-4F6B-AF02-6F7B07A7C5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9BC9C-1637-4C90-B722-9D988D36E86B}"/>
              </a:ext>
            </a:extLst>
          </p:cNvPr>
          <p:cNvSpPr/>
          <p:nvPr/>
        </p:nvSpPr>
        <p:spPr bwMode="auto">
          <a:xfrm>
            <a:off x="1695986" y="2350784"/>
            <a:ext cx="1981200" cy="685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BD5F5F-D787-44BA-B44A-1656C6477033}"/>
              </a:ext>
            </a:extLst>
          </p:cNvPr>
          <p:cNvSpPr/>
          <p:nvPr/>
        </p:nvSpPr>
        <p:spPr bwMode="auto">
          <a:xfrm>
            <a:off x="5787242" y="2280208"/>
            <a:ext cx="4724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Run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this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8E150FF-7AB0-4A5B-A16E-42547CD4E503}"/>
              </a:ext>
            </a:extLst>
          </p:cNvPr>
          <p:cNvSpPr/>
          <p:nvPr/>
        </p:nvSpPr>
        <p:spPr>
          <a:xfrm>
            <a:off x="4751641" y="2297031"/>
            <a:ext cx="381000" cy="838200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854B51-A589-46F9-B3FE-7F4BE768E141}"/>
              </a:ext>
            </a:extLst>
          </p:cNvPr>
          <p:cNvSpPr/>
          <p:nvPr/>
        </p:nvSpPr>
        <p:spPr bwMode="auto">
          <a:xfrm>
            <a:off x="1695986" y="3690726"/>
            <a:ext cx="1981200" cy="685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catch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23E5AE-A144-462D-BAFB-989C2EEDE05F}"/>
              </a:ext>
            </a:extLst>
          </p:cNvPr>
          <p:cNvSpPr/>
          <p:nvPr/>
        </p:nvSpPr>
        <p:spPr bwMode="auto">
          <a:xfrm>
            <a:off x="5787242" y="3614526"/>
            <a:ext cx="4724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Execute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this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code when there is an exception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D56FFA-6D42-4E57-9AF1-A792852E071E}"/>
              </a:ext>
            </a:extLst>
          </p:cNvPr>
          <p:cNvSpPr/>
          <p:nvPr/>
        </p:nvSpPr>
        <p:spPr bwMode="auto">
          <a:xfrm>
            <a:off x="1695986" y="5025045"/>
            <a:ext cx="1981200" cy="685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finally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CF82C2-396E-439A-9E3D-BCA338504CCE}"/>
              </a:ext>
            </a:extLst>
          </p:cNvPr>
          <p:cNvSpPr/>
          <p:nvPr/>
        </p:nvSpPr>
        <p:spPr bwMode="auto">
          <a:xfrm>
            <a:off x="5793571" y="4948845"/>
            <a:ext cx="4724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Always run this code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EDF56447-7D9F-48E7-8818-EAD9946C6951}"/>
              </a:ext>
            </a:extLst>
          </p:cNvPr>
          <p:cNvSpPr/>
          <p:nvPr/>
        </p:nvSpPr>
        <p:spPr>
          <a:xfrm>
            <a:off x="4751641" y="3614526"/>
            <a:ext cx="381000" cy="838200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A496470-A997-4DF3-B1E1-BC8610878B45}"/>
              </a:ext>
            </a:extLst>
          </p:cNvPr>
          <p:cNvSpPr/>
          <p:nvPr/>
        </p:nvSpPr>
        <p:spPr>
          <a:xfrm>
            <a:off x="4754142" y="4948845"/>
            <a:ext cx="381000" cy="838200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3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8DEAA1-88A1-4F41-9A7F-F19C963E8A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Throwing Exceptions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965" y="1295400"/>
            <a:ext cx="2742895" cy="27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2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400" dirty="0"/>
              <a:t>Exceptions are thrown (raised) by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keyword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Used to notify the calling code in case of </a:t>
            </a:r>
            <a:r>
              <a:rPr lang="en-US" sz="3200" dirty="0" smtClean="0"/>
              <a:t>an error </a:t>
            </a:r>
            <a:r>
              <a:rPr lang="en-US" sz="3200" dirty="0"/>
              <a:t>or unusual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situation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dirty="0"/>
              <a:t>When an exception is thrown: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program execution stops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exception travels over the stack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Until a matching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block is reached to handle it</a:t>
            </a:r>
          </a:p>
          <a:p>
            <a:pPr>
              <a:lnSpc>
                <a:spcPct val="100000"/>
              </a:lnSpc>
            </a:pPr>
            <a:r>
              <a:rPr lang="en-US" dirty="0"/>
              <a:t>Unhandled exceptions display an error message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Exceptions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5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C8383-C6A7-42DF-9D8D-3257FEDC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0B887-951E-406B-B904-1D03A1FDB6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What are Exceptions?</a:t>
            </a:r>
            <a:endParaRPr lang="bg-BG" dirty="0"/>
          </a:p>
          <a:p>
            <a:pPr marL="932996" lvl="1" indent="-457200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Class</a:t>
            </a:r>
          </a:p>
          <a:p>
            <a:pPr marL="932996" lvl="1" indent="-457200">
              <a:lnSpc>
                <a:spcPct val="100000"/>
              </a:lnSpc>
            </a:pPr>
            <a:r>
              <a:rPr lang="en-US" dirty="0"/>
              <a:t>Types of Exceptions and their Hierarchy</a:t>
            </a:r>
            <a:endParaRPr lang="ru-RU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Handling Exceptions</a:t>
            </a:r>
            <a:endParaRPr lang="bg-BG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Raising </a:t>
            </a:r>
            <a:r>
              <a:rPr lang="ru-RU" dirty="0"/>
              <a:t>(</a:t>
            </a:r>
            <a:r>
              <a:rPr lang="en-US" dirty="0"/>
              <a:t>Throwing</a:t>
            </a:r>
            <a:r>
              <a:rPr lang="ru-RU" dirty="0"/>
              <a:t>)</a:t>
            </a:r>
            <a:r>
              <a:rPr lang="en-US" dirty="0"/>
              <a:t> Exceptions</a:t>
            </a:r>
            <a:endParaRPr lang="ru-RU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Best Practices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Creating Custom Exceptions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0B706-7644-42F7-B743-D2AB01A9B0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30000"/>
              </a:spcBef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Throwing</a:t>
            </a:r>
            <a:r>
              <a:rPr lang="en-US" sz="3000" dirty="0"/>
              <a:t> an exception with an error message:</a:t>
            </a:r>
          </a:p>
          <a:p>
            <a:pPr>
              <a:spcBef>
                <a:spcPct val="30000"/>
              </a:spcBef>
            </a:pPr>
            <a:endParaRPr lang="bg-BG" sz="3000" dirty="0"/>
          </a:p>
          <a:p>
            <a:pPr>
              <a:spcBef>
                <a:spcPct val="0"/>
              </a:spcBef>
            </a:pPr>
            <a:r>
              <a:rPr lang="en-US" sz="3000" dirty="0"/>
              <a:t>Exceptions can accept message and cause:</a:t>
            </a:r>
          </a:p>
          <a:p>
            <a:pPr>
              <a:spcBef>
                <a:spcPct val="0"/>
              </a:spcBef>
            </a:pPr>
            <a:endParaRPr lang="en-US" sz="3000" dirty="0"/>
          </a:p>
          <a:p>
            <a:pPr>
              <a:spcBef>
                <a:spcPct val="0"/>
              </a:spcBef>
            </a:pPr>
            <a:endParaRPr lang="en-US" sz="3000" dirty="0"/>
          </a:p>
          <a:p>
            <a:pPr>
              <a:spcBef>
                <a:spcPct val="0"/>
              </a:spcBef>
            </a:pPr>
            <a:endParaRPr lang="en-US" sz="3000" dirty="0"/>
          </a:p>
          <a:p>
            <a:pPr>
              <a:spcBef>
                <a:spcPct val="0"/>
              </a:spcBef>
            </a:pPr>
            <a:endParaRPr lang="en-US" sz="3000" dirty="0"/>
          </a:p>
          <a:p>
            <a:pPr>
              <a:spcBef>
                <a:spcPct val="0"/>
              </a:spcBef>
            </a:pPr>
            <a:endParaRPr lang="en-US" sz="5000" dirty="0"/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Note</a:t>
            </a:r>
            <a:r>
              <a:rPr lang="bg-BG" sz="3000" b="1" dirty="0"/>
              <a:t>:</a:t>
            </a:r>
            <a:r>
              <a:rPr lang="en-US" sz="3000" b="1" dirty="0"/>
              <a:t> </a:t>
            </a:r>
            <a:r>
              <a:rPr lang="en-US" sz="3000" dirty="0"/>
              <a:t>if the original exception is not passed, the initial cause of the exception is lost</a:t>
            </a:r>
            <a:endParaRPr lang="bg-BG" sz="3000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throw</a:t>
            </a:r>
            <a:r>
              <a:rPr lang="en-US" dirty="0"/>
              <a:t> Keyword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836612" y="1711730"/>
            <a:ext cx="8991600" cy="6054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ArgumentException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("Invalid amount!");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819400"/>
            <a:ext cx="10515600" cy="25421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try {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(SqlException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sqlEx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) {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InvalidOperationException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("Cannot save invoice.",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sqlEx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); 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887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Caught exceptions can be re-thrown again: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Re-Throwing Exceptions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0412" y="1794899"/>
            <a:ext cx="7721574" cy="29295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try {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(FormatException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fe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) {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Console.WriteLine("Parse failed!");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fe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 the caught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0992" y="5073372"/>
            <a:ext cx="8295219" cy="1380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FormatException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) {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Re-throws the last caught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4397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Throwing Exceptions </a:t>
            </a:r>
            <a:r>
              <a:rPr lang="en-US" sz="3800" dirty="0" smtClean="0"/>
              <a:t>- </a:t>
            </a:r>
            <a:r>
              <a:rPr lang="en-US" sz="3800" dirty="0"/>
              <a:t>Example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751012" y="1371600"/>
            <a:ext cx="8686800" cy="5065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alue</a:t>
            </a:r>
            <a:r>
              <a:rPr lang="bg-BG" sz="2000" b="1" noProof="1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latin typeface="Consolas" pitchFamily="49" charset="0"/>
                <a:cs typeface="Consolas" pitchFamily="49" charset="0"/>
              </a:rPr>
              <a:t>throw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new System.ArgumentOutOfRangeException(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"value",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000" b="1" noProof="1" smtClean="0">
                <a:latin typeface="Consolas" pitchFamily="49" charset="0"/>
                <a:cs typeface="Consolas" pitchFamily="49" charset="0"/>
              </a:rPr>
              <a:t>"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Sqrt for negative numbers is undefined!");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Math.Sqrt(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Main</a:t>
            </a:r>
            <a:r>
              <a:rPr lang="bg-BG" sz="2000" b="1" noProof="1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latin typeface="Consolas" pitchFamily="49" charset="0"/>
                <a:cs typeface="Consolas" pitchFamily="49" charset="0"/>
              </a:rPr>
              <a:t>try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latin typeface="Consolas" pitchFamily="49" charset="0"/>
                <a:cs typeface="Consolas" pitchFamily="49" charset="0"/>
              </a:rPr>
              <a:t>Sqrt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(-1);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latin typeface="Consolas" pitchFamily="49" charset="0"/>
                <a:cs typeface="Consolas" pitchFamily="49" charset="0"/>
              </a:rPr>
              <a:t>catch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(ArgumentOutOfRangeException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ex</a:t>
            </a:r>
            <a:r>
              <a:rPr lang="bg-BG" sz="2000" b="1" noProof="1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latin typeface="Consolas" pitchFamily="49" charset="0"/>
                <a:cs typeface="Consolas" pitchFamily="49" charset="0"/>
              </a:rPr>
              <a:t>Console.Error.WriteLine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("Error: " + ex.Message);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latin typeface="Consolas" pitchFamily="49" charset="0"/>
                <a:cs typeface="Consolas" pitchFamily="49" charset="0"/>
              </a:rPr>
              <a:t>throw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5483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96A6EE-918D-4581-BE39-1B2A14BE5A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313" y="13716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blocks should: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B</a:t>
            </a:r>
            <a:r>
              <a:rPr lang="en-US" dirty="0" smtClean="0"/>
              <a:t>egin </a:t>
            </a:r>
            <a:r>
              <a:rPr lang="en-US" dirty="0"/>
              <a:t>with the exceptions lowest in the hierarchy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C</a:t>
            </a:r>
            <a:r>
              <a:rPr lang="en-US" dirty="0" smtClean="0"/>
              <a:t>ontinue </a:t>
            </a:r>
            <a:r>
              <a:rPr lang="en-US" dirty="0"/>
              <a:t>with the more general exceptions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</a:t>
            </a:r>
            <a:r>
              <a:rPr lang="en-US" dirty="0" smtClean="0"/>
              <a:t>therwise </a:t>
            </a:r>
            <a:r>
              <a:rPr lang="en-US" dirty="0"/>
              <a:t>a compilation error will occur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block should handle only these exceptions which it </a:t>
            </a:r>
            <a:br>
              <a:rPr lang="en-US" dirty="0"/>
            </a:br>
            <a:r>
              <a:rPr lang="en-US" dirty="0"/>
              <a:t>expects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If a method is not competent to handle an exception, it should leave it unhandled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 smtClean="0"/>
              <a:t>Handling all exceptions disregarding their </a:t>
            </a:r>
            <a:r>
              <a:rPr lang="en-US" dirty="0"/>
              <a:t>type is a popular </a:t>
            </a:r>
            <a:r>
              <a:rPr lang="en-US" b="1" dirty="0">
                <a:solidFill>
                  <a:schemeClr val="bg1"/>
                </a:solidFill>
              </a:rPr>
              <a:t>bad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(</a:t>
            </a:r>
            <a:r>
              <a:rPr lang="en-US" dirty="0" smtClean="0"/>
              <a:t>anti-pattern</a:t>
            </a:r>
            <a:r>
              <a:rPr lang="en-US" dirty="0"/>
              <a:t>)!</a:t>
            </a: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catch block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45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When an invalid parameter value is passed to a method: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ArgumentException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ArgumentNullException</a:t>
            </a:r>
            <a:r>
              <a:rPr lang="en-US" sz="3000" dirty="0"/>
              <a:t>, </a:t>
            </a:r>
            <a:br>
              <a:rPr lang="en-US" sz="3000" dirty="0"/>
            </a:b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ArgumentOutOfRangeException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When requested operation is not supported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NotSupportedException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When a method is still not implemented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NotImplementedException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If no suitable standard exception class is available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Create own exception class (inherit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3000" dirty="0"/>
              <a:t>)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the Exception </a:t>
            </a:r>
            <a:r>
              <a:rPr lang="en-US" dirty="0"/>
              <a:t>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2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raising an </a:t>
            </a:r>
            <a:r>
              <a:rPr lang="en-US" dirty="0" smtClean="0"/>
              <a:t>exception, </a:t>
            </a:r>
            <a:r>
              <a:rPr lang="en-US" dirty="0"/>
              <a:t>always pass to the </a:t>
            </a:r>
            <a:r>
              <a:rPr lang="en-US" dirty="0" smtClean="0"/>
              <a:t>constructor a </a:t>
            </a:r>
            <a:r>
              <a:rPr lang="en-US" b="1" dirty="0">
                <a:solidFill>
                  <a:schemeClr val="bg1"/>
                </a:solidFill>
              </a:rPr>
              <a:t>good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  </a:t>
            </a:r>
            <a:r>
              <a:rPr lang="en-US" b="1" dirty="0">
                <a:solidFill>
                  <a:schemeClr val="bg1"/>
                </a:solidFill>
              </a:rPr>
              <a:t>explanation message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When throwing an exception always pass a good description of the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problem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exception message should explain what causes the problem and how to solve it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Good: "</a:t>
            </a:r>
            <a:r>
              <a:rPr lang="en-US" i="1" dirty="0"/>
              <a:t>Size should be integer in range [1…15]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Good: "</a:t>
            </a:r>
            <a:r>
              <a:rPr lang="en-US" i="1" dirty="0"/>
              <a:t>Invalid state. First call Initialize()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Bad: "</a:t>
            </a:r>
            <a:r>
              <a:rPr lang="en-US" i="1" dirty="0"/>
              <a:t>Unexpected error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Bad: "</a:t>
            </a:r>
            <a:r>
              <a:rPr lang="en-US" i="1" dirty="0"/>
              <a:t>Invalid argument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</a:t>
            </a:r>
            <a:r>
              <a:rPr lang="en-US" dirty="0" smtClean="0"/>
              <a:t>- </a:t>
            </a:r>
            <a:r>
              <a:rPr lang="en-US" dirty="0"/>
              <a:t>Best Practices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Exceptions can decrease the application performance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Throw exceptions only in situations which are really exceptional and should be handled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Do not throw exceptions in the normal program control flow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CLR could throw exceptions at any time with no way to </a:t>
            </a:r>
            <a:br>
              <a:rPr lang="en-US" dirty="0"/>
            </a:br>
            <a:r>
              <a:rPr lang="en-US" dirty="0"/>
              <a:t>predict them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E.g. </a:t>
            </a:r>
            <a:r>
              <a:rPr lang="bg-BG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System.OutOfMemoryException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</a:t>
            </a:r>
            <a:r>
              <a:rPr lang="en-US" dirty="0" smtClean="0"/>
              <a:t>- </a:t>
            </a:r>
            <a:r>
              <a:rPr lang="en-US" dirty="0"/>
              <a:t>Best</a:t>
            </a:r>
            <a:r>
              <a:rPr lang="bg-BG" dirty="0"/>
              <a:t> </a:t>
            </a:r>
            <a:r>
              <a:rPr lang="en-US" dirty="0"/>
              <a:t>Practices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41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exceptions inherit an exception class</a:t>
            </a:r>
            <a:br>
              <a:rPr lang="en-US" dirty="0"/>
            </a:br>
            <a:r>
              <a:rPr lang="en-US" dirty="0"/>
              <a:t>(commonly </a:t>
            </a:r>
            <a:r>
              <a:rPr lang="en-US" dirty="0" smtClean="0"/>
              <a:t>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System.Exception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Thrown </a:t>
            </a:r>
            <a:r>
              <a:rPr lang="en-US" dirty="0"/>
              <a:t>just like any other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Exceptions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710" y="2719257"/>
            <a:ext cx="9239250" cy="21548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TankException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TankException(string msg)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 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base(msg)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… 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26711" y="5867400"/>
            <a:ext cx="9239249" cy="6054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TankException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("Not enough fuel to travel");</a:t>
            </a:r>
          </a:p>
        </p:txBody>
      </p:sp>
    </p:spTree>
    <p:extLst>
      <p:ext uri="{BB962C8B-B14F-4D97-AF65-F5344CB8AC3E}">
        <p14:creationId xmlns:p14="http://schemas.microsoft.com/office/powerpoint/2010/main" val="11616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14126"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914126">
                <a:defRPr/>
              </a:pPr>
              <a:t>29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497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102" y="1752600"/>
            <a:ext cx="7331546" cy="4277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sz="3199" dirty="0">
                <a:solidFill>
                  <a:schemeClr val="bg2"/>
                </a:solidFill>
              </a:rPr>
              <a:t>Exceptions provide a </a:t>
            </a:r>
            <a:r>
              <a:rPr lang="en-US" sz="31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flexible</a:t>
            </a:r>
            <a:r>
              <a:rPr lang="en-US" sz="3199" dirty="0">
                <a:solidFill>
                  <a:schemeClr val="bg2"/>
                </a:solidFill>
              </a:rPr>
              <a:t> error handling mechanism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sz="3199" dirty="0">
                <a:solidFill>
                  <a:schemeClr val="bg2"/>
                </a:solidFill>
              </a:rPr>
              <a:t>Unhandled exceptions cause error messages</a:t>
            </a:r>
          </a:p>
          <a:p>
            <a:pPr marL="457063" indent="-457063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1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Try-finally</a:t>
            </a:r>
            <a:r>
              <a:rPr lang="en-US" sz="3199" dirty="0">
                <a:solidFill>
                  <a:schemeClr val="bg2"/>
                </a:solidFill>
              </a:rPr>
              <a:t> </a:t>
            </a:r>
            <a:r>
              <a:rPr lang="en-US" sz="3199" dirty="0" smtClean="0">
                <a:solidFill>
                  <a:schemeClr val="bg2"/>
                </a:solidFill>
              </a:rPr>
              <a:t>ensures a </a:t>
            </a:r>
            <a:r>
              <a:rPr lang="en-US" sz="3199" dirty="0">
                <a:solidFill>
                  <a:schemeClr val="bg2"/>
                </a:solidFill>
              </a:rPr>
              <a:t>given code block is always executed</a:t>
            </a:r>
          </a:p>
          <a:p>
            <a:pPr marL="914263" lvl="1" indent="-457063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199" dirty="0">
                <a:solidFill>
                  <a:schemeClr val="bg2"/>
                </a:solidFill>
              </a:rPr>
              <a:t>Even when an exception is thrown</a:t>
            </a:r>
          </a:p>
          <a:p>
            <a:pPr marL="457063" indent="-457063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199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77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noProof="1" smtClean="0"/>
              <a:t>csharp-advanced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1038" cy="361950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https://softuni.bg/courses/csharp-oop-basics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861" y="4534687"/>
            <a:ext cx="5662933" cy="862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1037" y="4534687"/>
            <a:ext cx="3958020" cy="862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984" y="2475772"/>
            <a:ext cx="5787806" cy="862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1039" y="2475772"/>
            <a:ext cx="3854361" cy="862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2164" y="1446315"/>
            <a:ext cx="2445627" cy="862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1037" y="1446315"/>
            <a:ext cx="4181434" cy="862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873" y="1446315"/>
            <a:ext cx="2710891" cy="862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05" y="3505230"/>
            <a:ext cx="2517034" cy="862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1037" y="3505230"/>
            <a:ext cx="4536926" cy="862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0510" y="3505230"/>
            <a:ext cx="1747282" cy="862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4014" y="5564143"/>
            <a:ext cx="2870802" cy="862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123" y="5653160"/>
            <a:ext cx="6469504" cy="77368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33077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898" y="1712115"/>
            <a:ext cx="8221031" cy="414695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17787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</a:t>
            </a:r>
            <a:r>
              <a:rPr lang="en-US" sz="3198" dirty="0" smtClean="0"/>
              <a:t>- </a:t>
            </a:r>
            <a:r>
              <a:rPr lang="en-US" sz="3198" dirty="0"/>
              <a:t>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328C19-DCB1-42C8-9ED4-50162FE80B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are Exceptions?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FC66A-35D4-4167-8A53-A3656BF360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Paradigm of Exceptions in OOP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065" y="1295400"/>
            <a:ext cx="2666695" cy="26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9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Simplify code construction and maintenance</a:t>
            </a:r>
            <a:endParaRPr lang="bg-BG" dirty="0"/>
          </a:p>
          <a:p>
            <a:r>
              <a:rPr lang="en-US" dirty="0"/>
              <a:t>Allow the problematic situations to be processed </a:t>
            </a:r>
            <a:br>
              <a:rPr lang="en-US" dirty="0"/>
            </a:br>
            <a:r>
              <a:rPr lang="en-US" dirty="0"/>
              <a:t>at multiple levels</a:t>
            </a:r>
          </a:p>
          <a:p>
            <a:r>
              <a:rPr lang="en-US" dirty="0"/>
              <a:t>Exception objects have detailed information about </a:t>
            </a:r>
            <a:br>
              <a:rPr lang="en-US" dirty="0"/>
            </a:br>
            <a:r>
              <a:rPr lang="en-US" dirty="0"/>
              <a:t>the error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Exceptions?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C6143-E062-425D-8EDA-74B593596E1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176C2-B4E7-4B5A-9579-E07D5368AADE}"/>
              </a:ext>
            </a:extLst>
          </p:cNvPr>
          <p:cNvSpPr txBox="1"/>
          <p:nvPr/>
        </p:nvSpPr>
        <p:spPr>
          <a:xfrm>
            <a:off x="2064972" y="4267200"/>
            <a:ext cx="9936298" cy="1142337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i="1" dirty="0"/>
              <a:t>There are two ways to write error-free programs; only the third one works. (Alan J. Perlis)</a:t>
            </a:r>
          </a:p>
        </p:txBody>
      </p:sp>
    </p:spTree>
    <p:extLst>
      <p:ext uri="{BB962C8B-B14F-4D97-AF65-F5344CB8AC3E}">
        <p14:creationId xmlns:p14="http://schemas.microsoft.com/office/powerpoint/2010/main" val="248341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355077-C3A7-4C4F-B4C0-E001741CA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668240" cy="527604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Exceptions in</a:t>
            </a:r>
            <a:r>
              <a:rPr lang="ru-RU" dirty="0"/>
              <a:t> </a:t>
            </a:r>
            <a:r>
              <a:rPr lang="en-US" dirty="0"/>
              <a:t>C# are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endParaRPr lang="ru-RU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/>
              <a:t>class is </a:t>
            </a:r>
            <a:r>
              <a:rPr lang="en-US" dirty="0" smtClean="0"/>
              <a:t>a base </a:t>
            </a:r>
            <a:r>
              <a:rPr lang="en-US" dirty="0"/>
              <a:t>for all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exceptions in CLR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en-US" dirty="0"/>
              <a:t>Contains information for the cause of the error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smtClean="0"/>
              <a:t>- </a:t>
            </a:r>
            <a:r>
              <a:rPr lang="en-US" dirty="0" smtClean="0"/>
              <a:t>a text </a:t>
            </a:r>
            <a:r>
              <a:rPr lang="en-US" dirty="0"/>
              <a:t>description of the exception</a:t>
            </a:r>
            <a:endParaRPr lang="ru-RU" dirty="0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smtClean="0"/>
              <a:t>-</a:t>
            </a:r>
            <a:r>
              <a:rPr lang="en-US" dirty="0" smtClean="0"/>
              <a:t> </a:t>
            </a:r>
            <a:r>
              <a:rPr lang="en-US" dirty="0"/>
              <a:t>the snapshot of the stack at the </a:t>
            </a:r>
          </a:p>
          <a:p>
            <a:pPr marL="1218072" lvl="2" indent="0">
              <a:lnSpc>
                <a:spcPct val="100000"/>
              </a:lnSpc>
              <a:buNone/>
            </a:pPr>
            <a:r>
              <a:rPr lang="en-US" dirty="0"/>
              <a:t>    moment of exception throwing</a:t>
            </a:r>
            <a:endParaRPr lang="ru-RU" dirty="0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InnerException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smtClean="0"/>
              <a:t>- </a:t>
            </a:r>
            <a:r>
              <a:rPr lang="en-US" dirty="0"/>
              <a:t>exception </a:t>
            </a:r>
            <a:r>
              <a:rPr lang="en-US" dirty="0" smtClean="0"/>
              <a:t>that caused </a:t>
            </a:r>
            <a:r>
              <a:rPr lang="en-US" dirty="0"/>
              <a:t>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current </a:t>
            </a:r>
            <a:r>
              <a:rPr lang="en-US" dirty="0"/>
              <a:t>exception </a:t>
            </a:r>
            <a:r>
              <a:rPr lang="ru-RU" dirty="0"/>
              <a:t>(</a:t>
            </a:r>
            <a:r>
              <a:rPr lang="en-US" dirty="0"/>
              <a:t>if any</a:t>
            </a:r>
            <a:r>
              <a:rPr lang="ru-RU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B3C419-8E3D-4E37-BB46-E1AC57C5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dirty="0"/>
              <a:t>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49467-BAE1-496B-AE5E-48B0048B41A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8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7B3ADF-8536-40C1-99D2-3D8DFD39A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Exceptions in .NET Framework are organized in a </a:t>
            </a:r>
          </a:p>
          <a:p>
            <a:pPr marL="0" indent="0">
              <a:buNone/>
            </a:pPr>
            <a:r>
              <a:rPr lang="en-US" sz="3200" dirty="0"/>
              <a:t>     hierarchy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646167-D529-4ABD-BE9B-C022E6CE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Hierarchy in .NET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2421D-450E-41DB-BC3A-FDFA94AFE66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A63F90EB-2CD1-40C1-ACBB-C04C857E3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5412" y="2448854"/>
            <a:ext cx="8789078" cy="3570946"/>
          </a:xfrm>
          <a:prstGeom prst="roundRect">
            <a:avLst>
              <a:gd name="adj" fmla="val 4241"/>
            </a:avLst>
          </a:prstGeom>
          <a:solidFill>
            <a:schemeClr val="accent5">
              <a:lumMod val="20000"/>
              <a:lumOff val="80000"/>
            </a:schemeClr>
          </a:solidFill>
          <a:ln w="317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9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.NET exceptions inherit from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System.Exception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The system exceptions inherit from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System.SystemException</a:t>
            </a:r>
            <a:endParaRPr lang="bg-BG" sz="3200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System.ArgumentException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System.FormatException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System.NullReferenceException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System.OutOfMemoryException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System.StackOverflowException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User-defined exceptions should inherit from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Exceptions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570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A7DD36-91E0-40B2-AA14-45B85A03E6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Handling</a:t>
            </a:r>
            <a:r>
              <a:rPr lang="en-US" dirty="0"/>
              <a:t>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70E6C-4558-435F-9DE3-EFA8E18991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Catching and Processing Errors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865" y="1606064"/>
            <a:ext cx="2057095" cy="205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5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3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1636</Words>
  <Application>Microsoft Office PowerPoint</Application>
  <PresentationFormat>Custom</PresentationFormat>
  <Paragraphs>358</Paragraphs>
  <Slides>34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2_SoftUni3_1</vt:lpstr>
      <vt:lpstr>3_SoftUni3_1</vt:lpstr>
      <vt:lpstr>Exception Handling</vt:lpstr>
      <vt:lpstr>Table of Contents</vt:lpstr>
      <vt:lpstr>Have a Question?</vt:lpstr>
      <vt:lpstr>PowerPoint Presentation</vt:lpstr>
      <vt:lpstr>What are Exceptions?</vt:lpstr>
      <vt:lpstr>The System.Exception Class</vt:lpstr>
      <vt:lpstr>Exception Hierarchy in .NET</vt:lpstr>
      <vt:lpstr>Types of Exceptions</vt:lpstr>
      <vt:lpstr>PowerPoint Presentation</vt:lpstr>
      <vt:lpstr>Handling Exceptions</vt:lpstr>
      <vt:lpstr>Multiple Catch Blocks - Example</vt:lpstr>
      <vt:lpstr>Handling Exceptions</vt:lpstr>
      <vt:lpstr>Find the Mistake!</vt:lpstr>
      <vt:lpstr>Handling All Exceptions</vt:lpstr>
      <vt:lpstr>The try-finally Statement</vt:lpstr>
      <vt:lpstr>try-finally - Example</vt:lpstr>
      <vt:lpstr>How Do Exceptions Work?</vt:lpstr>
      <vt:lpstr>PowerPoint Presentation</vt:lpstr>
      <vt:lpstr>Throwing Exceptions</vt:lpstr>
      <vt:lpstr>Using throw Keyword</vt:lpstr>
      <vt:lpstr>Re-Throwing Exceptions</vt:lpstr>
      <vt:lpstr>Throwing Exceptions - Example</vt:lpstr>
      <vt:lpstr>PowerPoint Presentation</vt:lpstr>
      <vt:lpstr>Using catch block</vt:lpstr>
      <vt:lpstr>Choosing the Exception Type</vt:lpstr>
      <vt:lpstr>Exceptions - Best Practices</vt:lpstr>
      <vt:lpstr>Exceptions - Best Practices (2)</vt:lpstr>
      <vt:lpstr>Creating Custom Exceptions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- Exception Handling</dc:title>
  <dc:subject>C# OOP Basics – Practical Training Course @ SoftUni</dc:subject>
  <dc:creator/>
  <cp:keywords>C# OOP Basics, C#, OOP, Software University, SoftUni, programming, coding, software development, education, training, course</cp:keywords>
  <dc:description>C# OOP Basics Course @ SoftUni – https://softuni.bg/courses/csharp-oop-basics</dc:description>
  <cp:lastModifiedBy/>
  <cp:revision>1</cp:revision>
  <dcterms:created xsi:type="dcterms:W3CDTF">2014-01-02T17:00:34Z</dcterms:created>
  <dcterms:modified xsi:type="dcterms:W3CDTF">2019-11-12T14:56:51Z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