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5" r:id="rId2"/>
    <p:sldMasterId id="2147483703" r:id="rId3"/>
  </p:sldMasterIdLst>
  <p:notesMasterIdLst>
    <p:notesMasterId r:id="rId50"/>
  </p:notesMasterIdLst>
  <p:handoutMasterIdLst>
    <p:handoutMasterId r:id="rId51"/>
  </p:handoutMasterIdLst>
  <p:sldIdLst>
    <p:sldId id="1137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46" r:id="rId13"/>
    <p:sldId id="1147" r:id="rId14"/>
    <p:sldId id="1148" r:id="rId15"/>
    <p:sldId id="1149" r:id="rId16"/>
    <p:sldId id="1150" r:id="rId17"/>
    <p:sldId id="1151" r:id="rId18"/>
    <p:sldId id="1152" r:id="rId19"/>
    <p:sldId id="1153" r:id="rId20"/>
    <p:sldId id="1154" r:id="rId21"/>
    <p:sldId id="1155" r:id="rId22"/>
    <p:sldId id="1156" r:id="rId23"/>
    <p:sldId id="1157" r:id="rId24"/>
    <p:sldId id="1158" r:id="rId25"/>
    <p:sldId id="1159" r:id="rId26"/>
    <p:sldId id="1160" r:id="rId27"/>
    <p:sldId id="1161" r:id="rId28"/>
    <p:sldId id="1162" r:id="rId29"/>
    <p:sldId id="1163" r:id="rId30"/>
    <p:sldId id="1164" r:id="rId31"/>
    <p:sldId id="1165" r:id="rId32"/>
    <p:sldId id="1166" r:id="rId33"/>
    <p:sldId id="1167" r:id="rId34"/>
    <p:sldId id="1168" r:id="rId35"/>
    <p:sldId id="1169" r:id="rId36"/>
    <p:sldId id="1170" r:id="rId37"/>
    <p:sldId id="1171" r:id="rId38"/>
    <p:sldId id="1172" r:id="rId39"/>
    <p:sldId id="1173" r:id="rId40"/>
    <p:sldId id="1174" r:id="rId41"/>
    <p:sldId id="1175" r:id="rId42"/>
    <p:sldId id="1176" r:id="rId43"/>
    <p:sldId id="1179" r:id="rId44"/>
    <p:sldId id="1180" r:id="rId45"/>
    <p:sldId id="1185" r:id="rId46"/>
    <p:sldId id="1186" r:id="rId47"/>
    <p:sldId id="1183" r:id="rId48"/>
    <p:sldId id="1184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</p14:sldIdLst>
        </p14:section>
        <p14:section name="Introduction to Debugging" id="{93C1CB9A-8AB1-4ABE-BA96-CD70AC26FE31}">
          <p14:sldIdLst>
            <p14:sldId id="1139"/>
            <p14:sldId id="1140"/>
            <p14:sldId id="1141"/>
            <p14:sldId id="1142"/>
            <p14:sldId id="1143"/>
            <p14:sldId id="1144"/>
          </p14:sldIdLst>
        </p14:section>
        <p14:section name="Visual Studio Debugger" id="{CEC19C4C-6714-409C-89D5-E543965DAEB0}">
          <p14:sldIdLst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</p14:sldIdLst>
        </p14:section>
        <p14:section name="Breakpoints" id="{F2A310F0-39BF-4575-A48E-2E7D1DD117B9}">
          <p14:sldIdLst>
            <p14:sldId id="1154"/>
            <p14:sldId id="1155"/>
            <p14:sldId id="1156"/>
            <p14:sldId id="1157"/>
            <p14:sldId id="1158"/>
          </p14:sldIdLst>
        </p14:section>
        <p14:section name="Data Inspection" id="{29848AE8-29F9-42D1-A003-F2D9CB0C2E85}">
          <p14:sldIdLst>
            <p14:sldId id="1159"/>
            <p14:sldId id="1160"/>
            <p14:sldId id="1161"/>
            <p14:sldId id="1162"/>
            <p14:sldId id="1163"/>
            <p14:sldId id="1164"/>
            <p14:sldId id="1165"/>
            <p14:sldId id="1166"/>
          </p14:sldIdLst>
        </p14:section>
        <p14:section name="Threads and Stacks" id="{6BEE31B5-1CA1-4E44-B5EC-96E3921A8E18}">
          <p14:sldIdLst>
            <p14:sldId id="1167"/>
            <p14:sldId id="1168"/>
            <p14:sldId id="1169"/>
            <p14:sldId id="1170"/>
          </p14:sldIdLst>
        </p14:section>
        <p14:section name="Finding a Defect" id="{B4BE0ECB-6105-4DDD-A567-5D42BF7F0460}">
          <p14:sldIdLst>
            <p14:sldId id="1171"/>
            <p14:sldId id="1172"/>
            <p14:sldId id="1173"/>
            <p14:sldId id="1174"/>
            <p14:sldId id="1175"/>
            <p14:sldId id="1176"/>
          </p14:sldIdLst>
        </p14:section>
        <p14:section name="Conclusion" id="{63F5C426-1202-4D38-BCC3-6860069A52C2}">
          <p14:sldIdLst>
            <p14:sldId id="1179"/>
            <p14:sldId id="1180"/>
            <p14:sldId id="1185"/>
            <p14:sldId id="1186"/>
            <p14:sldId id="1183"/>
            <p14:sldId id="11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5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8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692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20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7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893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4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7.gif"/><Relationship Id="rId4" Type="http://schemas.openxmlformats.org/officeDocument/2006/relationships/image" Target="../media/image74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 smtClean="0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bg-BG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6" y="2515714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464549" y="2689223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</a:t>
            </a:r>
            <a:r>
              <a:rPr lang="en-US" dirty="0" smtClean="0"/>
              <a:t>your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Adding </a:t>
            </a:r>
            <a:r>
              <a:rPr lang="en-US" b="1" dirty="0" smtClean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program </a:t>
            </a:r>
            <a:r>
              <a:rPr lang="en-US" b="1" dirty="0" smtClean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flow of </a:t>
            </a:r>
            <a:r>
              <a:rPr lang="en-US" b="1" dirty="0" smtClean="0">
                <a:solidFill>
                  <a:schemeClr val="bg1"/>
                </a:solidFill>
              </a:rPr>
              <a:t>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 smtClean="0">
                <a:solidFill>
                  <a:schemeClr val="bg1"/>
                </a:solidFill>
              </a:rPr>
              <a:t>multithreaded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rograms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Visual Studio </a:t>
            </a:r>
            <a:r>
              <a:rPr lang="en-US" dirty="0" smtClean="0"/>
              <a:t>debugger</a:t>
            </a:r>
          </a:p>
          <a:p>
            <a:r>
              <a:rPr lang="en-US" dirty="0"/>
              <a:t>Attaching to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Without a solution loaded you can still debug</a:t>
            </a:r>
          </a:p>
          <a:p>
            <a:pPr lvl="1"/>
            <a:r>
              <a:rPr lang="en-US" dirty="0" smtClean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Debug menu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bg1"/>
                </a:solidFill>
              </a:rPr>
              <a:t>Attach to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7012" y="3886200"/>
            <a:ext cx="3581400" cy="2416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</a:t>
            </a:r>
            <a:r>
              <a:rPr lang="en-US" dirty="0" smtClean="0"/>
              <a:t>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</a:t>
            </a:r>
            <a:r>
              <a:rPr lang="en-US" dirty="0" smtClean="0"/>
              <a:t>its </a:t>
            </a:r>
            <a:r>
              <a:rPr lang="en-US" dirty="0"/>
              <a:t>loaded in the </a:t>
            </a:r>
            <a:r>
              <a:rPr lang="en-US" dirty="0" smtClean="0"/>
              <a:t>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</a:t>
            </a:r>
            <a:r>
              <a:rPr lang="en-US" dirty="0" smtClean="0"/>
              <a:t>for an </a:t>
            </a:r>
            <a:r>
              <a:rPr lang="en-US" b="1" dirty="0" smtClean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Visual Studio uses a replacement of the real IIS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 Windows are the means to introspect on the state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</a:t>
            </a:r>
          </a:p>
          <a:p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Threading</a:t>
            </a:r>
          </a:p>
          <a:p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Step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Break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</a:t>
            </a:r>
            <a:r>
              <a:rPr lang="en-US" dirty="0" smtClean="0"/>
              <a:t>app </a:t>
            </a:r>
            <a:r>
              <a:rPr lang="en-US" dirty="0"/>
              <a:t>will run </a:t>
            </a:r>
            <a:r>
              <a:rPr lang="en-US" dirty="0" smtClean="0"/>
              <a:t>uninterrupted (and stop on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</a:t>
            </a:r>
            <a:r>
              <a:rPr lang="en-US" b="1" dirty="0" smtClean="0">
                <a:solidFill>
                  <a:schemeClr val="bg1"/>
                </a:solidFill>
              </a:rPr>
              <a:t>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</a:t>
            </a:r>
            <a:r>
              <a:rPr lang="en-US" dirty="0" smtClean="0"/>
              <a:t>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Stepping through </a:t>
            </a:r>
            <a:r>
              <a:rPr lang="en-US" dirty="0"/>
              <a:t>the application in smaller </a:t>
            </a:r>
            <a:r>
              <a:rPr lang="en-US" dirty="0" smtClean="0"/>
              <a:t>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 the case of </a:t>
            </a:r>
            <a:r>
              <a:rPr lang="en-US" noProof="1" smtClean="0"/>
              <a:t>IntelliTrace</a:t>
            </a:r>
            <a:r>
              <a:rPr lang="bg-BG" dirty="0" smtClean="0"/>
              <a:t> (</a:t>
            </a:r>
            <a:r>
              <a:rPr lang="en-US" dirty="0" smtClean="0"/>
              <a:t>recording steps), </a:t>
            </a:r>
            <a:r>
              <a:rPr lang="en-US" dirty="0"/>
              <a:t>allows </a:t>
            </a:r>
            <a:r>
              <a:rPr lang="en-US" b="1" noProof="1" smtClean="0">
                <a:solidFill>
                  <a:schemeClr val="bg1"/>
                </a:solidFill>
              </a:rPr>
              <a:t>backward</a:t>
            </a:r>
            <a:r>
              <a:rPr lang="en-US" noProof="1"/>
              <a:t/>
            </a:r>
            <a:br>
              <a:rPr lang="en-US" noProof="1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forward </a:t>
            </a:r>
            <a:r>
              <a:rPr lang="en-US" b="1" dirty="0" smtClean="0">
                <a:solidFill>
                  <a:schemeClr val="bg1"/>
                </a:solidFill>
              </a:rPr>
              <a:t>stepping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IntelliTrace</a:t>
            </a:r>
            <a:r>
              <a:rPr lang="en-US" noProof="1" smtClean="0"/>
              <a:t> operates in the background, records what you are </a:t>
            </a:r>
            <a:br>
              <a:rPr lang="en-US" noProof="1" smtClean="0"/>
            </a:br>
            <a:r>
              <a:rPr lang="en-US" noProof="1" smtClean="0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You can easily get a past state of your application from </a:t>
            </a:r>
            <a:br>
              <a:rPr lang="en-US" noProof="1" smtClean="0"/>
            </a:br>
            <a:r>
              <a:rPr lang="en-US" noProof="1" smtClean="0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You can </a:t>
            </a:r>
            <a:r>
              <a:rPr lang="en-US" b="1" noProof="1" smtClean="0">
                <a:solidFill>
                  <a:schemeClr val="bg1"/>
                </a:solidFill>
              </a:rPr>
              <a:t>navigate through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your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</a:t>
            </a:r>
            <a:r>
              <a:rPr lang="en-US" dirty="0" smtClean="0"/>
              <a:t>click any </a:t>
            </a:r>
            <a:r>
              <a:rPr lang="en-US" dirty="0"/>
              <a:t>of the </a:t>
            </a:r>
            <a:r>
              <a:rPr lang="en-US" dirty="0" smtClean="0"/>
              <a:t>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that</a:t>
            </a:r>
            <a:r>
              <a:rPr lang="bg-BG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IntelliTrace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</a:t>
            </a:r>
            <a:r>
              <a:rPr lang="en-US" dirty="0" smtClean="0"/>
              <a:t>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</a:t>
            </a:r>
            <a:r>
              <a:rPr lang="en-US" dirty="0" smtClean="0"/>
              <a:t>Debug -&gt; </a:t>
            </a:r>
            <a:r>
              <a:rPr lang="en-US" b="1" dirty="0" smtClean="0">
                <a:solidFill>
                  <a:schemeClr val="bg1"/>
                </a:solidFill>
              </a:rPr>
              <a:t>Options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</a:t>
            </a:r>
            <a:r>
              <a:rPr lang="en-US" dirty="0" smtClean="0"/>
              <a:t>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just my </a:t>
            </a:r>
            <a:r>
              <a:rPr lang="en-US" dirty="0" smtClean="0"/>
              <a:t>code (ignore other code)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</a:t>
            </a:r>
            <a:r>
              <a:rPr lang="en-US" dirty="0" smtClean="0"/>
              <a:t>(line numbers, variable names)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Much </a:t>
            </a:r>
            <a:r>
              <a:rPr lang="en-US" dirty="0"/>
              <a:t>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00223" cy="24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stop execution </a:t>
            </a:r>
            <a:r>
              <a:rPr lang="en-US" dirty="0"/>
              <a:t>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thread hits a function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uch more…</a:t>
            </a:r>
          </a:p>
          <a:p>
            <a:r>
              <a:rPr lang="en-US" dirty="0"/>
              <a:t>Visual </a:t>
            </a:r>
            <a:r>
              <a:rPr lang="en-US" dirty="0" smtClean="0"/>
              <a:t>Studio's </a:t>
            </a:r>
            <a:r>
              <a:rPr lang="en-US" dirty="0"/>
              <a:t>debugger has a huge feature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</a:t>
            </a:r>
            <a:r>
              <a:rPr lang="en-US" dirty="0"/>
              <a:t>be set using Debug-&gt;Toggle </a:t>
            </a:r>
            <a:r>
              <a:rPr lang="en-US" dirty="0" smtClean="0"/>
              <a:t>breakpoint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F9</a:t>
            </a:r>
            <a:r>
              <a:rPr lang="en-US" dirty="0"/>
              <a:t> </a:t>
            </a:r>
            <a:r>
              <a:rPr lang="en-US" dirty="0" smtClean="0"/>
              <a:t>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</a:t>
            </a:r>
            <a:r>
              <a:rPr lang="en-US" dirty="0" smtClean="0"/>
              <a:t>window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</a:t>
            </a:r>
            <a:r>
              <a:rPr lang="en-US" dirty="0" smtClean="0"/>
              <a:t>condition, hit count</a:t>
            </a:r>
            <a:r>
              <a:rPr lang="en-US" dirty="0"/>
              <a:t>, </a:t>
            </a:r>
            <a:r>
              <a:rPr lang="en-US" dirty="0" smtClean="0"/>
              <a:t>value changed, </a:t>
            </a:r>
            <a:br>
              <a:rPr lang="en-US" dirty="0" smtClean="0"/>
            </a:br>
            <a:r>
              <a:rPr lang="en-US" dirty="0" smtClean="0"/>
              <a:t>when hit, filters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 window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/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Removing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Labeling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935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4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Thread 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3412" y="2311926"/>
            <a:ext cx="3657600" cy="29694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9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Data Inspection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- What is the state of the process right now and how did it get there</a:t>
            </a:r>
            <a:r>
              <a:rPr lang="en-US" dirty="0" smtClean="0"/>
              <a:t>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Memory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Immediate</a:t>
            </a:r>
            <a:r>
              <a:rPr lang="en-US" dirty="0" smtClean="0"/>
              <a:t> </a:t>
            </a:r>
            <a:r>
              <a:rPr lang="en-US" dirty="0"/>
              <a:t>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5812" y="2409451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</a:t>
            </a:r>
            <a:r>
              <a:rPr lang="en-US" dirty="0" smtClean="0"/>
              <a:t>"predefined" </a:t>
            </a:r>
            <a:r>
              <a:rPr lang="en-US" dirty="0"/>
              <a:t>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"Custom" </a:t>
            </a:r>
            <a:r>
              <a:rPr lang="en-US" dirty="0"/>
              <a:t>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Right </a:t>
            </a:r>
            <a:r>
              <a:rPr lang="en-US" dirty="0"/>
              <a:t>click on the variable and select </a:t>
            </a:r>
            <a:r>
              <a:rPr lang="en-US" dirty="0" smtClean="0"/>
              <a:t>"Add </a:t>
            </a:r>
            <a:r>
              <a:rPr lang="en-US" dirty="0"/>
              <a:t>to </a:t>
            </a:r>
            <a:r>
              <a:rPr lang="en-US" dirty="0" smtClean="0"/>
              <a:t>Watch"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watch window contains the local variables for the specific stack </a:t>
            </a:r>
            <a:r>
              <a:rPr lang="en-US" dirty="0" smtClean="0"/>
              <a:t>frame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Debug</a:t>
            </a:r>
            <a:r>
              <a:rPr lang="en-US" dirty="0" smtClean="0"/>
              <a:t> -&gt;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-&gt; </a:t>
            </a:r>
            <a:r>
              <a:rPr lang="en-US" b="1" dirty="0" smtClean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control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r>
              <a:rPr lang="en-US" dirty="0" smtClean="0"/>
              <a:t> </a:t>
            </a:r>
            <a:r>
              <a:rPr lang="en-US" dirty="0"/>
              <a:t>lets the debugger decide which variables to show in the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</a:t>
            </a:r>
            <a:r>
              <a:rPr lang="en-US" dirty="0" smtClean="0"/>
              <a:t>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Debugging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65" y="1447800"/>
            <a:ext cx="2361895" cy="2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can be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/>
              <a:t>To output the value of a variable </a:t>
            </a:r>
            <a:r>
              <a:rPr lang="en-US" dirty="0" smtClean="0"/>
              <a:t>{name </a:t>
            </a:r>
            <a:r>
              <a:rPr lang="en-US" dirty="0"/>
              <a:t>of </a:t>
            </a:r>
            <a:r>
              <a:rPr lang="en-US" dirty="0" smtClean="0"/>
              <a:t>variable}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</a:t>
            </a:r>
            <a:r>
              <a:rPr lang="en-US" dirty="0" smtClean="0"/>
              <a:t>{name </a:t>
            </a:r>
            <a:r>
              <a:rPr lang="en-US" dirty="0"/>
              <a:t>of </a:t>
            </a:r>
            <a:r>
              <a:rPr lang="en-US" dirty="0" smtClean="0"/>
              <a:t>variable</a:t>
            </a:r>
            <a:r>
              <a:rPr lang="en-US" dirty="0"/>
              <a:t>}</a:t>
            </a:r>
            <a:r>
              <a:rPr lang="en-US" dirty="0" smtClean="0"/>
              <a:t>={value}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</a:t>
            </a:r>
            <a:r>
              <a:rPr lang="en-US" dirty="0" smtClean="0"/>
              <a:t>{name </a:t>
            </a:r>
            <a:r>
              <a:rPr lang="en-US" dirty="0"/>
              <a:t>of </a:t>
            </a:r>
            <a:r>
              <a:rPr lang="en-US" dirty="0" smtClean="0"/>
              <a:t>variable}.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IntelliSense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7813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Threads and Stacks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447800"/>
            <a:ext cx="2324099" cy="2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</a:t>
            </a:r>
            <a:r>
              <a:rPr lang="en-US" dirty="0" smtClean="0"/>
              <a:t>units </a:t>
            </a:r>
            <a:r>
              <a:rPr lang="en-US" dirty="0"/>
              <a:t>of code execution</a:t>
            </a:r>
          </a:p>
          <a:p>
            <a:r>
              <a:rPr lang="en-US" dirty="0" smtClean="0"/>
              <a:t>Commonly, programs use more </a:t>
            </a:r>
            <a:r>
              <a:rPr lang="en-US" dirty="0"/>
              <a:t>than one thread</a:t>
            </a:r>
          </a:p>
          <a:p>
            <a:pPr lvl="1"/>
            <a:r>
              <a:rPr lang="en-US" dirty="0" smtClean="0"/>
              <a:t>In .NET</a:t>
            </a:r>
            <a:r>
              <a:rPr lang="en-US" dirty="0"/>
              <a:t>, </a:t>
            </a:r>
            <a:r>
              <a:rPr lang="en-US" dirty="0" smtClean="0"/>
              <a:t>there is always </a:t>
            </a:r>
            <a:r>
              <a:rPr lang="en-US" dirty="0"/>
              <a:t>more than one thread</a:t>
            </a:r>
          </a:p>
          <a:p>
            <a:r>
              <a:rPr lang="en-US" dirty="0"/>
              <a:t>Each thread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area</a:t>
            </a:r>
            <a:r>
              <a:rPr lang="en-US" dirty="0"/>
              <a:t> associated with it known </a:t>
            </a:r>
            <a:br>
              <a:rPr lang="en-US" dirty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 smtClean="0"/>
              <a:t>Stores </a:t>
            </a:r>
            <a:r>
              <a:rPr lang="en-US" b="1" dirty="0" smtClean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ID's</a:t>
            </a:r>
            <a:endParaRPr lang="en-US" dirty="0"/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1812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1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threads stack </a:t>
            </a:r>
            <a:r>
              <a:rPr lang="en-US" dirty="0"/>
              <a:t>is commonly referred to as </a:t>
            </a:r>
            <a:r>
              <a:rPr lang="en-US" noProof="1" smtClean="0"/>
              <a:t>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call stack</a:t>
            </a:r>
          </a:p>
          <a:p>
            <a:r>
              <a:rPr lang="en-US" noProof="1" smtClean="0"/>
              <a:t>Visual Studio shows the elements of a call stack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Call Stacks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741189"/>
            <a:ext cx="3257550" cy="26574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" y="3962400"/>
            <a:ext cx="3984625" cy="228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7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Finding a Defect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Stabilize the error</a:t>
            </a:r>
          </a:p>
          <a:p>
            <a:r>
              <a:rPr lang="en-US" dirty="0" smtClean="0"/>
              <a:t>Locate the source of the error</a:t>
            </a:r>
          </a:p>
          <a:p>
            <a:pPr lvl="1"/>
            <a:r>
              <a:rPr lang="en-US" dirty="0" smtClean="0"/>
              <a:t>Gather the data</a:t>
            </a:r>
          </a:p>
          <a:p>
            <a:pPr lvl="1"/>
            <a:r>
              <a:rPr lang="en-US" dirty="0" smtClean="0"/>
              <a:t>Analyze the data and form hypothesis</a:t>
            </a:r>
          </a:p>
          <a:p>
            <a:pPr lvl="1"/>
            <a:r>
              <a:rPr lang="en-US" dirty="0" smtClean="0"/>
              <a:t>Determine how to prove or disprove the hypothesis</a:t>
            </a:r>
          </a:p>
          <a:p>
            <a:pPr lvl="1"/>
            <a:r>
              <a:rPr lang="en-US" dirty="0" smtClean="0"/>
              <a:t>Prove or disprove the hypothesis by 2c</a:t>
            </a:r>
          </a:p>
          <a:p>
            <a:r>
              <a:rPr lang="en-US" dirty="0" smtClean="0"/>
              <a:t>Fix the defect</a:t>
            </a:r>
          </a:p>
          <a:p>
            <a:r>
              <a:rPr lang="en-US" dirty="0" smtClean="0"/>
              <a:t>Test the fix</a:t>
            </a:r>
          </a:p>
          <a:p>
            <a:r>
              <a:rPr lang="en-US" dirty="0" smtClean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 Defect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available data</a:t>
            </a:r>
          </a:p>
          <a:p>
            <a:r>
              <a:rPr lang="en-US" dirty="0" smtClean="0"/>
              <a:t>Refine the test cases</a:t>
            </a:r>
          </a:p>
          <a:p>
            <a:r>
              <a:rPr lang="en-US" dirty="0" smtClean="0"/>
              <a:t>Check unit tests</a:t>
            </a:r>
          </a:p>
          <a:p>
            <a:r>
              <a:rPr lang="en-US" dirty="0" smtClean="0"/>
              <a:t>Use available tools</a:t>
            </a:r>
          </a:p>
          <a:p>
            <a:r>
              <a:rPr lang="en-US" dirty="0" smtClean="0"/>
              <a:t>Reproduce the error in several different ways</a:t>
            </a:r>
          </a:p>
          <a:p>
            <a:r>
              <a:rPr lang="en-US" dirty="0" smtClean="0"/>
              <a:t>Generate more data to generate more hypotheses</a:t>
            </a:r>
          </a:p>
          <a:p>
            <a:r>
              <a:rPr lang="en-US" dirty="0" smtClean="0"/>
              <a:t>Use the results of negative tests</a:t>
            </a:r>
          </a:p>
          <a:p>
            <a:r>
              <a:rPr lang="en-US" dirty="0" smtClean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Finding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Narrow the suspicious region of the code</a:t>
            </a:r>
          </a:p>
          <a:p>
            <a:r>
              <a:rPr lang="en-US" dirty="0" smtClean="0"/>
              <a:t>Be suspicious of classes and routines that have had defects before</a:t>
            </a:r>
          </a:p>
          <a:p>
            <a:r>
              <a:rPr lang="en-US" dirty="0" smtClean="0"/>
              <a:t>Check code that's changed recently</a:t>
            </a:r>
          </a:p>
          <a:p>
            <a:r>
              <a:rPr lang="en-US" dirty="0" smtClean="0"/>
              <a:t>Expand the suspicious region of the code</a:t>
            </a:r>
          </a:p>
          <a:p>
            <a:r>
              <a:rPr lang="en-US" dirty="0" smtClean="0"/>
              <a:t>Integrate incrementally</a:t>
            </a:r>
          </a:p>
          <a:p>
            <a:r>
              <a:rPr lang="en-US" dirty="0" smtClean="0"/>
              <a:t>Check for common defects</a:t>
            </a:r>
          </a:p>
          <a:p>
            <a:r>
              <a:rPr lang="en-US" dirty="0" smtClean="0"/>
              <a:t>Talk to someone else about the problem</a:t>
            </a:r>
          </a:p>
          <a:p>
            <a:r>
              <a:rPr lang="en-US" dirty="0" smtClean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Finding Defects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66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 the problem before you fix it</a:t>
            </a:r>
          </a:p>
          <a:p>
            <a:r>
              <a:rPr lang="en-US" dirty="0" smtClean="0"/>
              <a:t>Understand the program, not just the problem</a:t>
            </a:r>
          </a:p>
          <a:p>
            <a:r>
              <a:rPr lang="en-US" dirty="0" smtClean="0"/>
              <a:t>Confirm the defect diagnosis</a:t>
            </a:r>
          </a:p>
          <a:p>
            <a:r>
              <a:rPr lang="en-US" dirty="0" smtClean="0"/>
              <a:t>Relax</a:t>
            </a:r>
          </a:p>
          <a:p>
            <a:r>
              <a:rPr lang="en-US" dirty="0" smtClean="0"/>
              <a:t>Save the original source code</a:t>
            </a:r>
          </a:p>
          <a:p>
            <a:r>
              <a:rPr lang="en-US" dirty="0" smtClean="0"/>
              <a:t>Fix the problem, not the symptom</a:t>
            </a:r>
          </a:p>
          <a:p>
            <a:r>
              <a:rPr lang="en-US" dirty="0" smtClean="0"/>
              <a:t>Make one change at a time</a:t>
            </a:r>
          </a:p>
          <a:p>
            <a:r>
              <a:rPr lang="en-US" dirty="0" smtClean="0"/>
              <a:t>Add a unit test that expose the defect</a:t>
            </a:r>
          </a:p>
          <a:p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a Defect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</a:t>
            </a:r>
            <a:r>
              <a:rPr lang="en-US" dirty="0" smtClean="0"/>
              <a:t>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</a:t>
            </a:r>
            <a:r>
              <a:rPr lang="en-US" dirty="0" smtClean="0"/>
              <a:t>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ix</a:t>
            </a:r>
            <a:r>
              <a:rPr lang="en-US" dirty="0" smtClean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ego tells you that your code is good and doesn't have a defect even when you've seen that it has.</a:t>
            </a:r>
          </a:p>
          <a:p>
            <a:r>
              <a:rPr lang="en-US" dirty="0" smtClean="0"/>
              <a:t>How "psychological set" contributes to debugging blindness</a:t>
            </a:r>
          </a:p>
          <a:p>
            <a:pPr lvl="1"/>
            <a:r>
              <a:rPr lang="en-US" dirty="0" smtClean="0"/>
              <a:t>People expect a new phenomenon to resemble similar phenomena they've seen before</a:t>
            </a:r>
            <a:endParaRPr lang="bg-BG" dirty="0" smtClean="0"/>
          </a:p>
          <a:p>
            <a:pPr lvl="1"/>
            <a:r>
              <a:rPr lang="en-US" dirty="0" smtClean="0"/>
              <a:t>Do not expect anything to work "by default"</a:t>
            </a:r>
          </a:p>
          <a:p>
            <a:pPr lvl="1"/>
            <a:r>
              <a:rPr lang="en-US" dirty="0" smtClean="0"/>
              <a:t>Do not be too devoted to your code - 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Psychological Considerations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10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softuni.bg/courses/csharp-oop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</a:t>
            </a:r>
            <a:r>
              <a:rPr lang="en-US" sz="3198" dirty="0" smtClean="0"/>
              <a:t>- </a:t>
            </a:r>
            <a:r>
              <a:rPr lang="en-US" sz="3198" dirty="0"/>
              <a:t>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diagnosing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correcting </a:t>
            </a:r>
            <a:r>
              <a:rPr lang="en-US" dirty="0"/>
              <a:t>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 smtClean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 smtClean="0"/>
              <a:t>E.g. the </a:t>
            </a:r>
            <a:r>
              <a:rPr lang="en-US" b="1" dirty="0" smtClean="0">
                <a:hlinkClick r:id="rId2"/>
              </a:rPr>
              <a:t>Cluster spacecraft failure</a:t>
            </a:r>
            <a:r>
              <a:rPr lang="en-US" b="1" dirty="0" smtClean="0"/>
              <a:t> </a:t>
            </a:r>
            <a:r>
              <a:rPr lang="en-US" dirty="0" smtClean="0"/>
              <a:t>was caused by a bug</a:t>
            </a:r>
          </a:p>
          <a:p>
            <a:r>
              <a:rPr lang="en-US" dirty="0"/>
              <a:t>Perfect code is an </a:t>
            </a:r>
            <a:r>
              <a:rPr lang="en-US" dirty="0" smtClean="0"/>
              <a:t>illusion</a:t>
            </a:r>
          </a:p>
          <a:p>
            <a:pPr lvl="1"/>
            <a:r>
              <a:rPr lang="en-US" dirty="0" smtClean="0"/>
              <a:t>There are factors that are out of our control</a:t>
            </a:r>
          </a:p>
          <a:p>
            <a:r>
              <a:rPr lang="en-US" dirty="0"/>
              <a:t>Legacy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 smtClean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 smtClean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 smtClean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/>
              <a:t>Visualization and </a:t>
            </a:r>
            <a:r>
              <a:rPr lang="en-US" dirty="0" smtClean="0"/>
              <a:t>ease </a:t>
            </a:r>
            <a:r>
              <a:rPr lang="en-US" dirty="0"/>
              <a:t>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Debugging</a:t>
            </a:r>
            <a:r>
              <a:rPr lang="bg-BG" smtClean="0"/>
              <a:t> - </a:t>
            </a:r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2213" y="1371600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OutOfMemoryException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88962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Native Heaps?</a:t>
            </a:r>
          </a:p>
        </p:txBody>
      </p:sp>
      <p:sp>
        <p:nvSpPr>
          <p:cNvPr id="7" name="Oval 6"/>
          <p:cNvSpPr/>
          <p:nvPr/>
        </p:nvSpPr>
        <p:spPr>
          <a:xfrm>
            <a:off x="7934296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Virtual?</a:t>
            </a:r>
          </a:p>
        </p:txBody>
      </p:sp>
      <p:sp>
        <p:nvSpPr>
          <p:cNvPr id="8" name="Oval 7"/>
          <p:cNvSpPr/>
          <p:nvPr/>
        </p:nvSpPr>
        <p:spPr>
          <a:xfrm>
            <a:off x="2417530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.NET Heaps?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2430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3863" y="2142845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5770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0412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.NET Types?</a:t>
            </a:r>
          </a:p>
        </p:txBody>
      </p:sp>
      <p:sp>
        <p:nvSpPr>
          <p:cNvPr id="22" name="Oval 21"/>
          <p:cNvSpPr/>
          <p:nvPr/>
        </p:nvSpPr>
        <p:spPr>
          <a:xfrm>
            <a:off x="2208212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Native?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3112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3712" y="3308956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5453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Native Heaps?</a:t>
            </a:r>
          </a:p>
        </p:txBody>
      </p:sp>
      <p:sp>
        <p:nvSpPr>
          <p:cNvPr id="32" name="Oval 31"/>
          <p:cNvSpPr/>
          <p:nvPr/>
        </p:nvSpPr>
        <p:spPr>
          <a:xfrm>
            <a:off x="3141430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0630" y="4742890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6595" y="4742890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Visual Studio Debugger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905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3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1522</Words>
  <Application>Microsoft Office PowerPoint</Application>
  <PresentationFormat>Custom</PresentationFormat>
  <Paragraphs>342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3_SoftUni3_1</vt:lpstr>
      <vt:lpstr>Debugging</vt:lpstr>
      <vt:lpstr>Table of Contents</vt:lpstr>
      <vt:lpstr>PowerPoint Presentation</vt:lpstr>
      <vt:lpstr>What is Debugging?</vt:lpstr>
      <vt:lpstr>Debugging vs. Testing</vt:lpstr>
      <vt:lpstr>Importance of Debugging</vt:lpstr>
      <vt:lpstr>Debugging Philosophy</vt:lpstr>
      <vt:lpstr>Example Debugging - Decision Tree</vt:lpstr>
      <vt:lpstr>PowerPoint Presentation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PowerPoint Presentation</vt:lpstr>
      <vt:lpstr>Breakpoints</vt:lpstr>
      <vt:lpstr>Visual Studio Breakpoints</vt:lpstr>
      <vt:lpstr>Managing Breakpoints</vt:lpstr>
      <vt:lpstr>Breakpoint Filters</vt:lpstr>
      <vt:lpstr>PowerPoint Presentation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PowerPoint Presentation</vt:lpstr>
      <vt:lpstr>Threads</vt:lpstr>
      <vt:lpstr>Threads Window</vt:lpstr>
      <vt:lpstr>Call Stacks</vt:lpstr>
      <vt:lpstr>PowerPoint Presentation</vt:lpstr>
      <vt:lpstr>Finding a Defect</vt:lpstr>
      <vt:lpstr>Tips for Finding Defects</vt:lpstr>
      <vt:lpstr>Tips for Finding Defects (2)</vt:lpstr>
      <vt:lpstr>Fixing a Defect</vt:lpstr>
      <vt:lpstr>Psychological Considerations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Debugging Techniques</dc:title>
  <dc:subject>C# OOP – Practical Training Course @ SoftUni</dc:subject>
  <dc:creator/>
  <cp:keywords>C# OOP, C#, OOP, Software University, SoftUni, programming, coding, software development, education, training, course</cp:keywords>
  <dc:description>C# OOPCourse @ SoftUni – https://softuni.bg/courses/csharp-oop</dc:description>
  <cp:lastModifiedBy/>
  <cp:revision>1</cp:revision>
  <dcterms:created xsi:type="dcterms:W3CDTF">2014-01-02T17:00:34Z</dcterms:created>
  <dcterms:modified xsi:type="dcterms:W3CDTF">2019-11-18T14:01:05Z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