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578" r:id="rId19"/>
    <p:sldId id="579" r:id="rId20"/>
    <p:sldId id="497" r:id="rId21"/>
    <p:sldId id="506" r:id="rId22"/>
    <p:sldId id="517" r:id="rId23"/>
    <p:sldId id="518" r:id="rId24"/>
    <p:sldId id="519" r:id="rId25"/>
    <p:sldId id="533" r:id="rId26"/>
    <p:sldId id="534" r:id="rId27"/>
    <p:sldId id="528" r:id="rId28"/>
    <p:sldId id="529" r:id="rId29"/>
    <p:sldId id="530" r:id="rId30"/>
    <p:sldId id="499" r:id="rId31"/>
    <p:sldId id="538" r:id="rId32"/>
    <p:sldId id="512" r:id="rId33"/>
    <p:sldId id="537" r:id="rId34"/>
    <p:sldId id="536" r:id="rId35"/>
    <p:sldId id="531" r:id="rId36"/>
    <p:sldId id="590" r:id="rId37"/>
    <p:sldId id="591" r:id="rId38"/>
    <p:sldId id="592" r:id="rId39"/>
    <p:sldId id="593" r:id="rId40"/>
    <p:sldId id="594" r:id="rId41"/>
    <p:sldId id="524" r:id="rId42"/>
    <p:sldId id="525" r:id="rId43"/>
    <p:sldId id="526" r:id="rId44"/>
    <p:sldId id="587" r:id="rId45"/>
    <p:sldId id="588" r:id="rId46"/>
    <p:sldId id="589" r:id="rId47"/>
    <p:sldId id="532" r:id="rId48"/>
    <p:sldId id="551" r:id="rId49"/>
    <p:sldId id="577" r:id="rId50"/>
    <p:sldId id="576" r:id="rId51"/>
    <p:sldId id="405" r:id="rId52"/>
    <p:sldId id="40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</p14:sldIdLst>
        </p14:section>
        <p14:section name="Anatomy of an Е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  <p14:sldId id="578"/>
            <p14:sldId id="579"/>
          </p14:sldIdLst>
        </p14:section>
        <p14:section name="Multimedia Context" id="{F1427BDA-6935-4D3B-8222-BBF7C704E7C0}">
          <p14:sldIdLst/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  <p14:sldId id="590"/>
            <p14:sldId id="591"/>
            <p14:sldId id="592"/>
            <p14:sldId id="593"/>
            <p14:sldId id="594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  <p14:sldId id="587"/>
            <p14:sldId id="588"/>
            <p14:sldId id="589"/>
          </p14:sldIdLst>
        </p14:section>
        <p14:section name="Conclusion" id="{10E03AB1-9AA8-4E86-9A64-D741901E50A2}">
          <p14:sldIdLst>
            <p14:sldId id="532"/>
            <p14:sldId id="551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332" autoAdjust="0"/>
  </p:normalViewPr>
  <p:slideViewPr>
    <p:cSldViewPr snapToGrid="0" showGuides="1">
      <p:cViewPr varScale="1">
        <p:scale>
          <a:sx n="82" d="100"/>
          <a:sy n="82" d="100"/>
        </p:scale>
        <p:origin x="68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722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8.png"/><Relationship Id="rId26" Type="http://schemas.openxmlformats.org/officeDocument/2006/relationships/image" Target="../media/image9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7.png"/><Relationship Id="rId22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2.jpeg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5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2496" y="1706879"/>
            <a:ext cx="5156808" cy="48011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 lang="en"&gt;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&lt;meta charset="UTF-8"&gt;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&lt;title&gt;HTML&lt;/title&gt;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&lt;/body&gt;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5092" y="2732523"/>
            <a:ext cx="4237925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6274430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72795" y="47115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34979" y="3509935"/>
            <a:ext cx="563250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&lt;!DOCTYPE html&gt;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&lt;html&gt;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&lt;head&gt;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&lt;!-- HEAD ELEMENT CONTENT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&lt;/head&gt;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&lt;body&gt;</a:t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>
                <a:latin typeface="Consolas" pitchFamily="49" charset="0"/>
              </a:rPr>
              <a:t>  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8950" y="3655747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Defines the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 or the</a:t>
            </a:r>
            <a:br>
              <a:rPr lang="en-US" sz="3200" dirty="0"/>
            </a:br>
            <a:r>
              <a:rPr lang="en-US" sz="3200" dirty="0"/>
              <a:t>section of the HTML document 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03751" y="2455524"/>
            <a:ext cx="630922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…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&lt;!-- BODY ELEMENT CONTENT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203343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&lt;html&gt;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&lt;head&gt; … &lt;/head&gt;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="navigation"&gt;…&lt;/div&gt;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="header"&gt;…&lt;/div&gt;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="sidebar"&gt;…&lt;/div&gt;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="content"&gt;…&lt;/div&gt;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&lt;div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000" b="1" noProof="1">
                <a:latin typeface="Consolas" pitchFamily="49" charset="0"/>
              </a:rPr>
              <a:t>="footer"&gt;…&lt;/div&gt;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&lt;/body&gt;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38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38476" y="1930002"/>
            <a:ext cx="5203343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&lt;nav&gt;…&lt;/nav&gt;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&lt;header&gt;…&lt;/header&gt;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&lt;main&gt;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&lt;aside&gt;…&lt;/aside&gt;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&lt;section&gt;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  &lt;article&gt;…&lt;/article&gt;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&lt;/section&gt;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&lt;/main&gt;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&lt;footer&gt;…&lt;/footer&gt;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70657" y="1273179"/>
            <a:ext cx="8182463" cy="5349871"/>
          </a:xfrm>
        </p:spPr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58788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bg-BG" dirty="0"/>
              <a:t>Т</a:t>
            </a:r>
            <a:r>
              <a:rPr lang="en-US" dirty="0"/>
              <a:t>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7478" y="3181956"/>
            <a:ext cx="5016427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</a:rPr>
              <a:t>&gt;Heading 1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/h1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</a:rPr>
              <a:t>&gt;Heading 2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/h2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</a:rPr>
              <a:t>&gt;Heading 3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/h3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6374" y="3067816"/>
            <a:ext cx="587141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&gt;First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&gt;Second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</a:rPr>
              <a:t>&gt;Third paragraph example&lt;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/p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0371" y="2900195"/>
            <a:ext cx="556644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ul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&gt;Unordered list item 1&lt;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&gt;Unordered list item 2&lt;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/ul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ol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&gt;Ordered list item 1&lt;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li</a:t>
            </a:r>
            <a:r>
              <a:rPr lang="it-IT" sz="2200" b="1" noProof="1">
                <a:latin typeface="Consolas" pitchFamily="49" charset="0"/>
              </a:rPr>
              <a:t>&gt;Ordered list item 2&lt;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/li</a:t>
            </a:r>
            <a:r>
              <a:rPr lang="it-IT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/ol</a:t>
            </a:r>
            <a:r>
              <a:rPr lang="it-IT" sz="2200" b="1" noProof="1">
                <a:latin typeface="Consolas" pitchFamily="49" charset="0"/>
              </a:rPr>
              <a:t>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2326256"/>
            <a:ext cx="6321102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</a:rPr>
              <a:t>&gt;Name&lt;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</a:rPr>
              <a:t>&gt;Age&lt;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/thead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&gt;Peter&lt;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&gt;23&lt;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&gt;George&lt;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</a:rPr>
              <a:t>&gt;18&lt;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/td</a:t>
            </a:r>
            <a:r>
              <a:rPr lang="en-US" sz="2200" b="1" noProof="1">
                <a:latin typeface="Consolas" pitchFamily="49" charset="0"/>
              </a:rPr>
              <a:t>&gt;&lt;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/tr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/tbody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/table</a:t>
            </a:r>
            <a:r>
              <a:rPr lang="en-US" sz="2200" b="1" noProof="1">
                <a:latin typeface="Consolas" pitchFamily="49" charset="0"/>
              </a:rPr>
              <a:t>&gt;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43362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  <a:endParaRPr lang="bg-BG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Division</a:t>
            </a:r>
            <a:r>
              <a:rPr lang="bg-BG" dirty="0"/>
              <a:t> </a:t>
            </a:r>
            <a:r>
              <a:rPr lang="en-US" dirty="0"/>
              <a:t>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5245" y="3917543"/>
            <a:ext cx="436826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&lt;h3&gt;This is Heading&lt;/h3&gt;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/div</a:t>
            </a:r>
            <a:r>
              <a:rPr lang="en-US" sz="2200" b="1" noProof="1">
                <a:latin typeface="Consolas" pitchFamily="49" charset="0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46815" y="4531452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1635825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</a:t>
            </a:r>
            <a:r>
              <a:rPr lang="bg-BG" sz="3200" dirty="0"/>
              <a:t> </a:t>
            </a:r>
            <a:r>
              <a:rPr lang="en-US" sz="3200" dirty="0"/>
              <a:t>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554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 I like: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span</a:t>
            </a:r>
            <a:r>
              <a:rPr lang="en-US" sz="2200" b="1" noProof="1">
                <a:latin typeface="Consolas" pitchFamily="49" charset="0"/>
              </a:rPr>
              <a:t>&gt;C#, Java and JavaScript&lt;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/span</a:t>
            </a:r>
            <a:r>
              <a:rPr lang="en-US" sz="2200" b="1" noProof="1">
                <a:latin typeface="Consolas" pitchFamily="49" charset="0"/>
              </a:rPr>
              <a:t>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In HTML, 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</a:t>
            </a:r>
            <a:br>
              <a:rPr lang="en-US" sz="3200" dirty="0"/>
            </a:br>
            <a:r>
              <a:rPr lang="en-US" sz="3200" dirty="0"/>
              <a:t>element, such as font size or color.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688" y="4654268"/>
            <a:ext cx="5104585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&lt;p</a:t>
            </a:r>
            <a:r>
              <a:rPr lang="en-US" sz="4000" b="1" noProof="1">
                <a:latin typeface="Consolas" pitchFamily="49" charset="0"/>
              </a:rPr>
              <a:t> </a:t>
            </a:r>
            <a:r>
              <a:rPr lang="en-US" sz="4000" noProof="1">
                <a:latin typeface="Consolas" pitchFamily="49" charset="0"/>
              </a:rPr>
              <a:t>id="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myId</a:t>
            </a:r>
            <a:r>
              <a:rPr lang="en-US" sz="4000" noProof="1">
                <a:latin typeface="Consolas" pitchFamily="49" charset="0"/>
              </a:rPr>
              <a:t>"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</a:rPr>
              <a:t>&gt;&lt;/p&gt;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411384"/>
            <a:ext cx="736534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class="divElement" id="mainContainer"</a:t>
            </a:r>
            <a:r>
              <a:rPr lang="bg-BG" sz="2200" b="1" noProof="1">
                <a:latin typeface="Consolas" pitchFamily="49" charset="0"/>
              </a:rPr>
              <a:t>&gt;</a:t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In this case, the attributes will not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affect the content of the div.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19200"/>
            <a:ext cx="9793903" cy="517799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 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492" y="164753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img</a:t>
            </a:r>
            <a:r>
              <a:rPr lang="en-US" sz="2200" b="1" noProof="1">
                <a:latin typeface="Consolas" pitchFamily="49" charset="0"/>
              </a:rPr>
              <a:t>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alt="SoftUni-Logo"/&gt;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492" y="444618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alt</a:t>
            </a:r>
            <a:r>
              <a:rPr lang="en-US" sz="2200" b="1" noProof="1">
                <a:latin typeface="Consolas" pitchFamily="49" charset="0"/>
              </a:rPr>
              <a:t>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SoftUni-Logo</a:t>
            </a:r>
            <a:r>
              <a:rPr lang="en-US" sz="2200" b="1" noProof="1">
                <a:latin typeface="Consolas" pitchFamily="49" charset="0"/>
              </a:rPr>
              <a:t>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6799008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6799008" y="513190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make.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757167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&lt;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a href</a:t>
            </a:r>
            <a:r>
              <a:rPr lang="pt-BR" sz="2200" b="1" noProof="1">
                <a:latin typeface="Consolas" pitchFamily="49" charset="0"/>
              </a:rPr>
              <a:t>="https://softuni.bg"&gt;SoftUni link&lt;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/a</a:t>
            </a:r>
            <a:r>
              <a:rPr lang="pt-BR" sz="2200" b="1" noProof="1">
                <a:latin typeface="Consolas" pitchFamily="49" charset="0"/>
              </a:rPr>
              <a:t>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49406" y="2121591"/>
            <a:ext cx="9831394" cy="4283944"/>
          </a:xfrm>
        </p:spPr>
        <p:txBody>
          <a:bodyPr>
            <a:normAutofit/>
          </a:bodyPr>
          <a:lstStyle/>
          <a:p>
            <a:r>
              <a:rPr lang="en-US" sz="2800" dirty="0"/>
              <a:t>An HTML Form contains </a:t>
            </a:r>
            <a:r>
              <a:rPr lang="en-US" sz="2800" b="1" dirty="0">
                <a:solidFill>
                  <a:schemeClr val="bg1"/>
                </a:solidFill>
              </a:rPr>
              <a:t>form elements</a:t>
            </a:r>
            <a:r>
              <a:rPr lang="en-US" sz="2800" dirty="0"/>
              <a:t>. Those elements</a:t>
            </a:r>
            <a:br>
              <a:rPr lang="en-US" sz="2800" dirty="0"/>
            </a:br>
            <a:r>
              <a:rPr lang="en-US" sz="2800" dirty="0"/>
              <a:t>can be text fields (single line or multiline),</a:t>
            </a:r>
            <a:br>
              <a:rPr lang="en-US" sz="2800" dirty="0"/>
            </a:br>
            <a:r>
              <a:rPr lang="en-US" sz="2800" dirty="0"/>
              <a:t>select boxes, buttons, checkboxes, or radio buttons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Forms are one of the main points of interaction between a user</a:t>
            </a:r>
            <a:br>
              <a:rPr lang="en-US" sz="3000" dirty="0"/>
            </a:br>
            <a:r>
              <a:rPr lang="en-US" sz="3000" dirty="0"/>
              <a:t>and a web site or application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bg-BG" sz="3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3" y="1209564"/>
            <a:ext cx="8904827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&lt;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2200" b="1" kern="1000" noProof="1">
                <a:latin typeface="Consolas" pitchFamily="49" charset="0"/>
              </a:rPr>
              <a:t>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"&gt;Full name&lt;/label&gt;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"/&gt;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"&gt;Language&lt;/label&gt;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&lt;select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	</a:t>
            </a:r>
            <a:r>
              <a:rPr lang="en-US" sz="2200" b="1" kern="1000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200" b="1" i="1" kern="1000" noProof="1">
                <a:solidFill>
                  <a:schemeClr val="accent2"/>
                </a:solidFill>
                <a:latin typeface="Consolas" pitchFamily="49" charset="0"/>
              </a:rPr>
              <a:t>Add &lt;option&gt; tags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&lt;/select&gt;&lt;br&gt;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"&gt;Basic Level&lt;/label&gt;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checkbox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 </a:t>
            </a:r>
            <a:br>
              <a:rPr lang="en-US" sz="2200" b="1" kern="1000" noProof="1">
                <a:latin typeface="Consolas" pitchFamily="49" charset="0"/>
              </a:rPr>
            </a:br>
            <a:r>
              <a:rPr lang="en-US" sz="2200" b="1" kern="1000" noProof="1">
                <a:latin typeface="Consolas" pitchFamily="49" charset="0"/>
              </a:rPr>
              <a:t>  value="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yes</a:t>
            </a:r>
            <a:r>
              <a:rPr lang="en-US" sz="2200" b="1" kern="1000" noProof="1">
                <a:latin typeface="Consolas" pitchFamily="49" charset="0"/>
              </a:rPr>
              <a:t>"&gt;&lt;br&gt;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&lt;button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submit</a:t>
            </a:r>
            <a:r>
              <a:rPr lang="en-US" sz="2200" b="1" kern="1000" noProof="1">
                <a:latin typeface="Consolas" pitchFamily="49" charset="0"/>
              </a:rPr>
              <a:t>"&gt;Submit&lt;/button&gt;&lt;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/form</a:t>
            </a:r>
            <a:r>
              <a:rPr lang="en-US" sz="2200" b="1" kern="1000" noProof="1">
                <a:latin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19" y="2658316"/>
            <a:ext cx="3053904" cy="227571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Multimedia Context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87" y="772160"/>
            <a:ext cx="3790425" cy="3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405" y="2167216"/>
            <a:ext cx="5488916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audio</a:t>
            </a:r>
            <a:r>
              <a:rPr lang="en-US" sz="2800" b="1" noProof="1">
                <a:latin typeface="Consolas" pitchFamily="49" charset="0"/>
              </a:rPr>
              <a:t> controls autoplay&gt;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&lt;source src="horse.mp3"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type="audio/mpeg"&gt;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  Your browser does not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support the audio tag.</a:t>
            </a:r>
            <a:endParaRPr lang="en-US" sz="2800" b="1" noProof="1">
              <a:latin typeface="Consolas" pitchFamily="49" charset="0"/>
            </a:endParaRP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/audio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7" y="4609235"/>
            <a:ext cx="5381625" cy="1095375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623901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name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23901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6838" y="488462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26964" y="3592491"/>
            <a:ext cx="1597109" cy="804018"/>
          </a:xfrm>
          <a:prstGeom prst="wedgeRoundRectCallout">
            <a:avLst>
              <a:gd name="adj1" fmla="val -72206"/>
              <a:gd name="adj2" fmla="val -399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1500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video</a:t>
            </a:r>
            <a:r>
              <a:rPr lang="en-US" sz="2800" b="1" noProof="1">
                <a:latin typeface="Consolas" pitchFamily="49" charset="0"/>
              </a:rPr>
              <a:t> controls="controls"&gt;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&lt;source src="shuttle.mp4"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type="video/mp4"&gt;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Your browser does not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support the HTML5 video.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/video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2220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5500" dirty="0"/>
              <a:t>HTML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564329"/>
            <a:ext cx="12191999" cy="499819"/>
          </a:xfrm>
        </p:spPr>
        <p:txBody>
          <a:bodyPr/>
          <a:lstStyle/>
          <a:p>
            <a:r>
              <a:rPr lang="en-US" sz="4000" dirty="0"/>
              <a:t>Standard for Markup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185" y="1625950"/>
            <a:ext cx="1051315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Here we have paragraph nested to a div and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 nested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to paragraph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en-US" sz="2200" b="1" noProof="1">
                <a:latin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619316" y="3499291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properties – block and inline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5731" y="3871846"/>
            <a:ext cx="562826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r>
              <a:rPr lang="en-US" sz="2200" b="1" noProof="1">
                <a:latin typeface="Consolas" pitchFamily="49" charset="0"/>
              </a:rPr>
              <a:t>This is a div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5732" y="5166118"/>
            <a:ext cx="562826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This is a paragraph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151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31" y="3311958"/>
            <a:ext cx="1086528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r>
              <a:rPr lang="en-US" sz="2200" b="1" noProof="1">
                <a:latin typeface="Consolas" pitchFamily="49" charset="0"/>
              </a:rPr>
              <a:t>This is a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within a div element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39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What is </a:t>
            </a:r>
            <a:r>
              <a:rPr lang="en-US" sz="2400" b="1" dirty="0">
                <a:solidFill>
                  <a:schemeClr val="bg1"/>
                </a:solidFill>
              </a:rPr>
              <a:t>HTML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Document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Formatting</a:t>
            </a:r>
            <a:r>
              <a:rPr lang="en-US" sz="24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Images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Links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Multimedia</a:t>
            </a:r>
            <a:r>
              <a:rPr lang="en-US" sz="2400" dirty="0">
                <a:solidFill>
                  <a:schemeClr val="bg2"/>
                </a:solidFill>
              </a:rPr>
              <a:t> context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Nested</a:t>
            </a:r>
            <a:r>
              <a:rPr lang="en-US" sz="2400" dirty="0">
                <a:solidFill>
                  <a:schemeClr val="bg2"/>
                </a:solidFill>
              </a:rPr>
              <a:t> Elements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523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4796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Standard </a:t>
            </a:r>
            <a:r>
              <a:rPr lang="en-US" sz="2800" b="1" dirty="0">
                <a:solidFill>
                  <a:schemeClr val="bg1"/>
                </a:solidFill>
              </a:rPr>
              <a:t>markup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language</a:t>
            </a:r>
            <a:r>
              <a:rPr lang="en-US" sz="2800" dirty="0"/>
              <a:t> for creating and displaying</a:t>
            </a:r>
            <a:br>
              <a:rPr lang="bg-BG" sz="2800" dirty="0"/>
            </a:br>
            <a:r>
              <a:rPr lang="en-US" sz="2800" b="1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endParaRPr lang="bg-BG" sz="2800" dirty="0"/>
          </a:p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Element Anatomy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&lt;html&gt;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and</a:t>
            </a:r>
            <a:br>
              <a:rPr lang="bg-BG" sz="3000" dirty="0"/>
            </a:br>
            <a:r>
              <a:rPr lang="en-US" sz="3000" b="1" dirty="0">
                <a:solidFill>
                  <a:schemeClr val="bg1"/>
                </a:solidFill>
              </a:rPr>
              <a:t>Closing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tag</a:t>
            </a:r>
            <a:endParaRPr lang="bg-BG" sz="30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opening and closing angles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</a:t>
            </a:r>
            <a:br>
              <a:rPr lang="bg-BG" sz="3000" dirty="0"/>
            </a:br>
            <a:r>
              <a:rPr lang="en-US" sz="3000" dirty="0"/>
              <a:t>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bg-BG" dirty="0"/>
              <a:t>А</a:t>
            </a:r>
            <a:r>
              <a:rPr lang="en-US" dirty="0"/>
              <a:t>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4115818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</a:t>
            </a:r>
            <a:r>
              <a:rPr lang="bg-BG" sz="4800" b="1" noProof="1">
                <a:latin typeface="Consolas" pitchFamily="49" charset="0"/>
              </a:rPr>
              <a:t>/</a:t>
            </a:r>
            <a:r>
              <a:rPr lang="en-US" sz="48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584275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510690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3117928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190570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</a:t>
            </a:r>
            <a:r>
              <a:rPr lang="bg-BG" sz="3000" dirty="0"/>
              <a:t>        </a:t>
            </a:r>
            <a:r>
              <a:rPr lang="en-US" sz="3000" dirty="0"/>
              <a:t>content of this element</a:t>
            </a: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</a:t>
            </a:r>
            <a:r>
              <a:rPr lang="bg-BG" sz="3000" dirty="0"/>
              <a:t> </a:t>
            </a:r>
            <a:r>
              <a:rPr lang="en-US" sz="3000" dirty="0"/>
              <a:t>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63270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&lt;!-- HTML ELEMENT CONTENT--&gt;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&lt;p&gt;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Hello, HTML!</a:t>
            </a:r>
            <a:br>
              <a:rPr lang="en-US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9960</TotalTime>
  <Words>1637</Words>
  <Application>Microsoft Office PowerPoint</Application>
  <PresentationFormat>Widescreen</PresentationFormat>
  <Paragraphs>352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PowerPoint Presentation</vt:lpstr>
      <vt:lpstr>Element Anatomy</vt:lpstr>
      <vt:lpstr>Element Аnatomy</vt:lpstr>
      <vt:lpstr>Element Anatomy</vt:lpstr>
      <vt:lpstr>PowerPoint Presentation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-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Embedding Audio</vt:lpstr>
      <vt:lpstr>Embedding Audio</vt:lpstr>
      <vt:lpstr>Embedding Video</vt:lpstr>
      <vt:lpstr>Embedding Video</vt:lpstr>
      <vt:lpstr>PowerPoint Presentation</vt:lpstr>
      <vt:lpstr>Nested Elements</vt:lpstr>
      <vt:lpstr>Nested Elements - Example</vt:lpstr>
      <vt:lpstr>Display properties – block and inline</vt:lpstr>
      <vt:lpstr>Block elements</vt:lpstr>
      <vt:lpstr>Inline elements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Alen Paunov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365</cp:revision>
  <dcterms:created xsi:type="dcterms:W3CDTF">2018-05-23T13:08:44Z</dcterms:created>
  <dcterms:modified xsi:type="dcterms:W3CDTF">2019-05-18T07:10:13Z</dcterms:modified>
  <cp:category>programming;computer programming;software development;web development</cp:category>
</cp:coreProperties>
</file>