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0" r:id="rId2"/>
  </p:sldMasterIdLst>
  <p:notesMasterIdLst>
    <p:notesMasterId r:id="rId22"/>
  </p:notesMasterIdLst>
  <p:handoutMasterIdLst>
    <p:handoutMasterId r:id="rId23"/>
  </p:handoutMasterIdLst>
  <p:sldIdLst>
    <p:sldId id="394" r:id="rId3"/>
    <p:sldId id="476" r:id="rId4"/>
    <p:sldId id="508" r:id="rId5"/>
    <p:sldId id="535" r:id="rId6"/>
    <p:sldId id="479" r:id="rId7"/>
    <p:sldId id="536" r:id="rId8"/>
    <p:sldId id="483" r:id="rId9"/>
    <p:sldId id="571" r:id="rId10"/>
    <p:sldId id="572" r:id="rId11"/>
    <p:sldId id="415" r:id="rId12"/>
    <p:sldId id="480" r:id="rId13"/>
    <p:sldId id="492" r:id="rId14"/>
    <p:sldId id="491" r:id="rId15"/>
    <p:sldId id="494" r:id="rId16"/>
    <p:sldId id="575" r:id="rId17"/>
    <p:sldId id="573" r:id="rId18"/>
    <p:sldId id="574" r:id="rId19"/>
    <p:sldId id="405" r:id="rId20"/>
    <p:sldId id="400" r:id="rId21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BC545B3C-8861-4738-869D-3B7DA15AE876}">
          <p14:sldIdLst>
            <p14:sldId id="394"/>
            <p14:sldId id="476"/>
            <p14:sldId id="508"/>
          </p14:sldIdLst>
        </p14:section>
        <p14:section name="Course Objective" id="{9F9759C1-F095-4CA3-819D-800E38407578}">
          <p14:sldIdLst>
            <p14:sldId id="535"/>
            <p14:sldId id="479"/>
            <p14:sldId id="536"/>
          </p14:sldIdLst>
        </p14:section>
        <p14:section name="Team" id="{D358BE77-7272-44D1-BDCE-F47F1E2C64D7}">
          <p14:sldIdLst>
            <p14:sldId id="483"/>
            <p14:sldId id="571"/>
            <p14:sldId id="572"/>
          </p14:sldIdLst>
        </p14:section>
        <p14:section name="Course Organization" id="{2B4D2ED8-F966-4FF9-BC04-EA7C60E10932}">
          <p14:sldIdLst>
            <p14:sldId id="415"/>
            <p14:sldId id="480"/>
            <p14:sldId id="492"/>
            <p14:sldId id="491"/>
            <p14:sldId id="494"/>
          </p14:sldIdLst>
        </p14:section>
        <p14:section name="Conclusion" id="{E47C5259-9EA6-4EC9-BC48-DB727F9AFB1B}">
          <p14:sldIdLst>
            <p14:sldId id="575"/>
            <p14:sldId id="573"/>
            <p14:sldId id="574"/>
            <p14:sldId id="405"/>
            <p14:sldId id="4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3A14"/>
    <a:srgbClr val="E85C0E"/>
    <a:srgbClr val="BAB398"/>
    <a:srgbClr val="ADA485"/>
    <a:srgbClr val="C6C0AA"/>
    <a:srgbClr val="663606"/>
    <a:srgbClr val="663106"/>
    <a:srgbClr val="F8DC9E"/>
    <a:srgbClr val="FBEEDC"/>
    <a:srgbClr val="FBEEC9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595" autoAdjust="0"/>
  </p:normalViewPr>
  <p:slideViewPr>
    <p:cSldViewPr>
      <p:cViewPr varScale="1">
        <p:scale>
          <a:sx n="100" d="100"/>
          <a:sy n="100" d="100"/>
        </p:scale>
        <p:origin x="96" y="39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5/15/2019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5/15/2019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4117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636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6116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57245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018369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118619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09163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117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2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5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27.png"/><Relationship Id="rId4" Type="http://schemas.openxmlformats.org/officeDocument/2006/relationships/image" Target="../media/image24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29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1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3.png"/><Relationship Id="rId4" Type="http://schemas.openxmlformats.org/officeDocument/2006/relationships/image" Target="../media/image30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5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9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8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7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8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6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7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6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60" y="6035665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90" y="6035665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6" y="254857"/>
            <a:ext cx="10962447" cy="882654"/>
          </a:xfrm>
        </p:spPr>
        <p:txBody>
          <a:bodyPr/>
          <a:lstStyle>
            <a:lvl1pPr algn="ctr">
              <a:defRPr sz="4797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5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41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/>
        </p:nvSpPr>
        <p:spPr>
          <a:xfrm>
            <a:off x="-1588" y="6702676"/>
            <a:ext cx="12188825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0562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6" y="1355077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036" indent="0">
              <a:buNone/>
              <a:defRPr sz="3730"/>
            </a:lvl2pPr>
            <a:lvl3pPr marL="1218072" indent="0">
              <a:buNone/>
              <a:defRPr sz="3197"/>
            </a:lvl3pPr>
            <a:lvl4pPr marL="1827109" indent="0">
              <a:buNone/>
              <a:defRPr sz="2664"/>
            </a:lvl4pPr>
            <a:lvl5pPr marL="2436145" indent="0">
              <a:buNone/>
              <a:defRPr sz="2664"/>
            </a:lvl5pPr>
            <a:lvl6pPr marL="3045182" indent="0">
              <a:buNone/>
              <a:defRPr sz="2664"/>
            </a:lvl6pPr>
            <a:lvl7pPr marL="3654218" indent="0">
              <a:buNone/>
              <a:defRPr sz="2664"/>
            </a:lvl7pPr>
            <a:lvl8pPr marL="4263254" indent="0">
              <a:buNone/>
              <a:defRPr sz="2664"/>
            </a:lvl8pPr>
            <a:lvl9pPr marL="4872290" indent="0">
              <a:buNone/>
              <a:defRPr sz="2664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3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3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8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5/15/2019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7297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5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578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4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4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8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5/15/2019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7" y="1702474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4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4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4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4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2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0234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5/15/2019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887" y="3048001"/>
            <a:ext cx="4142269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869" y="1269705"/>
            <a:ext cx="3506115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5" y="4961886"/>
            <a:ext cx="6685847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1487" y="1253341"/>
            <a:ext cx="3536315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67" y="1297094"/>
            <a:ext cx="4110401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3" y="3323273"/>
            <a:ext cx="6676269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423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4143" y="1200162"/>
            <a:ext cx="6095011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1399790"/>
            <a:ext cx="5352870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2317265"/>
            <a:ext cx="6665764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7"/>
          <a:stretch/>
        </p:blipFill>
        <p:spPr bwMode="auto">
          <a:xfrm>
            <a:off x="7759479" y="2602277"/>
            <a:ext cx="3154360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83" y="5230897"/>
            <a:ext cx="7165745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5436" y="4510112"/>
            <a:ext cx="3351927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123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1" y="1186308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7"/>
            </a:lvl1pPr>
            <a:lvl2pPr marL="989684" marR="0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7" dirty="0"/>
              <a:t>Software University – High-Quality Education, </a:t>
            </a:r>
            <a:br>
              <a:rPr lang="en-US" sz="3197" dirty="0"/>
            </a:br>
            <a:r>
              <a:rPr lang="en-US" sz="3197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7" noProof="1">
                <a:hlinkClick r:id="rId3"/>
              </a:rPr>
              <a:t>softuni.bg</a:t>
            </a:r>
            <a:r>
              <a:rPr lang="en-US" sz="2897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Foundation</a:t>
            </a:r>
            <a:endParaRPr lang="bg-BG" sz="3197" dirty="0"/>
          </a:p>
          <a:p>
            <a:pPr lvl="1">
              <a:lnSpc>
                <a:spcPct val="100000"/>
              </a:lnSpc>
            </a:pPr>
            <a:r>
              <a:rPr lang="en-US" sz="2997" noProof="1">
                <a:hlinkClick r:id="rId4"/>
              </a:rPr>
              <a:t>http://softuni.foundation/</a:t>
            </a:r>
            <a:endParaRPr lang="en-US" sz="2997" noProof="1"/>
          </a:p>
          <a:p>
            <a:pPr>
              <a:lnSpc>
                <a:spcPct val="100000"/>
              </a:lnSpc>
            </a:pPr>
            <a:r>
              <a:rPr lang="en-US" sz="3197" dirty="0"/>
              <a:t>Software University @ Facebook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kumimoji="0" lang="en-US" sz="2897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7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Forums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lang="en-US" sz="2797" dirty="0">
                <a:hlinkClick r:id="rId6"/>
              </a:rPr>
              <a:t>forum.softuni.bg</a:t>
            </a:r>
            <a:endParaRPr lang="en-US" sz="2797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5" y="5017463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60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9" y="1319424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2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4035865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24087899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4046DE-A9B1-432F-9B4A-FABC06FA6C4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3880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5/15/2019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D6D6A09-06AD-490A-BFEA-2ED29E8BAB3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5/15/2019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395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8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5"/>
            <a:ext cx="8180332" cy="4795935"/>
          </a:xfrm>
        </p:spPr>
        <p:txBody>
          <a:bodyPr/>
          <a:lstStyle>
            <a:lvl1pPr marL="513888" indent="-513888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5/15/2019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708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9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2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746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5/15/2019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525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2" y="3314705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4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5/15/2019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190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5/15/2019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051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0002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4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24" tIns="60912" rIns="121824" bIns="609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6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4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1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1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8" y="6390561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5/15/2019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426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2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036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6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7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5/15/2019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681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8" y="6397197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5/15/2019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70" y="6397197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6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33063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62" r:id="rId17"/>
    <p:sldLayoutId id="2147483698" r:id="rId18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072" rtl="0" eaLnBrk="1" latinLnBrk="1" hangingPunct="1">
        <a:spcBef>
          <a:spcPct val="0"/>
        </a:spcBef>
        <a:buNone/>
        <a:defRPr sz="3997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778" indent="-45677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7" kern="1200">
          <a:solidFill>
            <a:schemeClr val="tx1"/>
          </a:solidFill>
          <a:latin typeface="+mn-lt"/>
          <a:ea typeface="+mn-ea"/>
          <a:cs typeface="+mn-cs"/>
        </a:defRPr>
      </a:lvl1pPr>
      <a:lvl2pPr marL="989684" indent="-38064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522591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7" kern="1200">
          <a:solidFill>
            <a:schemeClr val="tx1"/>
          </a:solidFill>
          <a:latin typeface="+mn-lt"/>
          <a:ea typeface="+mn-ea"/>
          <a:cs typeface="+mn-cs"/>
        </a:defRPr>
      </a:lvl3pPr>
      <a:lvl4pPr marL="2131627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7" kern="1200">
          <a:solidFill>
            <a:schemeClr val="tx1"/>
          </a:solidFill>
          <a:latin typeface="+mn-lt"/>
          <a:ea typeface="+mn-ea"/>
          <a:cs typeface="+mn-cs"/>
        </a:defRPr>
      </a:lvl4pPr>
      <a:lvl5pPr marL="2740663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7" kern="1200">
          <a:solidFill>
            <a:schemeClr val="tx1"/>
          </a:solidFill>
          <a:latin typeface="+mn-lt"/>
          <a:ea typeface="+mn-ea"/>
          <a:cs typeface="+mn-cs"/>
        </a:defRPr>
      </a:lvl5pPr>
      <a:lvl6pPr marL="3349699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6pPr>
      <a:lvl7pPr marL="3958736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7pPr>
      <a:lvl8pPr marL="4567772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8pPr>
      <a:lvl9pPr marL="5176808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9036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807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7109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6145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518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4218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3254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229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hyperlink" Target="https://softuni.bg/courses/programming-fundamentals" TargetMode="External"/><Relationship Id="rId7" Type="http://schemas.openxmlformats.org/officeDocument/2006/relationships/hyperlink" Target="https://www.facebook.com/groups/FundamentalsModuleMay2019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hyperlink" Target="https://softuni.bg/forum/categories/24/technology-fundamentals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technology-fundamental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63.png"/><Relationship Id="rId26" Type="http://schemas.openxmlformats.org/officeDocument/2006/relationships/image" Target="../media/image66.jpe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://smartit.bg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60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stemo.bg/en/" TargetMode="External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62.png"/><Relationship Id="rId20" Type="http://schemas.openxmlformats.org/officeDocument/2006/relationships/image" Target="../media/image3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7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65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motion-software.com/" TargetMode="External"/><Relationship Id="rId10" Type="http://schemas.openxmlformats.org/officeDocument/2006/relationships/image" Target="../media/image59.png"/><Relationship Id="rId19" Type="http://schemas.openxmlformats.org/officeDocument/2006/relationships/hyperlink" Target="https://www.superhosting.bg/" TargetMode="External"/><Relationship Id="rId4" Type="http://schemas.openxmlformats.org/officeDocument/2006/relationships/image" Target="../media/image56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61.png"/><Relationship Id="rId22" Type="http://schemas.openxmlformats.org/officeDocument/2006/relationships/image" Target="../media/image6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67.jpeg"/><Relationship Id="rId7" Type="http://schemas.openxmlformats.org/officeDocument/2006/relationships/image" Target="../media/image6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68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70.gi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3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6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vaylokenov" TargetMode="External"/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66686" y="1303142"/>
            <a:ext cx="10962447" cy="882654"/>
          </a:xfrm>
        </p:spPr>
        <p:txBody>
          <a:bodyPr>
            <a:normAutofit/>
          </a:bodyPr>
          <a:lstStyle/>
          <a:p>
            <a:r>
              <a:rPr lang="en-US" dirty="0"/>
              <a:t>Course Introduction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C# Fundamentals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1800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https://softuni.bg/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70972" y="4938804"/>
            <a:ext cx="2950749" cy="382788"/>
          </a:xfrm>
        </p:spPr>
        <p:txBody>
          <a:bodyPr/>
          <a:lstStyle/>
          <a:p>
            <a:r>
              <a:rPr lang="en-US" sz="2000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sz="1800" dirty="0"/>
              <a:t>Technical Trainers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3AD21C1-E34F-4A20-A9BA-2920F583BB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0988" y="1884233"/>
            <a:ext cx="4286848" cy="347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3AAF33-8FB9-4DCD-A2DF-FB2DD8D290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Course Organization</a:t>
            </a:r>
            <a:endParaRPr lang="bg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18B2E8-FA08-4AD1-ADB4-68B9103E8B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812" y="1406862"/>
            <a:ext cx="2833726" cy="2234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497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C# Fundamentals Module</a:t>
            </a:r>
          </a:p>
        </p:txBody>
      </p:sp>
      <p:cxnSp>
        <p:nvCxnSpPr>
          <p:cNvPr id="71" name="Straight Connector 70"/>
          <p:cNvCxnSpPr/>
          <p:nvPr/>
        </p:nvCxnSpPr>
        <p:spPr>
          <a:xfrm>
            <a:off x="395314" y="2249541"/>
            <a:ext cx="11337898" cy="0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537651" y="1990563"/>
            <a:ext cx="0" cy="517957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6781498" y="2005206"/>
            <a:ext cx="0" cy="517957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1065300" y="2120052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1616350" y="2005206"/>
            <a:ext cx="0" cy="517957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75618" y="1494769"/>
            <a:ext cx="15890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15-May-201</a:t>
            </a:r>
            <a:r>
              <a:rPr lang="bg-BG" sz="2000" b="1" dirty="0"/>
              <a:t>9</a:t>
            </a:r>
            <a:endParaRPr lang="en-US" sz="20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10107667" y="1534099"/>
            <a:ext cx="14061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9-Aug-201</a:t>
            </a:r>
            <a:r>
              <a:rPr lang="bg-BG" sz="2000" b="1" dirty="0"/>
              <a:t>9</a:t>
            </a:r>
            <a:endParaRPr lang="en-US" sz="2000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E457939-1894-404F-8183-80FA38B6E6DF}"/>
              </a:ext>
            </a:extLst>
          </p:cNvPr>
          <p:cNvSpPr/>
          <p:nvPr/>
        </p:nvSpPr>
        <p:spPr bwMode="auto">
          <a:xfrm>
            <a:off x="760420" y="2876044"/>
            <a:ext cx="5714986" cy="304961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Tech – C#</a:t>
            </a:r>
          </a:p>
          <a:p>
            <a:pPr algn="ctr"/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12 weeks * 3 times / week</a:t>
            </a: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18 credits</a:t>
            </a:r>
          </a:p>
          <a:p>
            <a:pPr algn="ctr"/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Start: 15-May-201</a:t>
            </a:r>
            <a:r>
              <a:rPr lang="bg-BG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  <a:endParaRPr lang="en-US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Mid Exam: 30-Jun-2019</a:t>
            </a:r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Final exam: 4-Aug-2019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658DD2F-E922-4AEE-8C00-EF533916B367}"/>
              </a:ext>
            </a:extLst>
          </p:cNvPr>
          <p:cNvSpPr/>
          <p:nvPr/>
        </p:nvSpPr>
        <p:spPr bwMode="auto">
          <a:xfrm>
            <a:off x="7161212" y="2876044"/>
            <a:ext cx="4267200" cy="304961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Re-Take Exams</a:t>
            </a:r>
          </a:p>
          <a:p>
            <a:pPr algn="ctr"/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Mid Exam</a:t>
            </a: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Retake: 6-Aug-2019</a:t>
            </a: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Final Exam Retake : 9-Aug-2019</a:t>
            </a:r>
          </a:p>
          <a:p>
            <a:pPr algn="ctr"/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7AF716D-B52E-49E2-89FD-4BD24DC95A8C}"/>
              </a:ext>
            </a:extLst>
          </p:cNvPr>
          <p:cNvSpPr txBox="1"/>
          <p:nvPr/>
        </p:nvSpPr>
        <p:spPr>
          <a:xfrm>
            <a:off x="5256212" y="1499788"/>
            <a:ext cx="14061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4-Aug-201</a:t>
            </a:r>
            <a:r>
              <a:rPr lang="bg-BG" sz="2000" b="1" dirty="0"/>
              <a:t>9</a:t>
            </a:r>
            <a:endParaRPr lang="en-US" sz="2000" b="1" dirty="0"/>
          </a:p>
        </p:txBody>
      </p:sp>
      <p:cxnSp>
        <p:nvCxnSpPr>
          <p:cNvPr id="44" name="Straight Connector 43"/>
          <p:cNvCxnSpPr/>
          <p:nvPr/>
        </p:nvCxnSpPr>
        <p:spPr>
          <a:xfrm>
            <a:off x="1522492" y="2120052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979684" y="2120052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2436876" y="2120052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2894068" y="2120052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3351260" y="2120052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3808452" y="2120052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4265644" y="2120052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4722836" y="2120052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5180028" y="2120052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5637220" y="2120052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6094412" y="2120052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5349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Your homework is mainly work in class</a:t>
            </a:r>
          </a:p>
          <a:p>
            <a:pPr lvl="1"/>
            <a:r>
              <a:rPr lang="en-US" dirty="0"/>
              <a:t>Lesson days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slides + live demos + exercises</a:t>
            </a:r>
          </a:p>
          <a:p>
            <a:pPr lvl="1"/>
            <a:r>
              <a:rPr lang="en-US" dirty="0"/>
              <a:t>Exercise days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only exercises</a:t>
            </a:r>
          </a:p>
          <a:p>
            <a:r>
              <a:rPr lang="en-US" dirty="0"/>
              <a:t>How to submit your homework?</a:t>
            </a:r>
          </a:p>
          <a:p>
            <a:pPr lvl="1"/>
            <a:r>
              <a:rPr lang="en-US" dirty="0"/>
              <a:t>Submitted in the judge system</a:t>
            </a:r>
          </a:p>
          <a:p>
            <a:r>
              <a:rPr lang="en-US" dirty="0"/>
              <a:t>Do your homework when it's due</a:t>
            </a:r>
          </a:p>
          <a:p>
            <a:pPr lvl="1"/>
            <a:r>
              <a:rPr lang="en-US" dirty="0"/>
              <a:t>Assignments pile up quickly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Assignments &amp; Exercises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F251CBD-913C-42B3-BA69-E7E7F60C96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077" y="2792421"/>
            <a:ext cx="3925676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41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Mandatory:</a:t>
            </a:r>
          </a:p>
          <a:p>
            <a:pPr lvl="1"/>
            <a:r>
              <a:rPr lang="en-US" dirty="0"/>
              <a:t>Exam – 95%</a:t>
            </a:r>
          </a:p>
          <a:p>
            <a:pPr lvl="2"/>
            <a:r>
              <a:rPr lang="en-US" dirty="0"/>
              <a:t>Mid exam – 40%</a:t>
            </a:r>
          </a:p>
          <a:p>
            <a:pPr lvl="2"/>
            <a:r>
              <a:rPr lang="en-US" dirty="0"/>
              <a:t>Final exam – 60%</a:t>
            </a:r>
          </a:p>
          <a:p>
            <a:pPr lvl="1"/>
            <a:r>
              <a:rPr lang="en-US" dirty="0"/>
              <a:t>Exercises &amp; homework – 5%</a:t>
            </a:r>
          </a:p>
          <a:p>
            <a:pPr>
              <a:spcBef>
                <a:spcPts val="1200"/>
              </a:spcBef>
            </a:pPr>
            <a:r>
              <a:rPr lang="en-US" dirty="0"/>
              <a:t>Bonuses:</a:t>
            </a:r>
          </a:p>
          <a:p>
            <a:pPr lvl="1"/>
            <a:r>
              <a:rPr lang="en-US" dirty="0"/>
              <a:t>Presence in class – 5% bonus</a:t>
            </a:r>
            <a:br>
              <a:rPr lang="en-US" dirty="0"/>
            </a:br>
            <a:r>
              <a:rPr lang="en-US" dirty="0"/>
              <a:t>(onsite students only)</a:t>
            </a:r>
            <a:endParaRPr lang="bg-BG" dirty="0">
              <a:solidFill>
                <a:srgbClr val="FF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Scoring System for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1C70AAF-2F36-4207-A978-F4449786A6C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9451" y="3630977"/>
            <a:ext cx="2898654" cy="25690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7CD67DC-3695-4835-B2A3-0A77C830BA3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612" y="1295400"/>
            <a:ext cx="2649772" cy="220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730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Official web site:</a:t>
            </a:r>
          </a:p>
          <a:p>
            <a:endParaRPr lang="en-US" dirty="0"/>
          </a:p>
          <a:p>
            <a:r>
              <a:rPr lang="en-US" dirty="0"/>
              <a:t>Official discussion forum:</a:t>
            </a:r>
          </a:p>
          <a:p>
            <a:endParaRPr lang="en-US" dirty="0"/>
          </a:p>
          <a:p>
            <a:r>
              <a:rPr lang="en-US" dirty="0"/>
              <a:t>Official Facebook group: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Web Site, Forum and FB Group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760411" y="1905000"/>
            <a:ext cx="8933514" cy="604353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hlinkClick r:id="rId3"/>
              </a:rPr>
              <a:t>https://softuni.bg/programming-fundamentals</a:t>
            </a:r>
            <a:endParaRPr lang="en-US" sz="2399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60411" y="3281847"/>
            <a:ext cx="8933514" cy="604353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hlinkClick r:id="rId4"/>
              </a:rPr>
              <a:t>https://softuni.bg/forum</a:t>
            </a:r>
            <a:endParaRPr lang="en-US" sz="2399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65368" y="2856892"/>
            <a:ext cx="1468238" cy="14682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38027" y="1217755"/>
            <a:ext cx="1374490" cy="1374490"/>
          </a:xfrm>
          <a:prstGeom prst="rect">
            <a:avLst/>
          </a:prstGeom>
        </p:spPr>
      </p:pic>
      <p:sp>
        <p:nvSpPr>
          <p:cNvPr id="16" name="Rounded Rectangle 6"/>
          <p:cNvSpPr/>
          <p:nvPr/>
        </p:nvSpPr>
        <p:spPr>
          <a:xfrm>
            <a:off x="760411" y="4653055"/>
            <a:ext cx="8933515" cy="604353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dirty="0">
                <a:solidFill>
                  <a:schemeClr val="bg1"/>
                </a:solidFill>
                <a:latin typeface="Consolas" pitchFamily="49" charset="0"/>
                <a:hlinkClick r:id="rId7"/>
              </a:rPr>
              <a:t>https://www.facebook.com/FundamentalsModuleMay2019/</a:t>
            </a:r>
            <a:endParaRPr lang="en-US" sz="4800" b="1" noProof="1">
              <a:solidFill>
                <a:srgbClr val="FF0000"/>
              </a:solidFill>
              <a:latin typeface="Consolas" pitchFamily="49" charset="0"/>
            </a:endParaRPr>
          </a:p>
        </p:txBody>
      </p:sp>
      <p:pic>
        <p:nvPicPr>
          <p:cNvPr id="1032" name="Picture 8" descr="Резултат с изображение за facebook icon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1577" y="4589777"/>
            <a:ext cx="1412635" cy="1412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157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>
                <a:hlinkClick r:id="rId3"/>
              </a:rPr>
              <a:t>https://softuni.bg/courses/technology-fundamentals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582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358" y="4535548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109" y="4535548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6" name="Netpeak" descr="Ð ÐµÐ·ÑÐ»ÑÐ°Ñ Ñ Ð¸Ð·Ð¾Ð±ÑÐ°Ð¶ÐµÐ½Ð¸Ðµ Ð·Ð° netpeak">
            <a:hlinkClick r:id="rId7"/>
            <a:extLst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387" y="2475024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  <a:extLst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110" y="2475024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4177" y="1444762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109" y="1444762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  <a:extLst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490" y="1444762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0316" y="3505286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19"/>
            <a:extLst/>
          </p:cNvPr>
          <p:cNvPicPr>
            <a:picLocks noChangeAspect="1" noChangeArrowheads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2055" y="3505286"/>
            <a:ext cx="226966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110" y="3505286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3"/>
            <a:extLst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6703080" y="5565809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5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3488905" y="5565809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670031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0684" y="1710772"/>
            <a:ext cx="8227457" cy="4150197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7128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70119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2538112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140" y="2057400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2612" y="3654371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352480" y="1371605"/>
            <a:ext cx="8180332" cy="4795935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Course Objectives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Training and Team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Course Organization</a:t>
            </a:r>
          </a:p>
          <a:p>
            <a:pPr marL="932996" lvl="1" indent="-457200">
              <a:lnSpc>
                <a:spcPts val="4000"/>
              </a:lnSpc>
            </a:pPr>
            <a:r>
              <a:rPr lang="en-US" dirty="0"/>
              <a:t>Course Infrastructure</a:t>
            </a:r>
          </a:p>
          <a:p>
            <a:pPr marL="932996" lvl="1" indent="-457200">
              <a:lnSpc>
                <a:spcPts val="4000"/>
              </a:lnSpc>
            </a:pPr>
            <a:r>
              <a:rPr lang="en-US" dirty="0"/>
              <a:t>Evaluation Criteria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399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#fund</a:t>
            </a:r>
            <a:r>
              <a:rPr lang="en-GB" sz="11500" b="1" dirty="0"/>
              <a:t>-</a:t>
            </a:r>
            <a:r>
              <a:rPr lang="en-US" sz="11500" b="1" dirty="0" err="1"/>
              <a:t>csharp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373C89-5D68-46FD-805E-4691B9E9BF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Course Objectives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228CC0-ED90-46D1-AE74-8EF199E28D0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28D315A-6C16-4DEB-B5E3-DB0BB0954C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6012" y="990600"/>
            <a:ext cx="5318632" cy="3072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648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Working with linear data structures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Arrays and Lists</a:t>
            </a:r>
          </a:p>
          <a:p>
            <a:pPr>
              <a:buClr>
                <a:schemeClr val="tx1"/>
              </a:buClr>
            </a:pPr>
            <a:r>
              <a:rPr lang="en-US" dirty="0"/>
              <a:t>Defining simple classes</a:t>
            </a:r>
          </a:p>
          <a:p>
            <a:pPr>
              <a:buClr>
                <a:schemeClr val="tx1"/>
              </a:buClr>
            </a:pPr>
            <a:r>
              <a:rPr lang="en-US" dirty="0"/>
              <a:t>Processing and manipulating strings</a:t>
            </a:r>
            <a:endParaRPr lang="en-US" dirty="0">
              <a:solidFill>
                <a:srgbClr val="FF0000"/>
              </a:solidFill>
            </a:endParaRPr>
          </a:p>
          <a:p>
            <a:pPr>
              <a:buClr>
                <a:schemeClr val="tx1"/>
              </a:buClr>
            </a:pPr>
            <a:r>
              <a:rPr lang="en-US" dirty="0"/>
              <a:t>Regular expressions</a:t>
            </a:r>
            <a:endParaRPr lang="bg-BG" dirty="0"/>
          </a:p>
          <a:p>
            <a:pPr>
              <a:buClr>
                <a:schemeClr val="tx1"/>
              </a:buClr>
            </a:pPr>
            <a:r>
              <a:rPr lang="en-US" dirty="0"/>
              <a:t>Building simple web project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Fundamentals Objectives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37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2AC9B3-CD5E-485F-AC84-B066819DDC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Mid Exam</a:t>
            </a:r>
          </a:p>
          <a:p>
            <a:pPr lvl="1"/>
            <a:r>
              <a:rPr lang="en-GB" dirty="0"/>
              <a:t>3 practical problems</a:t>
            </a:r>
            <a:r>
              <a:rPr lang="bg-BG" dirty="0"/>
              <a:t> </a:t>
            </a:r>
            <a:r>
              <a:rPr lang="en-GB" dirty="0"/>
              <a:t>for 4 hours</a:t>
            </a:r>
          </a:p>
          <a:p>
            <a:pPr lvl="2"/>
            <a:r>
              <a:rPr lang="en-GB" dirty="0"/>
              <a:t>Conditional Statements and Loops</a:t>
            </a:r>
          </a:p>
          <a:p>
            <a:pPr lvl="2"/>
            <a:r>
              <a:rPr lang="en-GB" dirty="0"/>
              <a:t>Arrays</a:t>
            </a:r>
          </a:p>
          <a:p>
            <a:pPr lvl="2"/>
            <a:r>
              <a:rPr lang="en-GB" dirty="0"/>
              <a:t>Lists</a:t>
            </a:r>
          </a:p>
          <a:p>
            <a:r>
              <a:rPr lang="en-GB" dirty="0"/>
              <a:t>Final Exam</a:t>
            </a:r>
          </a:p>
          <a:p>
            <a:pPr lvl="1"/>
            <a:r>
              <a:rPr lang="en-GB" dirty="0"/>
              <a:t>3 practical problems</a:t>
            </a:r>
            <a:r>
              <a:rPr lang="bg-BG" dirty="0"/>
              <a:t> </a:t>
            </a:r>
            <a:r>
              <a:rPr lang="en-US" dirty="0"/>
              <a:t>for 4 hours</a:t>
            </a:r>
          </a:p>
          <a:p>
            <a:pPr lvl="2"/>
            <a:r>
              <a:rPr lang="en-GB" dirty="0"/>
              <a:t>Associative Arrays</a:t>
            </a:r>
            <a:endParaRPr lang="en-GB" dirty="0">
              <a:solidFill>
                <a:srgbClr val="FF0000"/>
              </a:solidFill>
            </a:endParaRPr>
          </a:p>
          <a:p>
            <a:pPr lvl="2"/>
            <a:r>
              <a:rPr lang="en-GB" dirty="0"/>
              <a:t>Strings and Text Processing</a:t>
            </a:r>
          </a:p>
          <a:p>
            <a:pPr lvl="2"/>
            <a:r>
              <a:rPr lang="en-US" dirty="0"/>
              <a:t>Regular Expressions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710A67-8258-40BF-92EB-5591C8FB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Practical Programming Exam</a:t>
            </a:r>
          </a:p>
        </p:txBody>
      </p:sp>
    </p:spTree>
    <p:extLst>
      <p:ext uri="{BB962C8B-B14F-4D97-AF65-F5344CB8AC3E}">
        <p14:creationId xmlns:p14="http://schemas.microsoft.com/office/powerpoint/2010/main" val="3125344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21903A1-16BE-4FFA-B0C9-759872B7BE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The Team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9D8692-CA7F-467D-B3BA-6F205A4872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8612" y="1066800"/>
            <a:ext cx="1822172" cy="3123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424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http://i3.ytimg.com/vi/1UZ-OX6mtbc/maxresdefault.jpg">
            <a:extLst>
              <a:ext uri="{FF2B5EF4-FFF2-40B4-BE49-F238E27FC236}">
                <a16:creationId xmlns:a16="http://schemas.microsoft.com/office/drawing/2014/main" id="{1C703E7F-EB3C-4DD9-8589-D0754FFA51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1"/>
          <a:stretch/>
        </p:blipFill>
        <p:spPr bwMode="auto">
          <a:xfrm>
            <a:off x="7934009" y="1615353"/>
            <a:ext cx="3646163" cy="364616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1E9FB0-85E1-4419-BB38-2169390291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noProof="1"/>
              <a:t>Various job titles at the same time:</a:t>
            </a:r>
          </a:p>
          <a:p>
            <a:pPr lvl="1"/>
            <a:r>
              <a:rPr lang="en-GB" noProof="1"/>
              <a:t>CTO @ SoftUni Dev Team</a:t>
            </a:r>
          </a:p>
          <a:p>
            <a:pPr lvl="1"/>
            <a:r>
              <a:rPr lang="en-GB" noProof="1"/>
              <a:t>Technical Trainer @ SoftUni</a:t>
            </a:r>
          </a:p>
          <a:p>
            <a:pPr lvl="1"/>
            <a:r>
              <a:rPr lang="en-GB" noProof="1"/>
              <a:t>Mathematical competitions champion</a:t>
            </a:r>
          </a:p>
          <a:p>
            <a:pPr lvl="1"/>
            <a:r>
              <a:rPr lang="en-US" noProof="1"/>
              <a:t>Creator of open-source </a:t>
            </a:r>
            <a:br>
              <a:rPr lang="bg-BG" noProof="1"/>
            </a:br>
            <a:r>
              <a:rPr lang="en-US" noProof="1"/>
              <a:t>libraries for ASP.NET</a:t>
            </a:r>
          </a:p>
          <a:p>
            <a:pPr lvl="2"/>
            <a:r>
              <a:rPr lang="en-US" noProof="1"/>
              <a:t>MyTested.AspNetCore.Mvc</a:t>
            </a:r>
          </a:p>
          <a:p>
            <a:r>
              <a:rPr lang="en-GB" noProof="1"/>
              <a:t>Contacts:</a:t>
            </a:r>
          </a:p>
          <a:p>
            <a:pPr lvl="1"/>
            <a:r>
              <a:rPr lang="en-GB" noProof="1">
                <a:hlinkClick r:id="rId3"/>
              </a:rPr>
              <a:t>https://github.com/ivaylokenov</a:t>
            </a:r>
          </a:p>
          <a:p>
            <a:pPr lvl="1"/>
            <a:r>
              <a:rPr lang="en-GB" noProof="1">
                <a:hlinkClick r:id="rId3"/>
              </a:rPr>
              <a:t>https://linkedin.com/in/kenov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14A740E-E736-47BF-BCB7-C4BC9C05A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Ivaylo Kenov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693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3848570-A50C-4C34-9174-788BB556426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46477" y="1615353"/>
            <a:ext cx="3646163" cy="368122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1E9FB0-85E1-4419-BB38-2169390291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noProof="1"/>
              <a:t>Technical Trainer @ Software University</a:t>
            </a:r>
          </a:p>
          <a:p>
            <a:r>
              <a:rPr lang="en-GB" noProof="1"/>
              <a:t>Top performing student </a:t>
            </a:r>
            <a:br>
              <a:rPr lang="en-GB" noProof="1"/>
            </a:br>
            <a:r>
              <a:rPr lang="en-GB" noProof="1"/>
              <a:t>@ Software University</a:t>
            </a:r>
          </a:p>
          <a:p>
            <a:r>
              <a:rPr lang="en-GB" noProof="1"/>
              <a:t>Interested in Web Development</a:t>
            </a:r>
          </a:p>
          <a:p>
            <a:r>
              <a:rPr lang="en-US" noProof="1"/>
              <a:t>Interested in different </a:t>
            </a:r>
            <a:br>
              <a:rPr lang="en-US" noProof="1"/>
            </a:br>
            <a:r>
              <a:rPr lang="en-US" noProof="1"/>
              <a:t>technologies such as Java and JS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14A740E-E736-47BF-BCB7-C4BC9C05A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Galin</a:t>
            </a:r>
            <a:r>
              <a:rPr lang="en-GB" dirty="0"/>
              <a:t> </a:t>
            </a:r>
            <a:r>
              <a:rPr lang="en-GB" dirty="0" err="1"/>
              <a:t>Gospodinov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950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116" end="1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SoftUni-PowerPoint-Template</Template>
  <TotalTime>0</TotalTime>
  <Words>477</Words>
  <Application>Microsoft Office PowerPoint</Application>
  <PresentationFormat>Custom</PresentationFormat>
  <Paragraphs>131</Paragraphs>
  <Slides>19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Consolas</vt:lpstr>
      <vt:lpstr>Wingdings</vt:lpstr>
      <vt:lpstr>Wingdings 2</vt:lpstr>
      <vt:lpstr>1_SoftUni3_1</vt:lpstr>
      <vt:lpstr>C# Fundamentals</vt:lpstr>
      <vt:lpstr>Table of Contents</vt:lpstr>
      <vt:lpstr>Have a Question?</vt:lpstr>
      <vt:lpstr>PowerPoint Presentation</vt:lpstr>
      <vt:lpstr>Technology Fundamentals Objectives</vt:lpstr>
      <vt:lpstr>Practical Programming Exam</vt:lpstr>
      <vt:lpstr>PowerPoint Presentation</vt:lpstr>
      <vt:lpstr>Ivaylo Kenov</vt:lpstr>
      <vt:lpstr>Galin Gospodinov</vt:lpstr>
      <vt:lpstr>PowerPoint Presentation</vt:lpstr>
      <vt:lpstr>C# Fundamentals Module</vt:lpstr>
      <vt:lpstr>Homework Assignments &amp; Exercises</vt:lpstr>
      <vt:lpstr>Scoring System for the Course</vt:lpstr>
      <vt:lpstr>Course Web Site, Forum and FB Group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Fundamentals Course Introduction</dc:title>
  <dc:subject>Technology Fundamentals  – Practical Training Course @ SoftUni</dc:subject>
  <dc:creator/>
  <cp:keywords>Technology Fundamentals, tech, fundamentals, technologySoftware University, SoftUni, programming, coding, software development, education, training, course</cp:keywords>
  <dc:description>Technology Fundamentals Course @ SoftUni – https://softuni.bg/trainings/2056/technology-fundamental-september-2018</dc:description>
  <cp:lastModifiedBy/>
  <cp:revision>1</cp:revision>
  <dcterms:created xsi:type="dcterms:W3CDTF">2014-01-02T17:00:34Z</dcterms:created>
  <dcterms:modified xsi:type="dcterms:W3CDTF">2019-05-15T14:03:35Z</dcterms:modified>
  <cp:category>programming, education, software engineering, software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