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0"/>
  </p:notesMasterIdLst>
  <p:handoutMasterIdLst>
    <p:handoutMasterId r:id="rId61"/>
  </p:handoutMasterIdLst>
  <p:sldIdLst>
    <p:sldId id="256" r:id="rId2"/>
    <p:sldId id="320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75" r:id="rId28"/>
    <p:sldId id="276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319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6" r:id="rId57"/>
    <p:sldId id="317" r:id="rId58"/>
    <p:sldId id="318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5A6B7AE-2A70-40FE-9AE0-CC266CF16E43}">
          <p14:sldIdLst>
            <p14:sldId id="256"/>
            <p14:sldId id="320"/>
          </p14:sldIdLst>
        </p14:section>
        <p14:section name="HTTP Basics" id="{C48F81FB-FDE3-40AA-B702-978F44A4E041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HTML Basics" id="{F3EA792C-4A22-4963-852A-5A4E7638E581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75"/>
            <p14:sldId id="276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319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</p14:sldIdLst>
        </p14:section>
        <p14:section name="Summary" id="{6FFB8D8C-88E5-498F-BC0C-4040AA4F5437}">
          <p14:sldIdLst>
            <p14:sldId id="310"/>
            <p14:sldId id="316"/>
          </p14:sldIdLst>
        </p14:section>
        <p14:section name="Questions" id="{F30DAC62-B769-422F-9D14-8ED047F8E839}">
          <p14:sldIdLst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omir Asenov" initials="HA" lastIdx="1" clrIdx="0">
    <p:extLst>
      <p:ext uri="{19B8F6BF-5375-455C-9EA6-DF929625EA0E}">
        <p15:presenceInfo xmlns:p15="http://schemas.microsoft.com/office/powerpoint/2012/main" userId="S::h.asenov@softuni.bg::3e2eaf29-944b-4537-a70a-662287977d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850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-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5210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096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3782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92244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9156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6262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9184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8134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0804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3119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8730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58223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9989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64254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1226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09323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47</a:t>
            </a:fld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84365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34120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</a:t>
            </a:fld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70078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079818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384" name="Shape 384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51</a:t>
            </a:fld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4955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07522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98528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005892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62775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0877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983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2835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7846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92708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1694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1936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eg"/><Relationship Id="rId3" Type="http://schemas.openxmlformats.org/officeDocument/2006/relationships/hyperlink" Target="https://jetbrains.com/webstorm/" TargetMode="External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hyperlink" Target="https://www.visualstudio.com/" TargetMode="Externa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2.png"/><Relationship Id="rId4" Type="http://schemas.openxmlformats.org/officeDocument/2006/relationships/hyperlink" Target="https://softuni.bg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tpostman.com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hyperlink" Target="https://insomnia.res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0" y="2743994"/>
            <a:ext cx="2699999" cy="26999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ea typeface="Calibri"/>
                <a:cs typeface="Calibri"/>
                <a:sym typeface="Calibri"/>
              </a:rPr>
              <a:t>HTTP and HTML Basics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4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HTTP Request &amp; Response, HTML, Working with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>
            <a:normAutofit/>
          </a:bodyPr>
          <a:lstStyle/>
          <a:p>
            <a:pPr algn="ctr">
              <a:lnSpc>
                <a:spcPts val="5400"/>
              </a:lnSpc>
            </a:pPr>
            <a:r>
              <a:rPr lang="en-US"/>
              <a:t>What is a HTTP Request?</a:t>
            </a: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AAA32DA1-78B2-4E63-9F90-86C4C8C23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52" y="999000"/>
            <a:ext cx="2663095" cy="26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HTTP</a:t>
            </a:r>
            <a:r>
              <a:rPr lang="en-GB" dirty="0"/>
              <a:t> defines 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/>
              <a:t> to indicate the desired action to be performed on the identified resource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POST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HEAD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PUT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DELETE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CONNECT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OPTIONS</a:t>
            </a:r>
          </a:p>
          <a:p>
            <a:endParaRPr lang="en-GB" dirty="0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EBBDA8AA-1798-4F92-BA4A-0163F740E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99000"/>
            <a:ext cx="3158095" cy="31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858642" y="1224000"/>
            <a:ext cx="10474716" cy="51398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/users/SoftUni-Tech-Module/repos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marL="216000" indent="-45720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User-Agent: Mozilla/5.0 (Windows NT 10.0; WOW64) AppleWebKit/537.36 (KHTML, like Gecko) Chrome/54.0.2840.71 Safari/537.36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marL="216000" indent="-45720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Request - Example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646000" y="2242646"/>
            <a:ext cx="2125800" cy="510778"/>
          </a:xfrm>
          <a:prstGeom prst="wedgeRoundRectCallout">
            <a:avLst>
              <a:gd name="adj1" fmla="val -68171"/>
              <a:gd name="adj2" fmla="val 374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HTTP headers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21148" y="1731868"/>
            <a:ext cx="2614852" cy="510778"/>
          </a:xfrm>
          <a:prstGeom prst="wedgeRoundRectCallout">
            <a:avLst>
              <a:gd name="adj1" fmla="val -63354"/>
              <a:gd name="adj2" fmla="val -356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HTTP request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646000" y="5319000"/>
            <a:ext cx="2632507" cy="919401"/>
          </a:xfrm>
          <a:prstGeom prst="wedgeRoundRectCallout">
            <a:avLst>
              <a:gd name="adj1" fmla="val -77641"/>
              <a:gd name="adj2" fmla="val 31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The request body is empty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101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POST Request - Example</a:t>
            </a:r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860004" y="1224000"/>
            <a:ext cx="10471992" cy="51921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</a:t>
            </a:r>
            <a:r>
              <a:rPr lang="en-US" sz="24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/repos/Tech-Module-Jan-2018/test-repo/issues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Mozilla/4.0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(compatible;MSIE 6.0; Windows NT 5.0)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{"title":"Found a bug",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"body":"I'm having a problem with this.",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"labels":["bug","minor"]}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218570" y="1705175"/>
            <a:ext cx="2507387" cy="510778"/>
          </a:xfrm>
          <a:prstGeom prst="wedgeRoundRectCallout">
            <a:avLst>
              <a:gd name="adj1" fmla="val -64656"/>
              <a:gd name="adj2" fmla="val -597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HTTP request line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838903" y="1856635"/>
            <a:ext cx="2112097" cy="510778"/>
          </a:xfrm>
          <a:prstGeom prst="wedgeRoundRectCallout">
            <a:avLst>
              <a:gd name="adj1" fmla="val -66406"/>
              <a:gd name="adj2" fmla="val 487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HTTP headers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550419" y="3934293"/>
            <a:ext cx="3914625" cy="919401"/>
          </a:xfrm>
          <a:prstGeom prst="wedgeRoundRectCallout">
            <a:avLst>
              <a:gd name="adj1" fmla="val -66833"/>
              <a:gd name="adj2" fmla="val 441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The request body holds  the submitted data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100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1838" y="4858932"/>
            <a:ext cx="10961783" cy="768084"/>
          </a:xfrm>
        </p:spPr>
        <p:txBody>
          <a:bodyPr/>
          <a:lstStyle/>
          <a:p>
            <a:r>
              <a:rPr lang="en-US" dirty="0"/>
              <a:t>What is a HTTP Response?</a:t>
            </a:r>
          </a:p>
        </p:txBody>
      </p:sp>
      <p:sp>
        <p:nvSpPr>
          <p:cNvPr id="10" name="Subtitle 2"/>
          <p:cNvSpPr>
            <a:spLocks noGrp="1"/>
          </p:cNvSpPr>
          <p:nvPr>
            <p:ph type="body" sz="quarter" idx="4294967295"/>
          </p:nvPr>
        </p:nvSpPr>
        <p:spPr>
          <a:xfrm>
            <a:off x="615109" y="5627016"/>
            <a:ext cx="10958512" cy="76676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/>
              <a:t>HTTP Response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84FA37C-ECA4-49F1-AE7A-A38B14602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181" y="684000"/>
            <a:ext cx="3923095" cy="39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0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- Example</a:t>
            </a:r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1725841" y="1563653"/>
            <a:ext cx="8740318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OK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Date: Fri, 1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Nov 2016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076703" y="1317068"/>
            <a:ext cx="3591798" cy="510778"/>
          </a:xfrm>
          <a:prstGeom prst="wedgeRoundRectCallout">
            <a:avLst>
              <a:gd name="adj1" fmla="val -66440"/>
              <a:gd name="adj2" fmla="val 321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HTTP response status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096000" y="2805570"/>
            <a:ext cx="2216563" cy="919401"/>
          </a:xfrm>
          <a:prstGeom prst="wedgeRoundRectCallout">
            <a:avLst>
              <a:gd name="adj1" fmla="val -70858"/>
              <a:gd name="adj2" fmla="val -325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HTTP response headers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89437" y="4702695"/>
            <a:ext cx="2216563" cy="919401"/>
          </a:xfrm>
          <a:prstGeom prst="wedgeRoundRectCallout">
            <a:avLst>
              <a:gd name="adj1" fmla="val -69913"/>
              <a:gd name="adj2" fmla="val 285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HTTP response body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198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Status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44982"/>
              </p:ext>
            </p:extLst>
          </p:nvPr>
        </p:nvGraphicFramePr>
        <p:xfrm>
          <a:off x="642778" y="1294920"/>
          <a:ext cx="10906444" cy="52120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137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0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8024">
                  <a:extLst>
                    <a:ext uri="{9D8B030D-6E8A-4147-A177-3AD203B41FA5}">
                      <a16:colId xmlns:a16="http://schemas.microsoft.com/office/drawing/2014/main" val="271118907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GB" sz="3000" dirty="0">
                          <a:solidFill>
                            <a:schemeClr val="tx1"/>
                          </a:solidFill>
                          <a:effectLst/>
                        </a:rPr>
                        <a:t>Status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000" dirty="0">
                          <a:solidFill>
                            <a:schemeClr val="tx1"/>
                          </a:solidFill>
                          <a:effectLst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000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b="1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Successfully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 retrieved resource</a:t>
                      </a:r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b="1" dirty="0">
                          <a:solidFill>
                            <a:schemeClr val="tx1"/>
                          </a:solidFill>
                        </a:rPr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A new resource was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b="1" dirty="0">
                          <a:solidFill>
                            <a:schemeClr val="tx1"/>
                          </a:solidFill>
                        </a:rPr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Request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 has nothing to return</a:t>
                      </a:r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79766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b="1" dirty="0">
                          <a:solidFill>
                            <a:schemeClr val="tx1"/>
                          </a:solidFill>
                        </a:rPr>
                        <a:t>301 </a:t>
                      </a: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GB" sz="2800" b="1" dirty="0">
                          <a:solidFill>
                            <a:schemeClr val="tx1"/>
                          </a:solidFill>
                        </a:rPr>
                        <a:t> 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Moved to another location (redirect)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b="1" dirty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Bad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Invalid request / syntax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b="1" dirty="0">
                          <a:solidFill>
                            <a:schemeClr val="tx1"/>
                          </a:solidFill>
                        </a:rPr>
                        <a:t>401 </a:t>
                      </a: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GB" sz="2800" b="1" dirty="0">
                          <a:solidFill>
                            <a:schemeClr val="tx1"/>
                          </a:solidFill>
                        </a:rPr>
                        <a:t> 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Unauthorized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uthentication failed / Access denied</a:t>
                      </a:r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b="1" dirty="0">
                          <a:solidFill>
                            <a:schemeClr val="tx1"/>
                          </a:solidFill>
                        </a:rPr>
                        <a:t>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Not 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Invalid resource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90772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b="1" dirty="0">
                          <a:solidFill>
                            <a:schemeClr val="tx1"/>
                          </a:solidFill>
                        </a:rPr>
                        <a:t>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Conflict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Conflict was detected, e.g. duplicated 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24909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b="1" dirty="0">
                          <a:solidFill>
                            <a:schemeClr val="tx1"/>
                          </a:solidFill>
                        </a:rPr>
                        <a:t>500 </a:t>
                      </a: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GB" sz="2800" b="1" dirty="0">
                          <a:solidFill>
                            <a:schemeClr val="tx1"/>
                          </a:solidFill>
                        </a:rPr>
                        <a:t> 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Server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Internal server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 error / Service unavailable</a:t>
                      </a:r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844160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945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Content-Type / Content-Disposition</a:t>
            </a:r>
            <a:r>
              <a:rPr lang="en-US" dirty="0"/>
              <a:t> headers specify how the HTTP request / response body should be processed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Content-Type and Disposition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5465" y="3048000"/>
            <a:ext cx="5372439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application/json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75465" y="4533566"/>
            <a:ext cx="10370536" cy="11449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application/pdf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Content-Disposition: attachment; filename="Financial-Report-April-2016.pdf"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010401" y="2650107"/>
            <a:ext cx="4035600" cy="919401"/>
          </a:xfrm>
          <a:prstGeom prst="wedgeRoundRectCallout">
            <a:avLst>
              <a:gd name="adj1" fmla="val -59824"/>
              <a:gd name="adj2" fmla="val 580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UTF-8 encoded HTML page. Will be shown in the browser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638800" y="5557787"/>
            <a:ext cx="4957200" cy="919401"/>
          </a:xfrm>
          <a:prstGeom prst="wedgeRoundRectCallout">
            <a:avLst>
              <a:gd name="adj1" fmla="val -57262"/>
              <a:gd name="adj2" fmla="val -384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This will download a PDF file named Financial-Report-April-2016.pdf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75465" y="3819395"/>
            <a:ext cx="6635535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charset=utf-8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340901" y="2321388"/>
            <a:ext cx="2755099" cy="510778"/>
          </a:xfrm>
          <a:prstGeom prst="wedgeRoundRectCallout">
            <a:avLst>
              <a:gd name="adj1" fmla="val -61902"/>
              <a:gd name="adj2" fmla="val 614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JSON-encoded data</a:t>
            </a:r>
          </a:p>
        </p:txBody>
      </p:sp>
    </p:spTree>
    <p:extLst>
      <p:ext uri="{BB962C8B-B14F-4D97-AF65-F5344CB8AC3E}">
        <p14:creationId xmlns:p14="http://schemas.microsoft.com/office/powerpoint/2010/main" val="290641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Conversation: Example</a:t>
            </a:r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659943" y="3294000"/>
            <a:ext cx="7696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</a:t>
            </a:r>
            <a:r>
              <a:rPr lang="en-US" sz="24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Date: Tue, 16 Jan 2018 15:13:41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400" b="1" noProof="1">
                <a:latin typeface="Consolas" pitchFamily="49" charset="0"/>
                <a:cs typeface="Consolas" pitchFamily="49" charset="0"/>
              </a:rPr>
              <a:t>Tue, 16 Jan 2018 15:13:42 GMT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Content-Length: 18586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&lt;html&gt;&lt;title&gt;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Курсовете от</a:t>
            </a:r>
            <a:r>
              <a:rPr lang="en-GB" sz="2400" b="1" noProof="1">
                <a:latin typeface="Consolas" pitchFamily="49" charset="0"/>
                <a:cs typeface="Consolas" pitchFamily="49" charset="0"/>
              </a:rPr>
              <a:t>…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&lt;/title&gt;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965734" y="2929885"/>
            <a:ext cx="3880531" cy="998230"/>
          </a:xfrm>
          <a:prstGeom prst="wedgeRoundRectCallout">
            <a:avLst>
              <a:gd name="adj1" fmla="val -62136"/>
              <a:gd name="adj2" fmla="val 51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The empty line denotes the end of the response header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59942" y="1413700"/>
            <a:ext cx="570605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4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GB" sz="2400" b="1" noProof="1">
                <a:latin typeface="Consolas" pitchFamily="49" charset="0"/>
                <a:cs typeface="Consolas" pitchFamily="49" charset="0"/>
              </a:rPr>
              <a:t>trainings/courses</a:t>
            </a:r>
            <a:r>
              <a:rPr lang="bg-BG" sz="24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www.softuni.bg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456000" y="1297917"/>
            <a:ext cx="3901736" cy="990847"/>
          </a:xfrm>
          <a:prstGeom prst="wedgeRoundRectCallout">
            <a:avLst>
              <a:gd name="adj1" fmla="val -63942"/>
              <a:gd name="adj2" fmla="val 435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The empty line denotes the end of the request header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2DAF88F9-63F3-452D-A710-B0FF96B59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999" y="2472582"/>
            <a:ext cx="1530000" cy="510778"/>
          </a:xfrm>
          <a:prstGeom prst="wedgeRoundRectCallout">
            <a:avLst>
              <a:gd name="adj1" fmla="val 10603"/>
              <a:gd name="adj2" fmla="val -122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REQUEST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3BF141D7-99B1-47E0-A203-957FE8661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143" y="5823920"/>
            <a:ext cx="1575000" cy="510778"/>
          </a:xfrm>
          <a:prstGeom prst="wedgeRoundRectCallout">
            <a:avLst>
              <a:gd name="adj1" fmla="val -37734"/>
              <a:gd name="adj2" fmla="val -179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03209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8" grpId="0" animBg="1"/>
      <p:bldP spid="11" grpId="0" animBg="1"/>
      <p:bldP spid="13" grpId="0" animBg="1"/>
      <p:bldP spid="10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19A2D06-329D-4D2C-B270-93429BFBF0E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What is HyperText Markup Language?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A4C272-9184-4C94-976C-410286E5E4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bg-BG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03CF0D8-A154-4FA4-A370-D09B9A83D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952" y="1314000"/>
            <a:ext cx="2528095" cy="252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6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7D339E-651D-42C2-8C62-4554F7885A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FDF31-EBBD-47ED-B64C-A9F4AA15A4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67875"/>
          </a:xfrm>
        </p:spPr>
        <p:txBody>
          <a:bodyPr/>
          <a:lstStyle/>
          <a:p>
            <a:r>
              <a:rPr lang="en-US" dirty="0"/>
              <a:t>HTTP Basics</a:t>
            </a:r>
          </a:p>
          <a:p>
            <a:pPr lvl="1"/>
            <a:r>
              <a:rPr lang="en-US" dirty="0"/>
              <a:t>Dev Tools</a:t>
            </a:r>
          </a:p>
          <a:p>
            <a:pPr lvl="1"/>
            <a:r>
              <a:rPr lang="en-US" dirty="0"/>
              <a:t>URL</a:t>
            </a:r>
          </a:p>
          <a:p>
            <a:pPr lvl="1"/>
            <a:r>
              <a:rPr lang="en-US" dirty="0"/>
              <a:t>Request and Response</a:t>
            </a:r>
          </a:p>
          <a:p>
            <a:r>
              <a:rPr lang="en-US" dirty="0"/>
              <a:t>HTML Basics</a:t>
            </a:r>
          </a:p>
          <a:p>
            <a:pPr lvl="1"/>
            <a:r>
              <a:rPr lang="en-US" dirty="0"/>
              <a:t>Definition and Tools</a:t>
            </a:r>
          </a:p>
          <a:p>
            <a:pPr lvl="1"/>
            <a:r>
              <a:rPr lang="en-US" dirty="0"/>
              <a:t>Forms, Escaping and Checkboxes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C36092-0118-43B0-B169-B002647E9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3711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</a:t>
            </a:r>
            <a:r>
              <a:rPr lang="bg-BG" dirty="0"/>
              <a:t>-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H</a:t>
            </a:r>
            <a:r>
              <a:rPr lang="en-US" dirty="0"/>
              <a:t>yper</a:t>
            </a:r>
            <a:r>
              <a:rPr lang="bg-BG" b="1" dirty="0">
                <a:solidFill>
                  <a:schemeClr val="bg1"/>
                </a:solidFill>
              </a:rPr>
              <a:t>Т</a:t>
            </a:r>
            <a:r>
              <a:rPr lang="en-US" dirty="0"/>
              <a:t>ext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arkup </a:t>
            </a:r>
            <a:r>
              <a:rPr lang="en-US" b="1" dirty="0">
                <a:solidFill>
                  <a:schemeClr val="bg1"/>
                </a:solidFill>
              </a:rPr>
              <a:t>L</a:t>
            </a:r>
            <a:r>
              <a:rPr lang="en-US" dirty="0"/>
              <a:t>anguage</a:t>
            </a:r>
          </a:p>
          <a:p>
            <a:pPr lvl="1"/>
            <a:r>
              <a:rPr lang="en-US" dirty="0"/>
              <a:t>A text-based notation for describing</a:t>
            </a:r>
          </a:p>
          <a:p>
            <a:pPr lvl="2"/>
            <a:r>
              <a:rPr lang="en-US" dirty="0"/>
              <a:t>document structure (semantic markup)</a:t>
            </a:r>
          </a:p>
          <a:p>
            <a:pPr lvl="2"/>
            <a:r>
              <a:rPr lang="en-US" dirty="0"/>
              <a:t>document content (text + images + others)</a:t>
            </a:r>
          </a:p>
          <a:p>
            <a:pPr lvl="2"/>
            <a:r>
              <a:rPr lang="en-US" dirty="0"/>
              <a:t>formatting (presentation markup)</a:t>
            </a:r>
          </a:p>
          <a:p>
            <a:r>
              <a:rPr lang="en-US" dirty="0"/>
              <a:t>A HTML document consists of many tags (with nesting)</a:t>
            </a:r>
          </a:p>
          <a:p>
            <a:r>
              <a:rPr lang="en-US" dirty="0"/>
              <a:t>A web site consists of many HTML documents (cross-linked) + images + CSS styles + scripts + other assets</a:t>
            </a: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HTML?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573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 txBox="1">
            <a:spLocks/>
          </p:cNvSpPr>
          <p:nvPr/>
        </p:nvSpPr>
        <p:spPr>
          <a:xfrm>
            <a:off x="1610504" y="4153870"/>
            <a:ext cx="619549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&lt;a href="/home"&gt;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Navigate to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&lt;b&gt;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home page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&lt;/b&gt;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&lt;/a&gt;</a:t>
            </a:r>
            <a:endParaRPr lang="en-US" sz="3000" noProof="1">
              <a:solidFill>
                <a:schemeClr val="bg1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Tags</a:t>
            </a:r>
            <a:r>
              <a:rPr lang="en-US" dirty="0"/>
              <a:t> - keywords describing the document structure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- properties of the tag, e.g. size, color, etc…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- opening + closing tag + attributes + content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Terminology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501873" y="3347596"/>
            <a:ext cx="1859128" cy="510778"/>
          </a:xfrm>
          <a:prstGeom prst="wedgeRoundRectCallout">
            <a:avLst>
              <a:gd name="adj1" fmla="val 30608"/>
              <a:gd name="adj2" fmla="val 1378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Opening tag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3206511" y="3347596"/>
            <a:ext cx="3384489" cy="510778"/>
          </a:xfrm>
          <a:prstGeom prst="wedgeRoundRectCallout">
            <a:avLst>
              <a:gd name="adj1" fmla="val -38689"/>
              <a:gd name="adj2" fmla="val 1044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Attribute: key = "value"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5511000" y="4633941"/>
            <a:ext cx="1419326" cy="510778"/>
          </a:xfrm>
          <a:prstGeom prst="wedgeRoundRectCallout">
            <a:avLst>
              <a:gd name="adj1" fmla="val -74835"/>
              <a:gd name="adj2" fmla="val 384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Element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2738407" y="6175971"/>
            <a:ext cx="1692594" cy="510778"/>
          </a:xfrm>
          <a:prstGeom prst="wedgeRoundRectCallout">
            <a:avLst>
              <a:gd name="adj1" fmla="val -65429"/>
              <a:gd name="adj2" fmla="val -603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Closing tag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69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 - Example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29657" y="1295400"/>
            <a:ext cx="11263201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HTML Example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&lt;/title&gt;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Hello HTML!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HTML describes formatted text using tags.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3" y="1447800"/>
            <a:ext cx="4112473" cy="2133600"/>
          </a:xfrm>
          <a:prstGeom prst="roundRect">
            <a:avLst>
              <a:gd name="adj" fmla="val 8096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3" y="1447800"/>
            <a:ext cx="4112473" cy="2133600"/>
          </a:xfrm>
          <a:prstGeom prst="roundRect">
            <a:avLst>
              <a:gd name="adj" fmla="val 8096"/>
            </a:avLst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2" y="1447800"/>
            <a:ext cx="4112473" cy="2133600"/>
          </a:xfrm>
          <a:prstGeom prst="roundRect">
            <a:avLst>
              <a:gd name="adj" fmla="val 8631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601" y="1447800"/>
            <a:ext cx="4112473" cy="2133600"/>
          </a:xfrm>
          <a:prstGeom prst="roundRect">
            <a:avLst>
              <a:gd name="adj" fmla="val 7248"/>
            </a:avLst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517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8CE56-DC6C-4BE2-A70A-2736010CBB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Interactive</a:t>
            </a:r>
          </a:p>
          <a:p>
            <a:pPr lvl="1"/>
            <a:r>
              <a:rPr lang="en-US" dirty="0"/>
              <a:t>a</a:t>
            </a:r>
          </a:p>
          <a:p>
            <a:pPr lvl="1"/>
            <a:r>
              <a:rPr lang="en-US" dirty="0"/>
              <a:t>form</a:t>
            </a:r>
          </a:p>
          <a:p>
            <a:pPr lvl="1"/>
            <a:r>
              <a:rPr lang="en-US" dirty="0"/>
              <a:t>input</a:t>
            </a:r>
          </a:p>
          <a:p>
            <a:pPr lvl="1"/>
            <a:r>
              <a:rPr lang="en-US" dirty="0"/>
              <a:t>select</a:t>
            </a:r>
          </a:p>
          <a:p>
            <a:pPr lvl="1"/>
            <a:r>
              <a:rPr lang="en-US" dirty="0"/>
              <a:t>button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Structured</a:t>
            </a:r>
          </a:p>
          <a:p>
            <a:pPr lvl="1"/>
            <a:r>
              <a:rPr lang="en-US" dirty="0"/>
              <a:t>h1, h2, h3</a:t>
            </a:r>
          </a:p>
          <a:p>
            <a:pPr lvl="1"/>
            <a:r>
              <a:rPr lang="en-US" dirty="0"/>
              <a:t>div, span, p</a:t>
            </a:r>
          </a:p>
          <a:p>
            <a:pPr lvl="1"/>
            <a:r>
              <a:rPr lang="en-US" dirty="0"/>
              <a:t>table, th, tr, td</a:t>
            </a:r>
          </a:p>
          <a:p>
            <a:pPr lvl="1"/>
            <a:r>
              <a:rPr lang="en-US" dirty="0"/>
              <a:t>img , script, style</a:t>
            </a:r>
          </a:p>
          <a:p>
            <a:pPr lvl="1"/>
            <a:r>
              <a:rPr lang="en-US" dirty="0"/>
              <a:t>ul, ol, li </a:t>
            </a:r>
          </a:p>
          <a:p>
            <a:pPr lvl="1"/>
            <a:r>
              <a:rPr lang="en-US" dirty="0"/>
              <a:t>article, nav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Populate HTML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4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5 defines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semantic</a:t>
            </a:r>
            <a:r>
              <a:rPr lang="en-US" dirty="0"/>
              <a:t> tags for layout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noProof="1">
                <a:solidFill>
                  <a:srgbClr val="EBFFD2"/>
                </a:solidFill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&lt;footer&gt;</a:t>
            </a:r>
            <a:r>
              <a:rPr lang="en-US" noProof="1">
                <a:solidFill>
                  <a:srgbClr val="EBFFD2"/>
                </a:solidFill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&lt;nav&gt;</a:t>
            </a:r>
            <a:r>
              <a:rPr lang="en-US" noProof="1">
                <a:solidFill>
                  <a:srgbClr val="EBFFD2"/>
                </a:solidFill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&lt;aside&gt;</a:t>
            </a:r>
            <a:r>
              <a:rPr lang="en-US" noProof="1">
                <a:solidFill>
                  <a:srgbClr val="EBFFD2"/>
                </a:solidFill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&lt;section&gt;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Structure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74964" y="2538948"/>
            <a:ext cx="579119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&lt;head&gt; … 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&lt;body&gt;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&lt;header&gt; … &lt;/header&gt;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&lt;nav&gt; … &lt;/nav&gt;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&lt;aside&gt; … &lt;/aside&gt;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&lt;section&gt; … &lt;/section&gt;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&lt;footer&gt; … &lt;/footer&gt;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48742" y="2932177"/>
            <a:ext cx="2689859" cy="419100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64005" y="3717692"/>
            <a:ext cx="3810000" cy="1830070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99564" y="2514600"/>
            <a:ext cx="4648200" cy="3810000"/>
            <a:chOff x="531812" y="2286000"/>
            <a:chExt cx="4648200" cy="3810000"/>
          </a:xfrm>
          <a:solidFill>
            <a:schemeClr val="accent6"/>
          </a:solidFill>
        </p:grpSpPr>
        <p:sp>
          <p:nvSpPr>
            <p:cNvPr id="8" name="Rectangle 7"/>
            <p:cNvSpPr/>
            <p:nvPr/>
          </p:nvSpPr>
          <p:spPr>
            <a:xfrm>
              <a:off x="531812" y="2286000"/>
              <a:ext cx="4648200" cy="381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84212" y="2438400"/>
              <a:ext cx="434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Logo + Header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4212" y="3124200"/>
              <a:ext cx="434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Navigation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4212" y="5415280"/>
              <a:ext cx="434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Footer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79812" y="3810000"/>
              <a:ext cx="1447800" cy="14478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Sidebar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4212" y="3810000"/>
              <a:ext cx="2743200" cy="14478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Content</a:t>
              </a:r>
            </a:p>
          </p:txBody>
        </p:sp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5CE1C5E-BAF1-4B57-9D23-12BCF63FCB72}"/>
              </a:ext>
            </a:extLst>
          </p:cNvPr>
          <p:cNvSpPr/>
          <p:nvPr/>
        </p:nvSpPr>
        <p:spPr>
          <a:xfrm rot="20958940">
            <a:off x="4609586" y="3858949"/>
            <a:ext cx="3207582" cy="237264"/>
          </a:xfrm>
          <a:prstGeom prst="rightArrow">
            <a:avLst/>
          </a:prstGeom>
          <a:solidFill>
            <a:schemeClr val="tx1"/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E2A8AA6-2181-4DAF-A6C0-6E033CA6CABF}"/>
              </a:ext>
            </a:extLst>
          </p:cNvPr>
          <p:cNvSpPr/>
          <p:nvPr/>
        </p:nvSpPr>
        <p:spPr>
          <a:xfrm rot="20339602">
            <a:off x="5296414" y="3288174"/>
            <a:ext cx="2659358" cy="237264"/>
          </a:xfrm>
          <a:prstGeom prst="rightArrow">
            <a:avLst/>
          </a:prstGeom>
          <a:solidFill>
            <a:schemeClr val="tx1"/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34C6C84-DB0F-4AAC-ABCF-4271789B4DEF}"/>
              </a:ext>
            </a:extLst>
          </p:cNvPr>
          <p:cNvSpPr/>
          <p:nvPr/>
        </p:nvSpPr>
        <p:spPr>
          <a:xfrm>
            <a:off x="5054948" y="4410936"/>
            <a:ext cx="4892616" cy="237264"/>
          </a:xfrm>
          <a:prstGeom prst="rightArrow">
            <a:avLst/>
          </a:prstGeom>
          <a:solidFill>
            <a:schemeClr val="tx1"/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69A5F92-E641-4875-B1AF-B365B4316DCF}"/>
              </a:ext>
            </a:extLst>
          </p:cNvPr>
          <p:cNvSpPr/>
          <p:nvPr/>
        </p:nvSpPr>
        <p:spPr>
          <a:xfrm>
            <a:off x="5662105" y="4875086"/>
            <a:ext cx="2158463" cy="237264"/>
          </a:xfrm>
          <a:prstGeom prst="rightArrow">
            <a:avLst/>
          </a:prstGeom>
          <a:solidFill>
            <a:schemeClr val="tx1"/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D929EE27-CF4E-4808-A92E-340B62653142}"/>
              </a:ext>
            </a:extLst>
          </p:cNvPr>
          <p:cNvSpPr/>
          <p:nvPr/>
        </p:nvSpPr>
        <p:spPr>
          <a:xfrm rot="817388">
            <a:off x="5412530" y="5523278"/>
            <a:ext cx="2623611" cy="237264"/>
          </a:xfrm>
          <a:prstGeom prst="rightArrow">
            <a:avLst/>
          </a:prstGeom>
          <a:solidFill>
            <a:schemeClr val="tx1"/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568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1" grpId="0" animBg="1"/>
      <p:bldP spid="25" grpId="0" animBg="1"/>
      <p:bldP spid="27" grpId="0" animBg="1"/>
      <p:bldP spid="28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Create a three-page Web site</a:t>
            </a:r>
          </a:p>
          <a:p>
            <a:pPr lvl="1"/>
            <a:r>
              <a:rPr lang="en-US" dirty="0">
                <a:latin typeface="+mj-lt"/>
              </a:rPr>
              <a:t>Create page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home.html</a:t>
            </a:r>
          </a:p>
          <a:p>
            <a:pPr lvl="1"/>
            <a:r>
              <a:rPr lang="en-US" dirty="0">
                <a:latin typeface="+mj-lt"/>
              </a:rPr>
              <a:t>Link it with both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hello.html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todo.html</a:t>
            </a:r>
          </a:p>
          <a:p>
            <a:pPr lvl="1"/>
            <a:r>
              <a:rPr lang="en-US" dirty="0">
                <a:latin typeface="+mj-lt"/>
              </a:rPr>
              <a:t>In both files create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link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b="1" dirty="0">
                <a:latin typeface="+mj-lt"/>
              </a:rPr>
              <a:t>"back to </a:t>
            </a:r>
            <a:r>
              <a:rPr lang="en-US" b="1" u="sng" dirty="0">
                <a:solidFill>
                  <a:schemeClr val="bg1"/>
                </a:solidFill>
                <a:latin typeface="+mj-lt"/>
              </a:rPr>
              <a:t>home</a:t>
            </a:r>
            <a:r>
              <a:rPr lang="en-US" b="1" dirty="0">
                <a:latin typeface="+mj-lt"/>
              </a:rPr>
              <a:t>"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Website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724400" y="1447800"/>
            <a:ext cx="6573520" cy="4518402"/>
            <a:chOff x="4722812" y="1447800"/>
            <a:chExt cx="6573520" cy="451840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2812" y="2310929"/>
              <a:ext cx="2405559" cy="2516192"/>
            </a:xfrm>
            <a:prstGeom prst="roundRect">
              <a:avLst>
                <a:gd name="adj" fmla="val 3152"/>
              </a:avLst>
            </a:prstGeom>
            <a:ln>
              <a:solidFill>
                <a:schemeClr val="tx1"/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2936" y="1447800"/>
              <a:ext cx="3023396" cy="2164496"/>
            </a:xfrm>
            <a:prstGeom prst="roundRect">
              <a:avLst>
                <a:gd name="adj" fmla="val 2585"/>
              </a:avLst>
            </a:prstGeom>
            <a:ln>
              <a:solidFill>
                <a:schemeClr val="tx1"/>
              </a:solidFill>
            </a:ln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78474" y="3816244"/>
              <a:ext cx="3017858" cy="2149958"/>
            </a:xfrm>
            <a:prstGeom prst="roundRect">
              <a:avLst>
                <a:gd name="adj" fmla="val 2963"/>
              </a:avLst>
            </a:prstGeom>
            <a:ln>
              <a:solidFill>
                <a:schemeClr val="tx1"/>
              </a:solidFill>
            </a:ln>
          </p:spPr>
        </p:pic>
        <p:sp>
          <p:nvSpPr>
            <p:cNvPr id="14" name="Bent Arrow 9"/>
            <p:cNvSpPr/>
            <p:nvPr/>
          </p:nvSpPr>
          <p:spPr>
            <a:xfrm rot="12006408">
              <a:off x="7185109" y="4152583"/>
              <a:ext cx="1000940" cy="153375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7" name="Bent Arrow 9"/>
            <p:cNvSpPr/>
            <p:nvPr/>
          </p:nvSpPr>
          <p:spPr>
            <a:xfrm rot="9578834">
              <a:off x="7160919" y="3219192"/>
              <a:ext cx="1000940" cy="153375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378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8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06000" y="4874259"/>
            <a:ext cx="10961783" cy="7680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Developer Environments</a:t>
            </a:r>
          </a:p>
        </p:txBody>
      </p:sp>
      <p:pic>
        <p:nvPicPr>
          <p:cNvPr id="1038" name="Picture 1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8282">
            <a:off x="4866252" y="1493215"/>
            <a:ext cx="905918" cy="905918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36064">
            <a:off x="4807152" y="2781013"/>
            <a:ext cx="1078767" cy="1078767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57518">
            <a:off x="6235092" y="1255928"/>
            <a:ext cx="1157567" cy="113171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1993">
            <a:off x="6349727" y="2880848"/>
            <a:ext cx="982944" cy="7077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481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WebStorm</a:t>
            </a:r>
          </a:p>
          <a:p>
            <a:pPr lvl="1"/>
            <a:r>
              <a:rPr lang="en-US" dirty="0"/>
              <a:t>Powerful IDE for HTML, CSS and JavaScript, paid product</a:t>
            </a:r>
          </a:p>
          <a:p>
            <a:r>
              <a:rPr lang="en-US" dirty="0"/>
              <a:t>Visual Studio + Node.js Tools</a:t>
            </a:r>
          </a:p>
          <a:p>
            <a:pPr lvl="1"/>
            <a:r>
              <a:rPr lang="en-US" dirty="0"/>
              <a:t>For many languages and technologies, Windows only</a:t>
            </a:r>
          </a:p>
          <a:p>
            <a:r>
              <a:rPr lang="en-US" dirty="0"/>
              <a:t>Visual Studio Code, Brackets</a:t>
            </a:r>
            <a:r>
              <a:rPr lang="bg-BG" dirty="0"/>
              <a:t>, </a:t>
            </a:r>
            <a:r>
              <a:rPr lang="en-US" dirty="0"/>
              <a:t>NetBeans</a:t>
            </a:r>
          </a:p>
          <a:p>
            <a:pPr lvl="1"/>
            <a:r>
              <a:rPr lang="en-US" dirty="0"/>
              <a:t>Good free tools for HTML5, cross-platform</a:t>
            </a:r>
            <a:endParaRPr lang="bg-BG" dirty="0"/>
          </a:p>
          <a:p>
            <a:r>
              <a:rPr lang="en-US" dirty="0"/>
              <a:t>Sublime Text, Vim, Notepad++</a:t>
            </a:r>
          </a:p>
          <a:p>
            <a:pPr lvl="1"/>
            <a:r>
              <a:rPr lang="en-US" dirty="0"/>
              <a:t>For hackers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bg-BG" dirty="0"/>
              <a:t>-</a:t>
            </a:r>
            <a:r>
              <a:rPr lang="en-US" dirty="0"/>
              <a:t> Developer Environments</a:t>
            </a:r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0146" y="1263281"/>
            <a:ext cx="1146840" cy="1121228"/>
          </a:xfrm>
          <a:prstGeom prst="rect">
            <a:avLst/>
          </a:prstGeom>
        </p:spPr>
      </p:pic>
      <p:pic>
        <p:nvPicPr>
          <p:cNvPr id="6" name="Picture 5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2334" y="2743200"/>
            <a:ext cx="1522466" cy="930184"/>
          </a:xfrm>
          <a:prstGeom prst="roundRect">
            <a:avLst>
              <a:gd name="adj" fmla="val 2286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7708" y="5386033"/>
            <a:ext cx="1371719" cy="987638"/>
          </a:xfrm>
          <a:prstGeom prst="rect">
            <a:avLst/>
          </a:prstGeom>
        </p:spPr>
      </p:pic>
      <p:pic>
        <p:nvPicPr>
          <p:cNvPr id="1028" name="Picture 4" descr="https://cdn.tutsplus.com/net/uploads/2013/11/deeper-in-brackets-retina-preview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129" y="4130584"/>
            <a:ext cx="944876" cy="944876"/>
          </a:xfrm>
          <a:prstGeom prst="roundRect">
            <a:avLst>
              <a:gd name="adj" fmla="val 2286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36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4E83EF7E-CD1F-4E23-9B4E-0E17CC3FE71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Working with Forms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HTML Forms</a:t>
            </a:r>
          </a:p>
        </p:txBody>
      </p:sp>
      <p:pic>
        <p:nvPicPr>
          <p:cNvPr id="4" name="Picture 3" descr="A picture containing plate&#10;&#10;Description automatically generated">
            <a:extLst>
              <a:ext uri="{FF2B5EF4-FFF2-40B4-BE49-F238E27FC236}">
                <a16:creationId xmlns:a16="http://schemas.microsoft.com/office/drawing/2014/main" id="{CF000C04-AF67-46CB-BA85-4F4DAE9D4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52" y="1134000"/>
            <a:ext cx="2888095" cy="288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3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>
            <a:normAutofit/>
          </a:bodyPr>
          <a:lstStyle/>
          <a:p>
            <a:pPr algn="ctr">
              <a:lnSpc>
                <a:spcPts val="5400"/>
              </a:lnSpc>
            </a:pPr>
            <a:r>
              <a:rPr lang="en-US" dirty="0"/>
              <a:t>Request and Responses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56B8FB-E464-4C06-A9F4-6BFB50516D89}"/>
              </a:ext>
            </a:extLst>
          </p:cNvPr>
          <p:cNvSpPr/>
          <p:nvPr/>
        </p:nvSpPr>
        <p:spPr>
          <a:xfrm>
            <a:off x="4376618" y="2153001"/>
            <a:ext cx="343876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0"/>
                <a:solidFill>
                  <a:schemeClr val="bg2"/>
                </a:solidFill>
                <a:latin typeface="Consolas" panose="020B0609020204030204" pitchFamily="49" charset="0"/>
              </a:rPr>
              <a:t>HTTP://</a:t>
            </a:r>
          </a:p>
        </p:txBody>
      </p:sp>
    </p:spTree>
    <p:extLst>
      <p:ext uri="{BB962C8B-B14F-4D97-AF65-F5344CB8AC3E}">
        <p14:creationId xmlns:p14="http://schemas.microsoft.com/office/powerpoint/2010/main" val="20493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163" name="Shape 163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Calibri"/>
              </a:rPr>
              <a:t>Forms</a:t>
            </a:r>
            <a:r>
              <a:rPr lang="en-US" dirty="0">
                <a:sym typeface="Calibri"/>
              </a:rPr>
              <a:t> allow the user to enter data that is sent to a server for</a:t>
            </a:r>
            <a:br>
              <a:rPr lang="en-US" dirty="0">
                <a:sym typeface="Calibri"/>
              </a:rPr>
            </a:br>
            <a:r>
              <a:rPr lang="en-US" dirty="0">
                <a:sym typeface="Calibri"/>
              </a:rPr>
              <a:t> processing via 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HTTP request methods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Consolas"/>
              </a:rPr>
              <a:t>GET</a:t>
            </a:r>
            <a:r>
              <a:rPr lang="en-US" dirty="0">
                <a:sym typeface="Calibri"/>
              </a:rPr>
              <a:t> and </a:t>
            </a:r>
            <a:r>
              <a:rPr lang="en-US" b="1" dirty="0">
                <a:solidFill>
                  <a:schemeClr val="bg1"/>
                </a:solidFill>
                <a:sym typeface="Consolas"/>
              </a:rPr>
              <a:t>POST are the most used HTTP methods</a:t>
            </a:r>
          </a:p>
          <a:p>
            <a:r>
              <a:rPr lang="en-US" dirty="0">
                <a:sym typeface="Calibri"/>
              </a:rPr>
              <a:t>The form data is stored in the </a:t>
            </a:r>
            <a:r>
              <a:rPr lang="en-US" b="1" dirty="0">
                <a:solidFill>
                  <a:schemeClr val="bg1"/>
                </a:solidFill>
                <a:sym typeface="Consolas"/>
              </a:rPr>
              <a:t>$_GET</a:t>
            </a:r>
            <a:r>
              <a:rPr lang="en-US" dirty="0">
                <a:sym typeface="Calibri"/>
              </a:rPr>
              <a:t> or </a:t>
            </a:r>
            <a:r>
              <a:rPr lang="en-US" b="1" dirty="0">
                <a:solidFill>
                  <a:schemeClr val="bg1"/>
                </a:solidFill>
                <a:sym typeface="Consolas"/>
              </a:rPr>
              <a:t>$_POST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 </a:t>
            </a:r>
            <a:r>
              <a:rPr lang="en-US" dirty="0">
                <a:sym typeface="Calibri"/>
              </a:rPr>
              <a:t>associative arrays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HTTP Forms - Request Methods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3862" y="4363144"/>
            <a:ext cx="1067117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First name: &lt;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7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" name="firstname"&gt;&lt;br&gt;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Last name: &lt;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7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" name="lastname"&gt;&lt;br&gt;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7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submit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" value="Submit"&gt;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4224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171" name="Shape 171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HTTP GET</a:t>
            </a:r>
          </a:p>
          <a:p>
            <a:pPr lvl="1"/>
            <a:r>
              <a:rPr lang="en-US" dirty="0">
                <a:sym typeface="Calibri"/>
              </a:rPr>
              <a:t>Retrieves data from the server from given URL</a:t>
            </a:r>
          </a:p>
          <a:p>
            <a:r>
              <a:rPr lang="en-US" dirty="0">
                <a:sym typeface="Calibri"/>
              </a:rPr>
              <a:t>The form data is stored in </a:t>
            </a:r>
            <a:r>
              <a:rPr lang="en-US" b="1" dirty="0">
                <a:solidFill>
                  <a:schemeClr val="bg1"/>
                </a:solidFill>
                <a:sym typeface="Consolas"/>
              </a:rPr>
              <a:t>$_GET</a:t>
            </a:r>
            <a:r>
              <a:rPr lang="en-US" dirty="0">
                <a:sym typeface="Calibri"/>
              </a:rPr>
              <a:t> associative array</a:t>
            </a:r>
          </a:p>
          <a:p>
            <a:r>
              <a:rPr lang="en-US" dirty="0">
                <a:sym typeface="Calibri"/>
              </a:rPr>
              <a:t>The whole query string can be accessed using </a:t>
            </a:r>
            <a:br>
              <a:rPr lang="en-US" dirty="0">
                <a:sym typeface="Calibri"/>
              </a:rPr>
            </a:br>
            <a:r>
              <a:rPr lang="en-US" b="1" dirty="0">
                <a:solidFill>
                  <a:schemeClr val="bg1"/>
                </a:solidFill>
                <a:sym typeface="Consolas"/>
              </a:rPr>
              <a:t>$_SERVER</a:t>
            </a:r>
            <a:r>
              <a:rPr lang="en-US" dirty="0">
                <a:sym typeface="Consolas"/>
              </a:rPr>
              <a:t>['QUERY_STRING']</a:t>
            </a:r>
            <a:r>
              <a:rPr lang="en-US" dirty="0">
                <a:sym typeface="Calibri"/>
              </a:rPr>
              <a:t> environment variable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GET Request Method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741000" y="4644000"/>
            <a:ext cx="7625479" cy="1643527"/>
          </a:xfrm>
          <a:prstGeom prst="rect">
            <a:avLst/>
          </a:prstGeom>
          <a:solidFill>
            <a:srgbClr val="D9D4C6">
              <a:alpha val="24705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lnSpc>
                <a:spcPct val="120000"/>
              </a:lnSpc>
              <a:buSzPct val="25000"/>
            </a:pPr>
            <a:r>
              <a:rPr lang="en-US" sz="2800" b="1" dirty="0">
                <a:latin typeface="Consolas"/>
                <a:ea typeface="Consolas"/>
                <a:cs typeface="Consolas"/>
                <a:sym typeface="Consolas"/>
              </a:rPr>
              <a:t>&lt;form method="get" action="index.php"&gt;</a:t>
            </a:r>
          </a:p>
          <a:p>
            <a:pPr>
              <a:lnSpc>
                <a:spcPct val="120000"/>
              </a:lnSpc>
              <a:buSzPct val="25000"/>
            </a:pPr>
            <a:r>
              <a:rPr lang="en-US" sz="2800" b="1" dirty="0">
                <a:latin typeface="Consolas"/>
                <a:ea typeface="Consolas"/>
                <a:cs typeface="Consolas"/>
                <a:sym typeface="Consolas"/>
              </a:rPr>
              <a:t>     …</a:t>
            </a:r>
          </a:p>
          <a:p>
            <a:pPr>
              <a:lnSpc>
                <a:spcPct val="120000"/>
              </a:lnSpc>
              <a:buSzPct val="25000"/>
            </a:pPr>
            <a:r>
              <a:rPr lang="en-US" sz="2800" b="1" dirty="0">
                <a:latin typeface="Consolas"/>
                <a:ea typeface="Consolas"/>
                <a:cs typeface="Consolas"/>
                <a:sym typeface="Consolas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8128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108000" tIns="36000" rIns="108000" bIns="36000" rtlCol="0" anchor="ctr" anchorCtr="0">
            <a:noAutofit/>
          </a:bodyPr>
          <a:lstStyle/>
          <a:p>
            <a:pPr indent="-25400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GET Request Method - Example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499755" y="1295400"/>
            <a:ext cx="7441245" cy="1862048"/>
          </a:xfrm>
          <a:prstGeom prst="rect">
            <a:avLst/>
          </a:prstGeom>
          <a:solidFill>
            <a:srgbClr val="D9D4C6">
              <a:alpha val="24705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&lt;form method="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"&gt;</a:t>
            </a:r>
          </a:p>
          <a:p>
            <a:pPr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Name: &lt;input type="text" name="name" /&gt;</a:t>
            </a:r>
          </a:p>
          <a:p>
            <a:pPr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Age: &lt;input type="text" name="age" /&gt;</a:t>
            </a:r>
          </a:p>
          <a:p>
            <a:pPr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&lt;input type="submit" /&gt;</a:t>
            </a:r>
          </a:p>
          <a:p>
            <a:pPr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&lt;/form&gt;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499755" y="3586659"/>
            <a:ext cx="11176866" cy="2569934"/>
          </a:xfrm>
          <a:prstGeom prst="rect">
            <a:avLst/>
          </a:prstGeom>
          <a:solidFill>
            <a:srgbClr val="D9D4C6">
              <a:alpha val="24705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300" b="1" dirty="0">
                <a:latin typeface="Consolas"/>
                <a:ea typeface="Consolas"/>
                <a:cs typeface="Consolas"/>
                <a:sym typeface="Consolas"/>
              </a:rPr>
              <a:t>&lt;?php</a:t>
            </a:r>
          </a:p>
          <a:p>
            <a:pPr>
              <a:buSzPct val="25000"/>
            </a:pPr>
            <a:r>
              <a:rPr lang="en-US" sz="2300" b="1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Check the keys "name" or "age" exist</a:t>
            </a:r>
          </a:p>
          <a:p>
            <a:pPr>
              <a:buSzPct val="25000"/>
            </a:pPr>
            <a:r>
              <a:rPr lang="en-US" sz="2300" b="1" dirty="0">
                <a:latin typeface="Consolas"/>
                <a:ea typeface="Consolas"/>
                <a:cs typeface="Consolas"/>
                <a:sym typeface="Consolas"/>
              </a:rPr>
              <a:t>if (isset($_GET["name"]) || isset($_GET["age"])) {</a:t>
            </a:r>
          </a:p>
          <a:p>
            <a:pPr>
              <a:buSzPct val="25000"/>
            </a:pPr>
            <a:r>
              <a:rPr lang="en-US" sz="2300" b="1" dirty="0">
                <a:latin typeface="Consolas"/>
                <a:ea typeface="Consolas"/>
                <a:cs typeface="Consolas"/>
                <a:sym typeface="Consolas"/>
              </a:rPr>
              <a:t>    echo "Welcome " . </a:t>
            </a:r>
            <a:r>
              <a:rPr lang="en-US" sz="23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htmlspecialchars</a:t>
            </a:r>
            <a:r>
              <a:rPr lang="en-US" sz="2300" b="1" dirty="0">
                <a:latin typeface="Consolas"/>
                <a:ea typeface="Consolas"/>
                <a:cs typeface="Consolas"/>
                <a:sym typeface="Consolas"/>
              </a:rPr>
              <a:t>($_GET['name']) . ". &lt;br /&gt;";</a:t>
            </a:r>
          </a:p>
          <a:p>
            <a:pPr>
              <a:buSzPct val="25000"/>
            </a:pPr>
            <a:r>
              <a:rPr lang="en-US" sz="2300" b="1" dirty="0">
                <a:latin typeface="Consolas"/>
                <a:ea typeface="Consolas"/>
                <a:cs typeface="Consolas"/>
                <a:sym typeface="Consolas"/>
              </a:rPr>
              <a:t>    echo "You are " . </a:t>
            </a:r>
            <a:r>
              <a:rPr lang="en-US" sz="23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htmlspecialchars</a:t>
            </a:r>
            <a:r>
              <a:rPr lang="en-US" sz="2300" b="1" dirty="0">
                <a:latin typeface="Consolas"/>
                <a:ea typeface="Consolas"/>
                <a:cs typeface="Consolas"/>
                <a:sym typeface="Consolas"/>
              </a:rPr>
              <a:t>($_GET['age']). " years old.";</a:t>
            </a:r>
          </a:p>
          <a:p>
            <a:pPr>
              <a:buSzPct val="25000"/>
            </a:pPr>
            <a:r>
              <a:rPr lang="en-US" sz="23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buSzPct val="25000"/>
            </a:pPr>
            <a:r>
              <a:rPr lang="en-US" sz="2300" b="1" dirty="0">
                <a:latin typeface="Consolas"/>
                <a:ea typeface="Consolas"/>
                <a:cs typeface="Consolas"/>
                <a:sym typeface="Consolas"/>
              </a:rPr>
              <a:t>?&gt;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199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188" name="Shape 188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The 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POST</a:t>
            </a:r>
            <a:r>
              <a:rPr lang="en-US" dirty="0">
                <a:solidFill>
                  <a:schemeClr val="bg1"/>
                </a:solidFill>
                <a:sym typeface="Calibri"/>
              </a:rPr>
              <a:t> 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method</a:t>
            </a:r>
            <a:r>
              <a:rPr lang="en-US" dirty="0">
                <a:sym typeface="Calibri"/>
              </a:rPr>
              <a:t> transfers data in the HTTP body</a:t>
            </a:r>
          </a:p>
          <a:p>
            <a:pPr lvl="1"/>
            <a:r>
              <a:rPr lang="en-US" dirty="0">
                <a:sym typeface="Calibri"/>
              </a:rPr>
              <a:t>Not appended to the query string</a:t>
            </a:r>
          </a:p>
          <a:p>
            <a:r>
              <a:rPr lang="en-US" dirty="0">
                <a:sym typeface="Calibri"/>
              </a:rPr>
              <a:t>The posted data is stored in </a:t>
            </a:r>
            <a:r>
              <a:rPr lang="en-US" b="1" dirty="0">
                <a:solidFill>
                  <a:schemeClr val="bg1"/>
                </a:solidFill>
                <a:sym typeface="Consolas"/>
              </a:rPr>
              <a:t>$_POST</a:t>
            </a:r>
            <a:r>
              <a:rPr lang="en-US" dirty="0">
                <a:sym typeface="Calibri"/>
              </a:rPr>
              <a:t> associative array</a:t>
            </a:r>
          </a:p>
          <a:p>
            <a:r>
              <a:rPr lang="en-US" dirty="0">
                <a:sym typeface="Calibri"/>
              </a:rPr>
              <a:t>By using 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https://</a:t>
            </a:r>
            <a:r>
              <a:rPr lang="en-US" dirty="0">
                <a:sym typeface="Calibri"/>
              </a:rPr>
              <a:t> you can protect your posted data</a:t>
            </a:r>
          </a:p>
          <a:p>
            <a:r>
              <a:rPr lang="en-US" dirty="0">
                <a:sym typeface="Calibri"/>
              </a:rPr>
              <a:t>POST can send text and binary data, e.g. upload files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POST Request Method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696000" y="4840111"/>
            <a:ext cx="7981204" cy="1643527"/>
          </a:xfrm>
          <a:prstGeom prst="rect">
            <a:avLst/>
          </a:prstGeom>
          <a:solidFill>
            <a:srgbClr val="D9D4C6">
              <a:alpha val="24705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lnSpc>
                <a:spcPct val="120000"/>
              </a:lnSpc>
              <a:buSzPct val="25000"/>
            </a:pPr>
            <a:r>
              <a:rPr lang="en-US" sz="2800" b="1" dirty="0">
                <a:latin typeface="Consolas"/>
                <a:ea typeface="Consolas"/>
                <a:cs typeface="Consolas"/>
                <a:sym typeface="Consolas"/>
              </a:rPr>
              <a:t>&lt;form method="</a:t>
            </a:r>
            <a:r>
              <a:rPr lang="en-US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800" b="1" dirty="0">
                <a:latin typeface="Consolas"/>
                <a:ea typeface="Consolas"/>
                <a:cs typeface="Consolas"/>
                <a:sym typeface="Consolas"/>
              </a:rPr>
              <a:t>" action="index.php"&gt;</a:t>
            </a:r>
          </a:p>
          <a:p>
            <a:pPr>
              <a:lnSpc>
                <a:spcPct val="120000"/>
              </a:lnSpc>
              <a:buSzPct val="25000"/>
            </a:pPr>
            <a:r>
              <a:rPr lang="en-US" sz="2800" b="1" dirty="0">
                <a:latin typeface="Consolas"/>
                <a:ea typeface="Consolas"/>
                <a:cs typeface="Consolas"/>
                <a:sym typeface="Consolas"/>
              </a:rPr>
              <a:t>     …</a:t>
            </a:r>
          </a:p>
          <a:p>
            <a:pPr>
              <a:lnSpc>
                <a:spcPct val="120000"/>
              </a:lnSpc>
              <a:buSzPct val="25000"/>
            </a:pPr>
            <a:r>
              <a:rPr lang="en-US" sz="2800" b="1" dirty="0">
                <a:latin typeface="Consolas"/>
                <a:ea typeface="Consolas"/>
                <a:cs typeface="Consolas"/>
                <a:sym typeface="Consolas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42497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108000" tIns="36000" rIns="108000" bIns="36000" rtlCol="0" anchor="ctr" anchorCtr="0">
            <a:noAutofit/>
          </a:bodyPr>
          <a:lstStyle/>
          <a:p>
            <a:pPr indent="-25400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POST Request Method - Example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409746" y="1259585"/>
            <a:ext cx="7081254" cy="1862048"/>
          </a:xfrm>
          <a:prstGeom prst="rect">
            <a:avLst/>
          </a:prstGeom>
          <a:solidFill>
            <a:srgbClr val="D9D4C6">
              <a:alpha val="24705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300" b="1" dirty="0">
                <a:latin typeface="Consolas"/>
                <a:ea typeface="Consolas"/>
                <a:cs typeface="Consolas"/>
                <a:sym typeface="Consolas"/>
              </a:rPr>
              <a:t>&lt;form method="</a:t>
            </a:r>
            <a:r>
              <a:rPr lang="en-US" sz="23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300" b="1" dirty="0">
                <a:latin typeface="Consolas"/>
                <a:ea typeface="Consolas"/>
                <a:cs typeface="Consolas"/>
                <a:sym typeface="Consolas"/>
              </a:rPr>
              <a:t>"&gt;</a:t>
            </a:r>
          </a:p>
          <a:p>
            <a:pPr>
              <a:buSzPct val="25000"/>
            </a:pPr>
            <a:r>
              <a:rPr lang="en-US" sz="2300" b="1" dirty="0">
                <a:latin typeface="Consolas"/>
                <a:ea typeface="Consolas"/>
                <a:cs typeface="Consolas"/>
                <a:sym typeface="Consolas"/>
              </a:rPr>
              <a:t>    Name: &lt;input type="text" name="name" /&gt;</a:t>
            </a:r>
          </a:p>
          <a:p>
            <a:pPr>
              <a:buSzPct val="25000"/>
            </a:pPr>
            <a:r>
              <a:rPr lang="en-US" sz="2300" b="1" dirty="0">
                <a:latin typeface="Consolas"/>
                <a:ea typeface="Consolas"/>
                <a:cs typeface="Consolas"/>
                <a:sym typeface="Consolas"/>
              </a:rPr>
              <a:t>    Age: &lt;input type="text" name="age" /&gt;</a:t>
            </a:r>
          </a:p>
          <a:p>
            <a:pPr>
              <a:buSzPct val="25000"/>
            </a:pPr>
            <a:r>
              <a:rPr lang="en-US" sz="2300" b="1" dirty="0">
                <a:latin typeface="Consolas"/>
                <a:ea typeface="Consolas"/>
                <a:cs typeface="Consolas"/>
                <a:sym typeface="Consolas"/>
              </a:rPr>
              <a:t>    &lt;input type="submit" /&gt;</a:t>
            </a:r>
          </a:p>
          <a:p>
            <a:pPr>
              <a:buSzPct val="25000"/>
            </a:pPr>
            <a:r>
              <a:rPr lang="en-US" sz="2300" b="1" dirty="0">
                <a:latin typeface="Consolas"/>
                <a:ea typeface="Consolas"/>
                <a:cs typeface="Consolas"/>
                <a:sym typeface="Consolas"/>
              </a:rPr>
              <a:t>&lt;/form&gt;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409746" y="3586659"/>
            <a:ext cx="11356884" cy="2569934"/>
          </a:xfrm>
          <a:prstGeom prst="rect">
            <a:avLst/>
          </a:prstGeom>
          <a:solidFill>
            <a:srgbClr val="D9D4C6">
              <a:alpha val="24705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300" b="1" dirty="0">
                <a:latin typeface="Consolas"/>
                <a:ea typeface="Consolas"/>
                <a:cs typeface="Consolas"/>
                <a:sym typeface="Consolas"/>
              </a:rPr>
              <a:t>&lt;?php</a:t>
            </a:r>
          </a:p>
          <a:p>
            <a:pPr>
              <a:buSzPct val="25000"/>
            </a:pPr>
            <a:r>
              <a:rPr lang="en-US" sz="2300" b="1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Check the keys "name" or "age" exist</a:t>
            </a:r>
          </a:p>
          <a:p>
            <a:pPr>
              <a:buSzPct val="25000"/>
            </a:pPr>
            <a:r>
              <a:rPr lang="en-US" sz="2300" b="1" dirty="0">
                <a:latin typeface="Consolas"/>
                <a:ea typeface="Consolas"/>
                <a:cs typeface="Consolas"/>
                <a:sym typeface="Consolas"/>
              </a:rPr>
              <a:t>if (isset($_POST["name"]) || isset($_POST["age"])) {</a:t>
            </a:r>
          </a:p>
          <a:p>
            <a:pPr>
              <a:buSzPct val="25000"/>
            </a:pPr>
            <a:r>
              <a:rPr lang="en-US" sz="2300" b="1" dirty="0">
                <a:latin typeface="Consolas"/>
                <a:ea typeface="Consolas"/>
                <a:cs typeface="Consolas"/>
                <a:sym typeface="Consolas"/>
              </a:rPr>
              <a:t>    echo "Welcome " . </a:t>
            </a:r>
            <a:r>
              <a:rPr lang="en-US" sz="23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htmlspecialchars</a:t>
            </a:r>
            <a:r>
              <a:rPr lang="en-US" sz="2300" b="1" dirty="0">
                <a:latin typeface="Consolas"/>
                <a:ea typeface="Consolas"/>
                <a:cs typeface="Consolas"/>
                <a:sym typeface="Consolas"/>
              </a:rPr>
              <a:t>($_POST['name']) . ". &lt;br /&gt;";</a:t>
            </a:r>
          </a:p>
          <a:p>
            <a:pPr>
              <a:buSzPct val="25000"/>
            </a:pPr>
            <a:r>
              <a:rPr lang="en-US" sz="2300" b="1" dirty="0">
                <a:latin typeface="Consolas"/>
                <a:ea typeface="Consolas"/>
                <a:cs typeface="Consolas"/>
                <a:sym typeface="Consolas"/>
              </a:rPr>
              <a:t>    echo "You are " . </a:t>
            </a:r>
            <a:r>
              <a:rPr lang="en-US" sz="23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htmlspecialchars</a:t>
            </a:r>
            <a:r>
              <a:rPr lang="en-US" sz="2300" b="1" dirty="0">
                <a:latin typeface="Consolas"/>
                <a:ea typeface="Consolas"/>
                <a:cs typeface="Consolas"/>
                <a:sym typeface="Consolas"/>
              </a:rPr>
              <a:t>($_POST['age']). " years old.";</a:t>
            </a:r>
          </a:p>
          <a:p>
            <a:pPr>
              <a:buSzPct val="25000"/>
            </a:pPr>
            <a:r>
              <a:rPr lang="en-US" sz="23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buSzPct val="25000"/>
            </a:pPr>
            <a:r>
              <a:rPr lang="en-US" sz="2300" b="1" dirty="0">
                <a:latin typeface="Consolas"/>
                <a:ea typeface="Consolas"/>
                <a:cs typeface="Consolas"/>
                <a:sym typeface="Consolas"/>
              </a:rPr>
              <a:t>?&gt;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439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8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2196E8E6-7ECA-4489-A98C-83E48E0C73D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Escaping &amp; Data Validation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4C2EF6-DC37-4CC0-9A73-00C91E26C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385091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6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221" name="Shape 221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Suppose we run this PHP script</a:t>
            </a:r>
          </a:p>
          <a:p>
            <a:endParaRPr lang="en-US" dirty="0">
              <a:sym typeface="Calibri"/>
            </a:endParaRPr>
          </a:p>
          <a:p>
            <a:endParaRPr lang="en-US" dirty="0">
              <a:sym typeface="Calibri"/>
            </a:endParaRPr>
          </a:p>
          <a:p>
            <a:endParaRPr lang="en-US" dirty="0">
              <a:sym typeface="Calibri"/>
            </a:endParaRPr>
          </a:p>
          <a:p>
            <a:endParaRPr lang="en-US" dirty="0">
              <a:sym typeface="Calibri"/>
            </a:endParaRPr>
          </a:p>
          <a:p>
            <a:endParaRPr lang="en-US" dirty="0">
              <a:sym typeface="Calibri"/>
            </a:endParaRPr>
          </a:p>
          <a:p>
            <a:r>
              <a:rPr lang="en-US" dirty="0">
                <a:sym typeface="Calibri"/>
              </a:rPr>
              <a:t>What if we enter the following in the input field?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HTML Escaping: Motivation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724781" y="1853825"/>
            <a:ext cx="9331219" cy="3200876"/>
          </a:xfrm>
          <a:prstGeom prst="rect">
            <a:avLst/>
          </a:prstGeom>
          <a:solidFill>
            <a:srgbClr val="D9D4C6">
              <a:alpha val="24705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&lt;form method="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"&gt;</a:t>
            </a:r>
          </a:p>
          <a:p>
            <a:pPr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Enter your name: &lt;input type="text" name="name" /&gt;</a:t>
            </a:r>
          </a:p>
          <a:p>
            <a:pPr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&lt;input type="submit" /&gt;</a:t>
            </a:r>
          </a:p>
          <a:p>
            <a:pPr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&lt;/form&gt;</a:t>
            </a:r>
          </a:p>
          <a:p>
            <a:pPr>
              <a:spcBef>
                <a:spcPts val="1200"/>
              </a:spcBef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&lt;?php</a:t>
            </a:r>
          </a:p>
          <a:p>
            <a:pPr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if (isset($_GET["name"]))</a:t>
            </a:r>
          </a:p>
          <a:p>
            <a:pPr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echo "Hello, " . $_GET["name"];</a:t>
            </a:r>
          </a:p>
          <a:p>
            <a:pPr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?&gt;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724781" y="5994286"/>
            <a:ext cx="4966219" cy="461665"/>
          </a:xfrm>
          <a:prstGeom prst="rect">
            <a:avLst/>
          </a:prstGeom>
          <a:solidFill>
            <a:srgbClr val="D9D4C6">
              <a:alpha val="24705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&lt;script&gt;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('hi')&lt;/script&gt;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17304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230" name="Shape 230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Consolas"/>
              </a:rPr>
              <a:t>htmlspecialchars(string)</a:t>
            </a:r>
          </a:p>
          <a:p>
            <a:pPr lvl="1"/>
            <a:r>
              <a:rPr lang="en-US" dirty="0">
                <a:sym typeface="Calibri"/>
              </a:rPr>
              <a:t>Converts HTML special characters to entities: </a:t>
            </a:r>
            <a:r>
              <a:rPr lang="en-US" b="1" dirty="0">
                <a:solidFill>
                  <a:schemeClr val="bg1"/>
                </a:solidFill>
                <a:sym typeface="Consolas"/>
              </a:rPr>
              <a:t>&amp;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 </a:t>
            </a:r>
            <a:r>
              <a:rPr lang="en-US" b="1" dirty="0">
                <a:solidFill>
                  <a:schemeClr val="bg1"/>
                </a:solidFill>
                <a:sym typeface="Consolas"/>
              </a:rPr>
              <a:t>"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 </a:t>
            </a:r>
            <a:r>
              <a:rPr lang="en-US" b="1" dirty="0">
                <a:solidFill>
                  <a:schemeClr val="bg1"/>
                </a:solidFill>
                <a:sym typeface="Consolas"/>
              </a:rPr>
              <a:t>'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 </a:t>
            </a:r>
            <a:r>
              <a:rPr lang="en-US" b="1" dirty="0">
                <a:solidFill>
                  <a:schemeClr val="bg1"/>
                </a:solidFill>
                <a:sym typeface="Consolas"/>
              </a:rPr>
              <a:t>&lt;</a:t>
            </a:r>
            <a:r>
              <a:rPr lang="en-US" dirty="0">
                <a:sym typeface="Calibri"/>
              </a:rPr>
              <a:t> and </a:t>
            </a:r>
            <a:r>
              <a:rPr lang="en-US" b="1" dirty="0">
                <a:solidFill>
                  <a:schemeClr val="bg1"/>
                </a:solidFill>
                <a:sym typeface="Consolas"/>
              </a:rPr>
              <a:t>&gt;</a:t>
            </a:r>
            <a:r>
              <a:rPr lang="en-US" dirty="0">
                <a:sym typeface="Calibri"/>
              </a:rPr>
              <a:t> </a:t>
            </a:r>
            <a:br>
              <a:rPr lang="en-US" dirty="0">
                <a:sym typeface="Calibri"/>
              </a:rPr>
            </a:br>
            <a:r>
              <a:rPr lang="en-US" dirty="0">
                <a:sym typeface="Calibri"/>
              </a:rPr>
              <a:t>become </a:t>
            </a:r>
            <a:r>
              <a:rPr lang="en-US" b="1" dirty="0">
                <a:solidFill>
                  <a:schemeClr val="bg1"/>
                </a:solidFill>
                <a:sym typeface="Consolas"/>
              </a:rPr>
              <a:t>&amp;amp;</a:t>
            </a:r>
            <a:r>
              <a:rPr lang="en-US" dirty="0">
                <a:sym typeface="Calibri"/>
              </a:rPr>
              <a:t> </a:t>
            </a:r>
            <a:r>
              <a:rPr lang="en-US" b="1" dirty="0">
                <a:solidFill>
                  <a:schemeClr val="bg1"/>
                </a:solidFill>
                <a:sym typeface="Consolas"/>
              </a:rPr>
              <a:t>&amp;quote;</a:t>
            </a:r>
            <a:r>
              <a:rPr lang="en-US" dirty="0">
                <a:sym typeface="Consolas"/>
              </a:rPr>
              <a:t> </a:t>
            </a:r>
            <a:r>
              <a:rPr lang="en-US" b="1" dirty="0">
                <a:solidFill>
                  <a:schemeClr val="bg1"/>
                </a:solidFill>
                <a:sym typeface="Consolas"/>
              </a:rPr>
              <a:t>&amp;#039;</a:t>
            </a:r>
            <a:r>
              <a:rPr lang="en-US" dirty="0">
                <a:sym typeface="Consolas"/>
              </a:rPr>
              <a:t> </a:t>
            </a:r>
            <a:r>
              <a:rPr lang="en-US" b="1" dirty="0">
                <a:solidFill>
                  <a:schemeClr val="bg1"/>
                </a:solidFill>
                <a:sym typeface="Consolas"/>
              </a:rPr>
              <a:t>&amp;lt;</a:t>
            </a:r>
            <a:r>
              <a:rPr lang="en-US" dirty="0">
                <a:sym typeface="Calibri"/>
              </a:rPr>
              <a:t> and </a:t>
            </a:r>
            <a:r>
              <a:rPr lang="en-US" b="1" dirty="0">
                <a:solidFill>
                  <a:schemeClr val="bg1"/>
                </a:solidFill>
                <a:sym typeface="Consolas"/>
              </a:rPr>
              <a:t>&amp;gt;</a:t>
            </a:r>
          </a:p>
          <a:p>
            <a:endParaRPr lang="en-US" dirty="0">
              <a:sym typeface="Calibri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HTML Escaping: Htmlspecialchars()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101000" y="3159000"/>
            <a:ext cx="9421219" cy="3200876"/>
          </a:xfrm>
          <a:prstGeom prst="rect">
            <a:avLst/>
          </a:prstGeom>
          <a:solidFill>
            <a:srgbClr val="D9D4C6">
              <a:alpha val="24705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&lt;form method="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"&gt;</a:t>
            </a:r>
          </a:p>
          <a:p>
            <a:pPr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Enter your name: &lt;input type="text" name="name" /&gt;</a:t>
            </a:r>
          </a:p>
          <a:p>
            <a:pPr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&lt;input type="submit" /&gt;</a:t>
            </a:r>
          </a:p>
          <a:p>
            <a:pPr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&lt;/form&gt;</a:t>
            </a:r>
          </a:p>
          <a:p>
            <a:pPr>
              <a:spcBef>
                <a:spcPts val="1200"/>
              </a:spcBef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&lt;?php</a:t>
            </a:r>
          </a:p>
          <a:p>
            <a:pPr lvl="1"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if (isset($_GET["name"]))</a:t>
            </a:r>
          </a:p>
          <a:p>
            <a:pPr lvl="1"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echo "Hello, " .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htmlspecialchars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($_GET["name"]);</a:t>
            </a:r>
          </a:p>
          <a:p>
            <a:pPr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76541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238" name="Shape 238"/>
          <p:cNvSpPr txBox="1"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Calibri"/>
              </a:rPr>
              <a:t>How and when the HTML escape?</a:t>
            </a:r>
          </a:p>
          <a:p>
            <a:pPr lvl="1"/>
            <a:r>
              <a:rPr lang="en-US" dirty="0">
                <a:sym typeface="Calibri"/>
              </a:rPr>
              <a:t>HTML escaping should be performed on all data printed in an HTML page, that could contain HTML special chars</a:t>
            </a:r>
          </a:p>
          <a:p>
            <a:pPr lvl="1"/>
            <a:r>
              <a:rPr lang="en-US" dirty="0">
                <a:sym typeface="Calibri"/>
              </a:rPr>
              <a:t>Any other behavior is incorrect!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Principles of HTML Escaping</a:t>
            </a:r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F0B546AE-8E23-41C6-BDAD-1C501A2C7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727" y="4072771"/>
            <a:ext cx="2663095" cy="26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3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H</a:t>
            </a:r>
            <a:r>
              <a:rPr lang="en-US" dirty="0"/>
              <a:t>yper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ext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ransfer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/>
              <a:t>rotocol) 	</a:t>
            </a:r>
          </a:p>
          <a:p>
            <a:pPr lvl="1"/>
            <a:r>
              <a:rPr lang="en-US" dirty="0"/>
              <a:t>Text-based client-server protocol for the Internet</a:t>
            </a:r>
          </a:p>
          <a:p>
            <a:pPr lvl="1"/>
            <a:r>
              <a:rPr lang="en-US" dirty="0"/>
              <a:t>For transferring Web resources (HTML files, images, styles, etc.)</a:t>
            </a:r>
          </a:p>
          <a:p>
            <a:pPr lvl="1"/>
            <a:r>
              <a:rPr lang="en-US" dirty="0"/>
              <a:t>Request-response based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847417" y="3844808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flipH="1" flipV="1">
            <a:off x="3847416" y="5626100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805870" y="4133404"/>
            <a:ext cx="217828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HTTP request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772955" y="5540720"/>
            <a:ext cx="239232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HTTP response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158792" y="4051827"/>
            <a:ext cx="1907248" cy="2256641"/>
            <a:chOff x="8157204" y="3823226"/>
            <a:chExt cx="1907248" cy="2256641"/>
          </a:xfrm>
        </p:grpSpPr>
        <p:sp>
          <p:nvSpPr>
            <p:cNvPr id="12" name="TextBox 11"/>
            <p:cNvSpPr txBox="1"/>
            <p:nvPr/>
          </p:nvSpPr>
          <p:spPr>
            <a:xfrm>
              <a:off x="8219128" y="5710535"/>
              <a:ext cx="1657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Server</a:t>
              </a:r>
            </a:p>
          </p:txBody>
        </p:sp>
        <p:pic>
          <p:nvPicPr>
            <p:cNvPr id="14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1786808" y="4079723"/>
            <a:ext cx="2116982" cy="2304945"/>
            <a:chOff x="1785220" y="3851122"/>
            <a:chExt cx="2116982" cy="2304945"/>
          </a:xfrm>
        </p:grpSpPr>
        <p:pic>
          <p:nvPicPr>
            <p:cNvPr id="5126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940700" y="5786735"/>
              <a:ext cx="1657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Client</a:t>
              </a:r>
            </a:p>
          </p:txBody>
        </p:sp>
        <p:pic>
          <p:nvPicPr>
            <p:cNvPr id="1026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4708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D64943-73EB-48D4-9D9C-83C0DF487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295E0-9DA3-482F-846D-7349E992A2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Never escape data when you read it!</a:t>
            </a:r>
          </a:p>
          <a:p>
            <a:pPr lvl="1"/>
            <a:r>
              <a:rPr lang="en-US" dirty="0">
                <a:sym typeface="Calibri"/>
              </a:rPr>
              <a:t>Escape the data when you print it in a HTML page</a:t>
            </a:r>
          </a:p>
          <a:p>
            <a:r>
              <a:rPr lang="en-US" dirty="0">
                <a:sym typeface="Calibri"/>
              </a:rPr>
              <a:t>Never store HTML-escaped data in the database!</a:t>
            </a:r>
          </a:p>
          <a:p>
            <a:r>
              <a:rPr lang="en-US" dirty="0">
                <a:sym typeface="Calibri"/>
              </a:rPr>
              <a:t>Never perform double HTML escaping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16772-A900-4E19-89F5-F48F8C05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Principles of HTML Escaping</a:t>
            </a:r>
            <a:endParaRPr lang="bg-BG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B84A99A-321C-42D7-BBEE-DCB1E65C8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727" y="4072771"/>
            <a:ext cx="2663095" cy="26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7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245" name="Shape 245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Sample form that can submit HTML special characters</a:t>
            </a:r>
          </a:p>
          <a:p>
            <a:endParaRPr lang="en-US" dirty="0">
              <a:sym typeface="Calibri"/>
            </a:endParaRPr>
          </a:p>
          <a:p>
            <a:endParaRPr lang="en-US" dirty="0">
              <a:sym typeface="Calibri"/>
            </a:endParaRPr>
          </a:p>
          <a:p>
            <a:endParaRPr lang="en-US" dirty="0">
              <a:sym typeface="Calibri"/>
            </a:endParaRPr>
          </a:p>
          <a:p>
            <a:r>
              <a:rPr lang="en-US" dirty="0">
                <a:sym typeface="Calibri"/>
              </a:rPr>
              <a:t>Example of 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correct</a:t>
            </a:r>
            <a:r>
              <a:rPr lang="en-US" dirty="0">
                <a:sym typeface="Calibri"/>
              </a:rPr>
              <a:t> HTML escaping (data only!)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Example of Correct HTML Escaping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830415" y="1994355"/>
            <a:ext cx="10531170" cy="1569660"/>
          </a:xfrm>
          <a:prstGeom prst="rect">
            <a:avLst/>
          </a:prstGeom>
          <a:solidFill>
            <a:srgbClr val="D9D4C6">
              <a:alpha val="24705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&lt;form method="get"&gt;</a:t>
            </a:r>
          </a:p>
          <a:p>
            <a:pPr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Name: &lt;input type="text" name="name" value="&amp;lt;br&amp;gt;" /&gt;</a:t>
            </a:r>
          </a:p>
          <a:p>
            <a:pPr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&lt;input type="submit" /&gt;</a:t>
            </a:r>
          </a:p>
          <a:p>
            <a:pPr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&lt;/form&gt;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830417" y="4644135"/>
            <a:ext cx="10531168" cy="1569660"/>
          </a:xfrm>
          <a:prstGeom prst="rect">
            <a:avLst/>
          </a:prstGeom>
          <a:solidFill>
            <a:srgbClr val="D9D4C6">
              <a:alpha val="24705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&lt;?php</a:t>
            </a:r>
          </a:p>
          <a:p>
            <a:pPr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if (isset($_GET["name"]))</a:t>
            </a:r>
          </a:p>
          <a:p>
            <a:pPr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echo "Hi, &lt;i&gt;" . htmlspecialchars($_GET["name"] . "&lt;/i&gt;");</a:t>
            </a:r>
          </a:p>
          <a:p>
            <a:pPr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30692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54" name="Shape 254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Sample form that can submit HTML special characters</a:t>
            </a:r>
          </a:p>
          <a:p>
            <a:endParaRPr lang="en-US" dirty="0">
              <a:sym typeface="Calibri"/>
            </a:endParaRPr>
          </a:p>
          <a:p>
            <a:endParaRPr lang="en-US" dirty="0">
              <a:sym typeface="Calibri"/>
            </a:endParaRPr>
          </a:p>
          <a:p>
            <a:endParaRPr lang="en-US" dirty="0">
              <a:sym typeface="Calibri"/>
            </a:endParaRPr>
          </a:p>
          <a:p>
            <a:r>
              <a:rPr lang="en-US" dirty="0">
                <a:sym typeface="Calibri"/>
              </a:rPr>
              <a:t>Example of incorrect HTML escaping (don't escape everything)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Example of Incorrect HTML Escaping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830415" y="1994355"/>
            <a:ext cx="10531170" cy="1569660"/>
          </a:xfrm>
          <a:prstGeom prst="rect">
            <a:avLst/>
          </a:prstGeom>
          <a:solidFill>
            <a:srgbClr val="D9D4C6">
              <a:alpha val="24705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&lt;form method="get"&gt;</a:t>
            </a:r>
          </a:p>
          <a:p>
            <a:pPr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Name: &lt;input type="text" name="name" value="&amp;lt;br&amp;gt;" /&gt;</a:t>
            </a:r>
          </a:p>
          <a:p>
            <a:pPr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&lt;input type="submit" /&gt;</a:t>
            </a:r>
          </a:p>
          <a:p>
            <a:pPr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&lt;/form&gt;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830417" y="4644135"/>
            <a:ext cx="10531168" cy="1569660"/>
          </a:xfrm>
          <a:prstGeom prst="rect">
            <a:avLst/>
          </a:prstGeom>
          <a:solidFill>
            <a:srgbClr val="D9D4C6">
              <a:alpha val="24705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&lt;?php</a:t>
            </a:r>
          </a:p>
          <a:p>
            <a:pPr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if (isset($_GET["name"]))</a:t>
            </a:r>
          </a:p>
          <a:p>
            <a:pPr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echo htmlspecialchars("Hi, &lt;i&gt;" . $_GET["name"] . "&lt;/i&gt;");</a:t>
            </a:r>
          </a:p>
          <a:p>
            <a:pPr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17870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262" name="Shape 262"/>
          <p:cNvSpPr txBox="1"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1128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sym typeface="Consolas"/>
              </a:rPr>
              <a:t>addcslashes</a:t>
            </a:r>
            <a:r>
              <a:rPr lang="en-US" dirty="0">
                <a:sym typeface="Calibri"/>
              </a:rPr>
              <a:t> - escapes given list of characters in a string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sym typeface="Consolas"/>
              </a:rPr>
              <a:t>quotemeta</a:t>
            </a:r>
            <a:r>
              <a:rPr lang="en-US" dirty="0">
                <a:sym typeface="Calibri"/>
              </a:rPr>
              <a:t> - escapes the symbols </a:t>
            </a:r>
            <a:r>
              <a:rPr lang="en-US" dirty="0">
                <a:sym typeface="Consolas"/>
              </a:rPr>
              <a:t>.</a:t>
            </a:r>
            <a:r>
              <a:rPr lang="en-US" dirty="0">
                <a:sym typeface="Calibri"/>
              </a:rPr>
              <a:t> </a:t>
            </a:r>
            <a:r>
              <a:rPr lang="en-US" dirty="0">
                <a:sym typeface="Consolas"/>
              </a:rPr>
              <a:t>\</a:t>
            </a:r>
            <a:r>
              <a:rPr lang="en-US" dirty="0">
                <a:sym typeface="Calibri"/>
              </a:rPr>
              <a:t> </a:t>
            </a:r>
            <a:r>
              <a:rPr lang="en-US" dirty="0">
                <a:sym typeface="Consolas"/>
              </a:rPr>
              <a:t>+</a:t>
            </a:r>
            <a:r>
              <a:rPr lang="en-US" dirty="0">
                <a:sym typeface="Calibri"/>
              </a:rPr>
              <a:t> </a:t>
            </a:r>
            <a:r>
              <a:rPr lang="en-US" dirty="0">
                <a:sym typeface="Consolas"/>
              </a:rPr>
              <a:t>*</a:t>
            </a:r>
            <a:r>
              <a:rPr lang="en-US" dirty="0">
                <a:sym typeface="Calibri"/>
              </a:rPr>
              <a:t> </a:t>
            </a:r>
            <a:r>
              <a:rPr lang="en-US" dirty="0">
                <a:sym typeface="Consolas"/>
              </a:rPr>
              <a:t>?</a:t>
            </a:r>
            <a:r>
              <a:rPr lang="en-US" dirty="0">
                <a:sym typeface="Calibri"/>
              </a:rPr>
              <a:t> </a:t>
            </a:r>
            <a:r>
              <a:rPr lang="en-US" dirty="0">
                <a:sym typeface="Consolas"/>
              </a:rPr>
              <a:t>[</a:t>
            </a:r>
            <a:r>
              <a:rPr lang="en-US" dirty="0">
                <a:sym typeface="Calibri"/>
              </a:rPr>
              <a:t> </a:t>
            </a:r>
            <a:r>
              <a:rPr lang="en-US" dirty="0">
                <a:sym typeface="Consolas"/>
              </a:rPr>
              <a:t>^</a:t>
            </a:r>
            <a:r>
              <a:rPr lang="en-US" dirty="0">
                <a:sym typeface="Calibri"/>
              </a:rPr>
              <a:t> </a:t>
            </a:r>
            <a:r>
              <a:rPr lang="en-US" dirty="0">
                <a:sym typeface="Consolas"/>
              </a:rPr>
              <a:t>]</a:t>
            </a:r>
            <a:r>
              <a:rPr lang="en-US" dirty="0">
                <a:sym typeface="Calibri"/>
              </a:rPr>
              <a:t> </a:t>
            </a:r>
            <a:r>
              <a:rPr lang="en-US" dirty="0">
                <a:sym typeface="Consolas"/>
              </a:rPr>
              <a:t>(</a:t>
            </a:r>
            <a:r>
              <a:rPr lang="en-US" dirty="0">
                <a:sym typeface="Calibri"/>
              </a:rPr>
              <a:t> </a:t>
            </a:r>
            <a:r>
              <a:rPr lang="en-US" dirty="0">
                <a:sym typeface="Consolas"/>
              </a:rPr>
              <a:t>$</a:t>
            </a:r>
            <a:r>
              <a:rPr lang="en-US" dirty="0">
                <a:sym typeface="Calibri"/>
              </a:rPr>
              <a:t> </a:t>
            </a:r>
            <a:r>
              <a:rPr lang="en-US" dirty="0">
                <a:sym typeface="Consolas"/>
              </a:rPr>
              <a:t>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sym typeface="Consolas"/>
              </a:rPr>
              <a:t>htmlspecialchars</a:t>
            </a:r>
            <a:r>
              <a:rPr lang="en-US" dirty="0">
                <a:sym typeface="Consolas"/>
              </a:rPr>
              <a:t> </a:t>
            </a:r>
            <a:r>
              <a:rPr lang="en-US" dirty="0">
                <a:sym typeface="Calibri"/>
              </a:rPr>
              <a:t>- convert special characters to HTML entities, as seen in examples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sym typeface="Consolas"/>
              </a:rPr>
              <a:t>htmlentities</a:t>
            </a:r>
            <a:r>
              <a:rPr lang="en-US" dirty="0">
                <a:sym typeface="Calibri"/>
              </a:rPr>
              <a:t> - escapes all HTML entities (</a:t>
            </a:r>
            <a:r>
              <a:rPr lang="en-US" dirty="0">
                <a:sym typeface="Consolas"/>
              </a:rPr>
              <a:t>£</a:t>
            </a:r>
            <a:r>
              <a:rPr lang="en-US" dirty="0">
                <a:sym typeface="Calibri"/>
              </a:rPr>
              <a:t> → </a:t>
            </a:r>
            <a:r>
              <a:rPr lang="en-US" dirty="0">
                <a:sym typeface="Consolas"/>
              </a:rPr>
              <a:t>&amp;pound;</a:t>
            </a:r>
            <a:r>
              <a:rPr lang="en-US" dirty="0">
                <a:sym typeface="Calibri"/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ym typeface="Calibri"/>
              </a:rPr>
              <a:t>Escapes special symbols in a string: &amp;, ", ', &lt;, &gt;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Data Normalization</a:t>
            </a:r>
          </a:p>
        </p:txBody>
      </p:sp>
    </p:spTree>
    <p:extLst>
      <p:ext uri="{BB962C8B-B14F-4D97-AF65-F5344CB8AC3E}">
        <p14:creationId xmlns:p14="http://schemas.microsoft.com/office/powerpoint/2010/main" val="22847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270" name="Shape 270"/>
          <p:cNvSpPr txBox="1"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112875"/>
          </a:xfrm>
        </p:spPr>
        <p:txBody>
          <a:bodyPr/>
          <a:lstStyle/>
          <a:p>
            <a:r>
              <a:rPr lang="en-US" dirty="0">
                <a:sym typeface="Calibri"/>
              </a:rPr>
              <a:t>PHP supported the </a:t>
            </a:r>
            <a:r>
              <a:rPr lang="en-US" b="1" dirty="0">
                <a:solidFill>
                  <a:schemeClr val="bg1"/>
                </a:solidFill>
                <a:sym typeface="Consolas"/>
              </a:rPr>
              <a:t>magic_quotes</a:t>
            </a:r>
            <a:r>
              <a:rPr lang="en-US" dirty="0">
                <a:sym typeface="Calibri"/>
              </a:rPr>
              <a:t> engine</a:t>
            </a:r>
          </a:p>
          <a:p>
            <a:pPr lvl="1"/>
            <a:r>
              <a:rPr lang="en-US" dirty="0">
                <a:sym typeface="Calibri"/>
              </a:rPr>
              <a:t>It escapes all necessary characters 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sym typeface="Consolas"/>
              </a:rPr>
              <a:t>$_GET</a:t>
            </a:r>
            <a:r>
              <a:rPr lang="en-US" dirty="0">
                <a:sym typeface="Calibri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sym typeface="Consolas"/>
              </a:rPr>
              <a:t>$_POST</a:t>
            </a:r>
            <a:r>
              <a:rPr lang="en-US" dirty="0">
                <a:sym typeface="Calibri"/>
              </a:rPr>
              <a:t> and</a:t>
            </a:r>
            <a:br>
              <a:rPr lang="en-US" dirty="0">
                <a:sym typeface="Calibri"/>
              </a:rPr>
            </a:br>
            <a:r>
              <a:rPr lang="en-US" dirty="0">
                <a:sym typeface="Calibri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sym typeface="Consolas"/>
              </a:rPr>
              <a:t>$_COOKIE</a:t>
            </a:r>
            <a:r>
              <a:rPr lang="en-US" dirty="0">
                <a:sym typeface="Calibri"/>
              </a:rPr>
              <a:t> array automatically</a:t>
            </a:r>
          </a:p>
          <a:p>
            <a:pPr lvl="1"/>
            <a:r>
              <a:rPr lang="en-US" dirty="0">
                <a:sym typeface="Calibri"/>
              </a:rPr>
              <a:t>In versions before 5.2 it is turned on by default</a:t>
            </a:r>
          </a:p>
          <a:p>
            <a:pPr lvl="1"/>
            <a:r>
              <a:rPr lang="en-US" dirty="0">
                <a:sym typeface="Calibri"/>
              </a:rPr>
              <a:t>Considered dangerous approach - deprecated in PHP 5.4</a:t>
            </a:r>
          </a:p>
          <a:p>
            <a:pPr lvl="1"/>
            <a:r>
              <a:rPr lang="en-US" dirty="0">
                <a:sym typeface="Calibri"/>
              </a:rPr>
              <a:t>Developers should handle escaping manually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PHP Automatic Escaping Engine - WARNING!</a:t>
            </a:r>
          </a:p>
        </p:txBody>
      </p:sp>
    </p:spTree>
    <p:extLst>
      <p:ext uri="{BB962C8B-B14F-4D97-AF65-F5344CB8AC3E}">
        <p14:creationId xmlns:p14="http://schemas.microsoft.com/office/powerpoint/2010/main" val="379705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276" name="Shape 276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Data validation ensures the data we collect is correct</a:t>
            </a:r>
          </a:p>
          <a:p>
            <a:pPr lvl="1"/>
            <a:r>
              <a:rPr lang="en-US" dirty="0">
                <a:sym typeface="Calibri"/>
              </a:rPr>
              <a:t>May be performed by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sym typeface="Consolas"/>
              </a:rPr>
              <a:t>filter_var()</a:t>
            </a:r>
            <a:r>
              <a:rPr lang="en-US" dirty="0">
                <a:sym typeface="Calibri"/>
              </a:rPr>
              <a:t> in PHP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Validating User Input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875421" y="2573905"/>
            <a:ext cx="10441161" cy="3785652"/>
          </a:xfrm>
          <a:prstGeom prst="rect">
            <a:avLst/>
          </a:prstGeom>
          <a:solidFill>
            <a:srgbClr val="D9D4C6">
              <a:alpha val="24705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&lt;?php</a:t>
            </a:r>
          </a:p>
          <a:p>
            <a:pPr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$ip_a = '127.0.0.1';</a:t>
            </a:r>
          </a:p>
          <a:p>
            <a:pPr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$ip_b = '42.42';</a:t>
            </a:r>
          </a:p>
          <a:p>
            <a:pPr lvl="1"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if (filter_var($ip_a, FILTER_VALIDATE_IP)) {</a:t>
            </a:r>
          </a:p>
          <a:p>
            <a:pPr lvl="1"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echo "This (ip_a) IP address is considered valid.";</a:t>
            </a:r>
          </a:p>
          <a:p>
            <a:pPr lvl="1"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1"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if (filter_var($ip_b , FILTER_VALIDATE_IP)) {</a:t>
            </a:r>
          </a:p>
          <a:p>
            <a:pPr lvl="1"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echo "This (ip_b) IP address is considered valid.";</a:t>
            </a:r>
          </a:p>
          <a:p>
            <a:pPr lvl="1"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82083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6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F6228684-AE23-4FC4-9890-CEBA3D8388A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Working with Checkboxes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2605B-D27A-4BEE-8CDF-1F11A0E08FE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Checkboxes</a:t>
            </a:r>
            <a:endParaRPr lang="bg-BG" dirty="0"/>
          </a:p>
        </p:txBody>
      </p:sp>
      <p:pic>
        <p:nvPicPr>
          <p:cNvPr id="6" name="Picture 5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8D64BCBC-D9B8-4DF5-B215-398BFC321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385091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3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108000" tIns="36000" rIns="108000" bIns="36000" rtlCol="0" anchor="ctr" anchorCtr="0">
            <a:noAutofit/>
          </a:bodyPr>
          <a:lstStyle/>
          <a:p>
            <a:pPr indent="-25400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Checkboxes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228599" y="1088741"/>
            <a:ext cx="10589115" cy="1147054"/>
          </a:xfrm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t" anchorCtr="0">
            <a:noAutofit/>
          </a:bodyPr>
          <a:lstStyle/>
          <a:p>
            <a:pPr marL="304747" indent="-304747">
              <a:lnSpc>
                <a:spcPct val="105000"/>
              </a:lnSpc>
              <a:buClr>
                <a:schemeClr val="tx1"/>
              </a:buClr>
              <a:buSzPct val="100000"/>
              <a:buFont typeface="Noto Sans Symbols"/>
              <a:buChar char="▪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Checkboxes are created by setting an </a:t>
            </a:r>
            <a:r>
              <a:rPr lang="en-US" sz="3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input with type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"checkbox"</a:t>
            </a:r>
          </a:p>
        </p:txBody>
      </p:sp>
      <p:sp>
        <p:nvSpPr>
          <p:cNvPr id="341" name="Shape 341"/>
          <p:cNvSpPr/>
          <p:nvPr/>
        </p:nvSpPr>
        <p:spPr>
          <a:xfrm>
            <a:off x="965430" y="2337265"/>
            <a:ext cx="8460570" cy="477054"/>
          </a:xfrm>
          <a:prstGeom prst="rect">
            <a:avLst/>
          </a:prstGeom>
          <a:solidFill>
            <a:srgbClr val="D9D4C6">
              <a:alpha val="24705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&lt;input type="checkbox" name="two-way-ticket" /&gt;</a:t>
            </a:r>
          </a:p>
        </p:txBody>
      </p:sp>
      <p:sp>
        <p:nvSpPr>
          <p:cNvPr id="342" name="Shape 342"/>
          <p:cNvSpPr/>
          <p:nvPr/>
        </p:nvSpPr>
        <p:spPr>
          <a:xfrm>
            <a:off x="965430" y="3863132"/>
            <a:ext cx="7020570" cy="2015936"/>
          </a:xfrm>
          <a:prstGeom prst="rect">
            <a:avLst/>
          </a:prstGeom>
          <a:solidFill>
            <a:srgbClr val="D9D4C6">
              <a:alpha val="24705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if (isset(</a:t>
            </a:r>
            <a:r>
              <a:rPr lang="en-US" sz="25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$_GET</a:t>
            </a: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['two-way-ticket']) ) { </a:t>
            </a:r>
          </a:p>
          <a:p>
            <a:pPr>
              <a:buSzPct val="25000"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 echo "Two-way ticket";</a:t>
            </a:r>
          </a:p>
          <a:p>
            <a:pPr>
              <a:buSzPct val="25000"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} else { </a:t>
            </a:r>
          </a:p>
          <a:p>
            <a:pPr>
              <a:buSzPct val="25000"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 echo "One-way ticket";</a:t>
            </a:r>
          </a:p>
          <a:p>
            <a:pPr>
              <a:buSzPct val="25000"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228599" y="3068961"/>
            <a:ext cx="10589115" cy="765085"/>
          </a:xfrm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t" anchorCtr="0">
            <a:noAutofit/>
          </a:bodyPr>
          <a:lstStyle/>
          <a:p>
            <a:pPr marL="304747" indent="-304747">
              <a:lnSpc>
                <a:spcPct val="105000"/>
              </a:lnSpc>
              <a:buClr>
                <a:schemeClr val="tx1"/>
              </a:buClr>
              <a:buSzPct val="100000"/>
              <a:buFont typeface="Noto Sans Symbols"/>
              <a:buChar char="▪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A checkbox is </a:t>
            </a:r>
            <a:r>
              <a:rPr lang="en-US" sz="3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lang="en-US" sz="3200" b="1" dirty="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submitted</a:t>
            </a:r>
            <a:r>
              <a:rPr lang="en-US" sz="3200" b="1" dirty="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if it's actually </a:t>
            </a:r>
            <a:r>
              <a:rPr lang="en-US" sz="3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checked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107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Hidden Fields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D8426A3-562B-4274-8BC4-DB3BAB954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976" y="1389852"/>
            <a:ext cx="2704048" cy="270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0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Work Model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8667" y="2855737"/>
            <a:ext cx="16764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0743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5488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8667" y="2516179"/>
            <a:ext cx="16764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39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105400" y="111685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6675" y="4355957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1852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8" y="1997871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77" y="3739113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739113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6" y="3697763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7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9788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9037" y="2514600"/>
            <a:ext cx="854053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8000" y="3411337"/>
            <a:ext cx="879074" cy="1221472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51160" y="4748846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H="1" flipV="1">
            <a:off x="6544632" y="3625369"/>
            <a:ext cx="507745" cy="783546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7BF7AC7-FEFA-4695-A2FE-5C122B7349A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668" y="1326516"/>
            <a:ext cx="2530291" cy="2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3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  <p:bldP spid="33" grpId="0"/>
      <p:bldP spid="3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67" name="Shape 367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Created by setting the 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type</a:t>
            </a:r>
            <a:r>
              <a:rPr lang="en-US" dirty="0">
                <a:sym typeface="Calibri"/>
              </a:rPr>
              <a:t> of input to 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hidden</a:t>
            </a:r>
          </a:p>
          <a:p>
            <a:r>
              <a:rPr lang="en-US" dirty="0">
                <a:sym typeface="Calibri"/>
              </a:rPr>
              <a:t>Submit information that is 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not entered by the user</a:t>
            </a:r>
          </a:p>
          <a:p>
            <a:r>
              <a:rPr lang="en-US" dirty="0">
                <a:sym typeface="Calibri"/>
              </a:rPr>
              <a:t>Not visible to the user, but visible with [F12]</a:t>
            </a:r>
          </a:p>
        </p:txBody>
      </p:sp>
      <p:sp>
        <p:nvSpPr>
          <p:cNvPr id="368" name="Shape 36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Hidden Fields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651000" y="3306599"/>
            <a:ext cx="9855000" cy="3245863"/>
          </a:xfrm>
          <a:prstGeom prst="rect">
            <a:avLst/>
          </a:prstGeom>
          <a:solidFill>
            <a:srgbClr val="D9D4C6">
              <a:alpha val="24705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&lt;form method="post"&gt;</a:t>
            </a:r>
          </a:p>
          <a:p>
            <a:pPr>
              <a:buSzPct val="25000"/>
            </a:pP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    &lt;input type="text" name="user" /&gt;</a:t>
            </a:r>
          </a:p>
          <a:p>
            <a:pPr>
              <a:buSzPct val="25000"/>
            </a:pP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    &lt;input type="submit" /&gt;</a:t>
            </a:r>
          </a:p>
          <a:p>
            <a:pPr>
              <a:buSzPct val="25000"/>
            </a:pP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    &lt;?php if (isset($_POST['user'])) { ?&gt;</a:t>
            </a:r>
          </a:p>
          <a:p>
            <a:pPr>
              <a:buSzPct val="25000"/>
            </a:pP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    &lt;input type="</a:t>
            </a:r>
            <a:r>
              <a:rPr lang="en-US" sz="26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hidden</a:t>
            </a: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" name="hiddenName"</a:t>
            </a:r>
          </a:p>
          <a:p>
            <a:pPr>
              <a:buSzPct val="25000"/>
            </a:pP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        value="&lt;?php echo </a:t>
            </a:r>
            <a:r>
              <a:rPr lang="en-US" sz="26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sha1</a:t>
            </a: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($_POST['user']) ?&gt;" /&gt;</a:t>
            </a:r>
          </a:p>
          <a:p>
            <a:pPr>
              <a:buSzPct val="25000"/>
            </a:pP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    &lt;?php } ?&gt;</a:t>
            </a:r>
          </a:p>
          <a:p>
            <a:pPr>
              <a:buSzPct val="25000"/>
            </a:pP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&lt;/form&gt;</a:t>
            </a:r>
          </a:p>
        </p:txBody>
      </p:sp>
      <p:sp>
        <p:nvSpPr>
          <p:cNvPr id="370" name="Shape 370"/>
          <p:cNvSpPr/>
          <p:nvPr/>
        </p:nvSpPr>
        <p:spPr>
          <a:xfrm>
            <a:off x="8346000" y="3429000"/>
            <a:ext cx="2061600" cy="1328023"/>
          </a:xfrm>
          <a:prstGeom prst="wedgeRoundRectCallout">
            <a:avLst>
              <a:gd name="adj1" fmla="val -40117"/>
              <a:gd name="adj2" fmla="val 693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sym typeface="Calibri"/>
              </a:rPr>
              <a:t>Applies sha1 hashing to a string</a:t>
            </a:r>
          </a:p>
        </p:txBody>
      </p:sp>
    </p:spTree>
    <p:extLst>
      <p:ext uri="{BB962C8B-B14F-4D97-AF65-F5344CB8AC3E}">
        <p14:creationId xmlns:p14="http://schemas.microsoft.com/office/powerpoint/2010/main" val="167891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Submitting Arrays</a:t>
            </a:r>
          </a:p>
        </p:txBody>
      </p:sp>
      <p:pic>
        <p:nvPicPr>
          <p:cNvPr id="5" name="Picture 4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84DD0BD9-E407-44AD-B350-C82260293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500" y="1224000"/>
            <a:ext cx="2655000" cy="26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6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394" name="Shape 394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In order for an input to be treated as an array, you must put </a:t>
            </a:r>
            <a:br>
              <a:rPr lang="en-US" dirty="0">
                <a:sym typeface="Calibri"/>
              </a:rPr>
            </a:br>
            <a:r>
              <a:rPr lang="en-US" dirty="0">
                <a:sym typeface="Calibri"/>
              </a:rPr>
              <a:t>brackets "</a:t>
            </a:r>
            <a:r>
              <a:rPr lang="en-US" b="1" dirty="0">
                <a:solidFill>
                  <a:schemeClr val="bg1"/>
                </a:solidFill>
                <a:sym typeface="Consolas"/>
              </a:rPr>
              <a:t>[]</a:t>
            </a:r>
            <a:r>
              <a:rPr lang="en-US" dirty="0">
                <a:sym typeface="Calibri"/>
              </a:rPr>
              <a:t>" in the </a:t>
            </a:r>
            <a:r>
              <a:rPr lang="en-US" b="1" dirty="0">
                <a:solidFill>
                  <a:schemeClr val="bg1"/>
                </a:solidFill>
                <a:sym typeface="Consolas"/>
              </a:rPr>
              <a:t>name</a:t>
            </a:r>
            <a:r>
              <a:rPr lang="en-US" dirty="0">
                <a:sym typeface="Calibri"/>
              </a:rPr>
              <a:t> attribute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Submitting Arrays</a:t>
            </a:r>
          </a:p>
        </p:txBody>
      </p:sp>
      <p:sp>
        <p:nvSpPr>
          <p:cNvPr id="396" name="Shape 396"/>
          <p:cNvSpPr/>
          <p:nvPr/>
        </p:nvSpPr>
        <p:spPr>
          <a:xfrm>
            <a:off x="651000" y="2619000"/>
            <a:ext cx="9030580" cy="3615680"/>
          </a:xfrm>
          <a:prstGeom prst="rect">
            <a:avLst/>
          </a:prstGeom>
          <a:solidFill>
            <a:srgbClr val="D9D4C6">
              <a:alpha val="24705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lnSpc>
                <a:spcPct val="110000"/>
              </a:lnSpc>
              <a:buSzPct val="25000"/>
            </a:pP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&lt;form method="post"&gt;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    &lt;select name="</a:t>
            </a:r>
            <a:r>
              <a:rPr lang="en-US" sz="26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people[]</a:t>
            </a: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" multiple="multiple"&gt;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        &lt;option value="Mario"&gt;Mario&lt;/option&gt;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        &lt;option value="Svetlin"&gt;Svetlin&lt;/option&gt;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        &lt;option value="Teodor"&gt;Teodor&lt;/option&gt;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    &lt;/select&gt;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    &lt;input type="submit" value="submit"/&gt;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57272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401" name="Shape 401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The selected form elements come as an array</a:t>
            </a:r>
          </a:p>
        </p:txBody>
      </p:sp>
      <p:sp>
        <p:nvSpPr>
          <p:cNvPr id="402" name="Shape 40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Submitting Arrays (2)</a:t>
            </a:r>
          </a:p>
        </p:txBody>
      </p:sp>
      <p:sp>
        <p:nvSpPr>
          <p:cNvPr id="403" name="Shape 403"/>
          <p:cNvSpPr/>
          <p:nvPr/>
        </p:nvSpPr>
        <p:spPr>
          <a:xfrm>
            <a:off x="606000" y="2079000"/>
            <a:ext cx="9090000" cy="3060000"/>
          </a:xfrm>
          <a:prstGeom prst="rect">
            <a:avLst/>
          </a:prstGeom>
          <a:solidFill>
            <a:srgbClr val="D9D4C6">
              <a:alpha val="24705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lnSpc>
                <a:spcPct val="110000"/>
              </a:lnSpc>
              <a:buSzPct val="25000"/>
            </a:pP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&lt;?php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if (isset($_POST['</a:t>
            </a:r>
            <a:r>
              <a:rPr lang="en-US" sz="26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people</a:t>
            </a: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'])) {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    foreach($_POST['</a:t>
            </a:r>
            <a:r>
              <a:rPr lang="en-US" sz="26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people</a:t>
            </a: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'] as $person) {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        echo htmlspecialchars($person) . '&lt;/br&gt;';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5787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428" name="Shape 428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Radio, date, datetime, time, number, range, color and other</a:t>
            </a:r>
          </a:p>
          <a:p>
            <a:endParaRPr lang="en-US" dirty="0">
              <a:sym typeface="Calibri"/>
            </a:endParaRPr>
          </a:p>
        </p:txBody>
      </p:sp>
      <p:sp>
        <p:nvSpPr>
          <p:cNvPr id="429" name="Shape 42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Other Input Types</a:t>
            </a:r>
          </a:p>
        </p:txBody>
      </p:sp>
      <p:sp>
        <p:nvSpPr>
          <p:cNvPr id="430" name="Shape 430"/>
          <p:cNvSpPr/>
          <p:nvPr/>
        </p:nvSpPr>
        <p:spPr>
          <a:xfrm>
            <a:off x="606000" y="1944000"/>
            <a:ext cx="10801200" cy="4188839"/>
          </a:xfrm>
          <a:prstGeom prst="rect">
            <a:avLst/>
          </a:prstGeom>
          <a:solidFill>
            <a:srgbClr val="D9D4C6">
              <a:alpha val="24705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lnSpc>
                <a:spcPct val="110000"/>
              </a:lnSpc>
              <a:buSzPct val="25000"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&lt;form method="post"&gt;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   Male &lt;input type="</a:t>
            </a:r>
            <a:r>
              <a:rPr lang="en-US" sz="2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radio</a:t>
            </a: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" name="gender" value="male" /&gt; &lt;br/&gt;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   Female &lt;input type="</a:t>
            </a:r>
            <a:r>
              <a:rPr lang="en-US" sz="2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radio</a:t>
            </a: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" name="gender" value="female" /&gt; &lt;br/&gt;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   &lt;input type="</a:t>
            </a:r>
            <a:r>
              <a:rPr lang="en-US" sz="2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submit</a:t>
            </a: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" value="submit"/&gt;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&lt;/form&gt;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&lt;?php</a:t>
            </a:r>
          </a:p>
          <a:p>
            <a:pPr lvl="1">
              <a:lnSpc>
                <a:spcPct val="110000"/>
              </a:lnSpc>
              <a:buSzPct val="25000"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if (isset($_POST['gender'])) {</a:t>
            </a:r>
          </a:p>
          <a:p>
            <a:pPr lvl="1">
              <a:lnSpc>
                <a:spcPct val="110000"/>
              </a:lnSpc>
              <a:buSzPct val="25000"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   $selected_radio = $_POST['gender'];</a:t>
            </a:r>
          </a:p>
          <a:p>
            <a:pPr lvl="1">
              <a:lnSpc>
                <a:spcPct val="110000"/>
              </a:lnSpc>
              <a:buSzPct val="25000"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    echo "Selected: $selected_radio";</a:t>
            </a:r>
          </a:p>
          <a:p>
            <a:pPr lvl="1">
              <a:lnSpc>
                <a:spcPct val="110000"/>
              </a:lnSpc>
              <a:buSzPct val="25000"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200" b="1" dirty="0">
                <a:latin typeface="Consolas"/>
                <a:ea typeface="Consolas"/>
                <a:cs typeface="Consolas"/>
                <a:sym typeface="Consolas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09438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4843725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137550" y="2386124"/>
            <a:ext cx="3704800" cy="4009526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2"/>
            <a:ext cx="7905804" cy="4980977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HTTP works with message pairs called HTTP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 request and HTTP response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HTML describes text with formatting, images,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tables, forms, etc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You can easily combine PHP and HTML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You can get input as array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Special input fields - checkboxes, hidden fields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280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-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-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>
            <a:normAutofit/>
          </a:bodyPr>
          <a:lstStyle/>
          <a:p>
            <a:pPr algn="ctr">
              <a:lnSpc>
                <a:spcPts val="5400"/>
              </a:lnSpc>
            </a:pPr>
            <a:r>
              <a:rPr lang="en-US"/>
              <a:t>Tools for Developers</a:t>
            </a:r>
            <a:endParaRPr lang="en-US" dirty="0"/>
          </a:p>
        </p:txBody>
      </p:sp>
      <p:pic>
        <p:nvPicPr>
          <p:cNvPr id="4098" name="Picture 2" descr="Tools PNG Image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088" y="957265"/>
            <a:ext cx="3352799" cy="335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63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Developer Tools</a:t>
            </a:r>
          </a:p>
        </p:txBody>
      </p:sp>
      <p:pic>
        <p:nvPicPr>
          <p:cNvPr id="8" name="Picture 2" descr="&amp;Rcy;&amp;iecy;&amp;zcy;&amp;ucy;&amp;lcy;&amp;tcy;&amp;acy;&amp;tcy; &amp;scy; &amp;icy;&amp;zcy;&amp;ocy;&amp;bcy;&amp;rcy;&amp;acy;&amp;zhcy;&amp;iecy;&amp;ncy;&amp;icy;&amp;iecy; &amp;zcy;&amp;acy; postman chrome">
            <a:extLst>
              <a:ext uri="{FF2B5EF4-FFF2-40B4-BE49-F238E27FC236}">
                <a16:creationId xmlns:a16="http://schemas.microsoft.com/office/drawing/2014/main" id="{66A4B4EC-6655-444B-868F-3D88341FF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00" y="16740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400C4C-1433-48BF-A015-AFD4289B89C2}"/>
              </a:ext>
            </a:extLst>
          </p:cNvPr>
          <p:cNvSpPr txBox="1"/>
          <p:nvPr/>
        </p:nvSpPr>
        <p:spPr>
          <a:xfrm>
            <a:off x="2061335" y="5412211"/>
            <a:ext cx="1861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hlinkClick r:id="rId3"/>
              </a:rPr>
              <a:t>Postman</a:t>
            </a:r>
            <a:endParaRPr lang="en-US" sz="36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400C4C-1433-48BF-A015-AFD4289B89C2}"/>
              </a:ext>
            </a:extLst>
          </p:cNvPr>
          <p:cNvSpPr txBox="1"/>
          <p:nvPr/>
        </p:nvSpPr>
        <p:spPr>
          <a:xfrm>
            <a:off x="7851000" y="5434424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hlinkClick r:id="rId4"/>
              </a:rPr>
              <a:t>Insomnia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00" y="1670400"/>
            <a:ext cx="3274048" cy="327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7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7" name="Subtitle 2"/>
          <p:cNvSpPr>
            <a:spLocks noGrp="1"/>
          </p:cNvSpPr>
          <p:nvPr>
            <p:ph type="body" sz="quarter" idx="4294967295"/>
          </p:nvPr>
        </p:nvSpPr>
        <p:spPr>
          <a:xfrm>
            <a:off x="615109" y="5472909"/>
            <a:ext cx="10958512" cy="766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Uniform Resource Locator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05" y="1143001"/>
            <a:ext cx="3250793" cy="32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5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Uniform Resource Locator (URL)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88" y="2913017"/>
            <a:ext cx="11961812" cy="3611608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Protocol</a:t>
            </a:r>
            <a:r>
              <a:rPr lang="en-US" sz="2800" dirty="0">
                <a:latin typeface="+mj-lt"/>
              </a:rPr>
              <a:t> for communicating (</a:t>
            </a:r>
            <a:r>
              <a:rPr lang="en-US" sz="28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http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ftp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https</a:t>
            </a:r>
            <a:r>
              <a:rPr lang="en-US" sz="2800" dirty="0">
                <a:latin typeface="+mj-lt"/>
              </a:rPr>
              <a:t>...) - HTTP in most cases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Host</a:t>
            </a:r>
            <a:r>
              <a:rPr lang="en-US" sz="2800" dirty="0">
                <a:latin typeface="+mj-lt"/>
              </a:rPr>
              <a:t> or IP address (</a:t>
            </a:r>
            <a:r>
              <a:rPr lang="en-US" sz="2800" b="1" noProof="1">
                <a:solidFill>
                  <a:schemeClr val="bg1"/>
                </a:solidFill>
                <a:latin typeface="+mj-lt"/>
                <a:cs typeface="Consolas" pitchFamily="49" charset="0"/>
              </a:rPr>
              <a:t>www.softuni.bg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gmail.com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127.0.0.1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web</a:t>
            </a:r>
            <a:r>
              <a:rPr lang="en-US" sz="2800" dirty="0">
                <a:latin typeface="+mj-lt"/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Port</a:t>
            </a:r>
            <a:r>
              <a:rPr lang="en-US" sz="2800" dirty="0">
                <a:latin typeface="+mj-lt"/>
              </a:rPr>
              <a:t> (the default port is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80</a:t>
            </a:r>
            <a:r>
              <a:rPr lang="en-US" sz="2800" dirty="0">
                <a:latin typeface="+mj-lt"/>
              </a:rPr>
              <a:t>) - a number in range [0…65535]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Path</a:t>
            </a:r>
            <a:r>
              <a:rPr lang="en-US" sz="2800" dirty="0">
                <a:latin typeface="+mj-lt"/>
              </a:rPr>
              <a:t> (</a:t>
            </a:r>
            <a:r>
              <a:rPr lang="en-US" sz="28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/forum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/path/</a:t>
            </a:r>
            <a:r>
              <a:rPr lang="en-US" sz="2800" b="1" noProof="1">
                <a:solidFill>
                  <a:schemeClr val="bg1"/>
                </a:solidFill>
                <a:latin typeface="+mj-lt"/>
                <a:cs typeface="Consolas" pitchFamily="49" charset="0"/>
              </a:rPr>
              <a:t>index.php</a:t>
            </a:r>
            <a:r>
              <a:rPr lang="en-US" sz="2800" dirty="0">
                <a:latin typeface="+mj-lt"/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Query string </a:t>
            </a:r>
            <a:r>
              <a:rPr lang="en-US" sz="2800" dirty="0">
                <a:latin typeface="+mj-lt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?</a:t>
            </a:r>
            <a:r>
              <a:rPr lang="en-US" sz="2800" b="1" noProof="1">
                <a:solidFill>
                  <a:schemeClr val="bg1"/>
                </a:solidFill>
                <a:latin typeface="+mj-lt"/>
                <a:cs typeface="Consolas" pitchFamily="49" charset="0"/>
              </a:rPr>
              <a:t>id=27&amp;lang=en</a:t>
            </a:r>
            <a:r>
              <a:rPr lang="en-US" sz="2800" dirty="0">
                <a:latin typeface="+mj-lt"/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Fragment</a:t>
            </a:r>
            <a:r>
              <a:rPr lang="en-US" sz="2800" dirty="0">
                <a:latin typeface="+mj-lt"/>
              </a:rPr>
              <a:t> (</a:t>
            </a:r>
            <a:r>
              <a:rPr lang="en-US" sz="28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#lectures</a:t>
            </a:r>
            <a:r>
              <a:rPr lang="en-US" sz="2800" dirty="0">
                <a:latin typeface="+mj-lt"/>
              </a:rPr>
              <a:t>) - used on the client to navigate to some section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62836" y="1371601"/>
            <a:ext cx="10866885" cy="1679859"/>
            <a:chOff x="651540" y="1751234"/>
            <a:chExt cx="10866885" cy="1807963"/>
          </a:xfrm>
        </p:grpSpPr>
        <p:sp>
          <p:nvSpPr>
            <p:cNvPr id="470020" name="Rectangle 4"/>
            <p:cNvSpPr>
              <a:spLocks noChangeArrowheads="1"/>
            </p:cNvSpPr>
            <p:nvPr/>
          </p:nvSpPr>
          <p:spPr bwMode="auto">
            <a:xfrm>
              <a:off x="773517" y="1751234"/>
              <a:ext cx="10366376" cy="4968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http://mysite.com:8080/demo/index.php?id=27&amp;lang=en#lectures</a:t>
              </a:r>
            </a:p>
          </p:txBody>
        </p:sp>
        <p:sp>
          <p:nvSpPr>
            <p:cNvPr id="3" name="Right Brace 2"/>
            <p:cNvSpPr/>
            <p:nvPr/>
          </p:nvSpPr>
          <p:spPr>
            <a:xfrm rot="5400000">
              <a:off x="1158772" y="1975444"/>
              <a:ext cx="228600" cy="720519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51540" y="2523514"/>
              <a:ext cx="1480472" cy="563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Protocol</a:t>
              </a:r>
            </a:p>
          </p:txBody>
        </p:sp>
        <p:sp>
          <p:nvSpPr>
            <p:cNvPr id="9" name="Right Brace 8"/>
            <p:cNvSpPr/>
            <p:nvPr/>
          </p:nvSpPr>
          <p:spPr>
            <a:xfrm rot="5400000">
              <a:off x="2855912" y="1497504"/>
              <a:ext cx="228600" cy="1676400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35710" y="2518342"/>
              <a:ext cx="1057630" cy="563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Host</a:t>
              </a:r>
            </a:p>
          </p:txBody>
        </p:sp>
        <p:sp>
          <p:nvSpPr>
            <p:cNvPr id="11" name="Right Brace 10"/>
            <p:cNvSpPr/>
            <p:nvPr/>
          </p:nvSpPr>
          <p:spPr>
            <a:xfrm rot="5400000">
              <a:off x="4186109" y="2010396"/>
              <a:ext cx="228600" cy="650616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36988" y="2518341"/>
              <a:ext cx="874074" cy="563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Port</a:t>
              </a:r>
            </a:p>
          </p:txBody>
        </p:sp>
        <p:sp>
          <p:nvSpPr>
            <p:cNvPr id="13" name="Right Brace 12"/>
            <p:cNvSpPr/>
            <p:nvPr/>
          </p:nvSpPr>
          <p:spPr>
            <a:xfrm rot="5400000">
              <a:off x="5858666" y="1147461"/>
              <a:ext cx="228601" cy="2376489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13128" y="2518340"/>
              <a:ext cx="874074" cy="563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Path</a:t>
              </a:r>
            </a:p>
          </p:txBody>
        </p:sp>
        <p:sp>
          <p:nvSpPr>
            <p:cNvPr id="15" name="Right Brace 14"/>
            <p:cNvSpPr/>
            <p:nvPr/>
          </p:nvSpPr>
          <p:spPr>
            <a:xfrm rot="5400000">
              <a:off x="8304209" y="1230806"/>
              <a:ext cx="228603" cy="2209801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22680" y="2532331"/>
              <a:ext cx="1885262" cy="1026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Query String</a:t>
              </a:r>
            </a:p>
          </p:txBody>
        </p:sp>
        <p:sp>
          <p:nvSpPr>
            <p:cNvPr id="17" name="Right Brace 16"/>
            <p:cNvSpPr/>
            <p:nvPr/>
          </p:nvSpPr>
          <p:spPr>
            <a:xfrm rot="5400000">
              <a:off x="10247310" y="1649903"/>
              <a:ext cx="228601" cy="1371601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514600" y="2512363"/>
              <a:ext cx="2003825" cy="563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Fragment</a:t>
              </a: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073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9" grpId="0" uiExpand="1" build="p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4000</TotalTime>
  <Words>3727</Words>
  <Application>Microsoft Office PowerPoint</Application>
  <PresentationFormat>Widescreen</PresentationFormat>
  <Paragraphs>580</Paragraphs>
  <Slides>58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Noto Sans Symbols</vt:lpstr>
      <vt:lpstr>Arial</vt:lpstr>
      <vt:lpstr>Calibri</vt:lpstr>
      <vt:lpstr>Consolas</vt:lpstr>
      <vt:lpstr>Wingdings</vt:lpstr>
      <vt:lpstr>Wingdings 2</vt:lpstr>
      <vt:lpstr>SoftUni</vt:lpstr>
      <vt:lpstr>HTTP and HTML Basics</vt:lpstr>
      <vt:lpstr>Table of Content</vt:lpstr>
      <vt:lpstr>Request and Responses</vt:lpstr>
      <vt:lpstr>HTTP Basics</vt:lpstr>
      <vt:lpstr>Web Server Work Model</vt:lpstr>
      <vt:lpstr>Tools for Developers</vt:lpstr>
      <vt:lpstr>HTTP Developer Tools</vt:lpstr>
      <vt:lpstr>URL</vt:lpstr>
      <vt:lpstr>Uniform Resource Locator (URL)</vt:lpstr>
      <vt:lpstr>What is a HTTP Request?</vt:lpstr>
      <vt:lpstr>HTTP Request Methods</vt:lpstr>
      <vt:lpstr>HTTP GET Request - Example</vt:lpstr>
      <vt:lpstr>HTTP POST Request - Example</vt:lpstr>
      <vt:lpstr>What is a HTTP Response?</vt:lpstr>
      <vt:lpstr>HTTP Response - Example</vt:lpstr>
      <vt:lpstr>HTTP Response Status Codes</vt:lpstr>
      <vt:lpstr>Content-Type and Disposition</vt:lpstr>
      <vt:lpstr>HTTP Conversation: Example</vt:lpstr>
      <vt:lpstr>HTML</vt:lpstr>
      <vt:lpstr>What is HTML?</vt:lpstr>
      <vt:lpstr>HTML Terminology</vt:lpstr>
      <vt:lpstr>HTML Page - Example</vt:lpstr>
      <vt:lpstr>Populate HTML Tags</vt:lpstr>
      <vt:lpstr>Document Structure</vt:lpstr>
      <vt:lpstr>Exercise: Website</vt:lpstr>
      <vt:lpstr>Live Exercises</vt:lpstr>
      <vt:lpstr>Developer Environments</vt:lpstr>
      <vt:lpstr>HTML - Developer Environments</vt:lpstr>
      <vt:lpstr>HTML Forms</vt:lpstr>
      <vt:lpstr>HTTP Forms - Request Methods</vt:lpstr>
      <vt:lpstr>GET Request Method</vt:lpstr>
      <vt:lpstr>GET Request Method - Example</vt:lpstr>
      <vt:lpstr>POST Request Method</vt:lpstr>
      <vt:lpstr>POST Request Method - Example</vt:lpstr>
      <vt:lpstr>Live Exercises</vt:lpstr>
      <vt:lpstr>HTML</vt:lpstr>
      <vt:lpstr>HTML Escaping: Motivation</vt:lpstr>
      <vt:lpstr>HTML Escaping: Htmlspecialchars()</vt:lpstr>
      <vt:lpstr>Principles of HTML Escaping</vt:lpstr>
      <vt:lpstr>Principles of HTML Escaping</vt:lpstr>
      <vt:lpstr>Example of Correct HTML Escaping</vt:lpstr>
      <vt:lpstr>Example of Incorrect HTML Escaping</vt:lpstr>
      <vt:lpstr>Data Normalization</vt:lpstr>
      <vt:lpstr>PHP Automatic Escaping Engine - WARNING!</vt:lpstr>
      <vt:lpstr>Validating User Input</vt:lpstr>
      <vt:lpstr>Live Exercises</vt:lpstr>
      <vt:lpstr>Checkboxes</vt:lpstr>
      <vt:lpstr>Checkboxes</vt:lpstr>
      <vt:lpstr>Hidden Fields</vt:lpstr>
      <vt:lpstr>Hidden Fields</vt:lpstr>
      <vt:lpstr>Submitting Arrays</vt:lpstr>
      <vt:lpstr>Submitting Arrays</vt:lpstr>
      <vt:lpstr>Submitting Arrays (2)</vt:lpstr>
      <vt:lpstr>Other Input Types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Web - HTTP and HTML Basic</dc:title>
  <dc:subject>Technology Fundamentals - Practical Training Course @ SoftUni</dc:subject>
  <dc:creator>Software University</dc:creator>
  <cp:keywords>PHP Web;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Hristomir Asenov</cp:lastModifiedBy>
  <cp:revision>39</cp:revision>
  <dcterms:created xsi:type="dcterms:W3CDTF">2018-05-23T13:08:44Z</dcterms:created>
  <dcterms:modified xsi:type="dcterms:W3CDTF">2020-05-19T11:32:40Z</dcterms:modified>
  <cp:category>programming;computer programming;software development;web development</cp:category>
</cp:coreProperties>
</file>