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274" r:id="rId2"/>
    <p:sldId id="276" r:id="rId3"/>
    <p:sldId id="492" r:id="rId4"/>
    <p:sldId id="493" r:id="rId5"/>
    <p:sldId id="557" r:id="rId6"/>
    <p:sldId id="406" r:id="rId7"/>
    <p:sldId id="575" r:id="rId8"/>
    <p:sldId id="604" r:id="rId9"/>
    <p:sldId id="600" r:id="rId10"/>
    <p:sldId id="577" r:id="rId11"/>
    <p:sldId id="601" r:id="rId12"/>
    <p:sldId id="602" r:id="rId13"/>
    <p:sldId id="603" r:id="rId14"/>
    <p:sldId id="564" r:id="rId15"/>
    <p:sldId id="580" r:id="rId16"/>
    <p:sldId id="581" r:id="rId17"/>
    <p:sldId id="579" r:id="rId18"/>
    <p:sldId id="546" r:id="rId19"/>
    <p:sldId id="599" r:id="rId20"/>
    <p:sldId id="598" r:id="rId21"/>
    <p:sldId id="558" r:id="rId22"/>
    <p:sldId id="549" r:id="rId23"/>
    <p:sldId id="582" r:id="rId24"/>
    <p:sldId id="583" r:id="rId25"/>
    <p:sldId id="565" r:id="rId26"/>
    <p:sldId id="584" r:id="rId27"/>
    <p:sldId id="605" r:id="rId28"/>
    <p:sldId id="568" r:id="rId29"/>
    <p:sldId id="585" r:id="rId30"/>
    <p:sldId id="569" r:id="rId31"/>
    <p:sldId id="570" r:id="rId32"/>
    <p:sldId id="586" r:id="rId33"/>
    <p:sldId id="587" r:id="rId34"/>
    <p:sldId id="588" r:id="rId35"/>
    <p:sldId id="589" r:id="rId36"/>
    <p:sldId id="590" r:id="rId37"/>
    <p:sldId id="591" r:id="rId38"/>
    <p:sldId id="551" r:id="rId39"/>
    <p:sldId id="552" r:id="rId40"/>
    <p:sldId id="592" r:id="rId41"/>
    <p:sldId id="571" r:id="rId42"/>
    <p:sldId id="593" r:id="rId43"/>
    <p:sldId id="573" r:id="rId44"/>
    <p:sldId id="594" r:id="rId45"/>
    <p:sldId id="595" r:id="rId46"/>
    <p:sldId id="535" r:id="rId47"/>
    <p:sldId id="536" r:id="rId48"/>
    <p:sldId id="538" r:id="rId49"/>
    <p:sldId id="596" r:id="rId50"/>
    <p:sldId id="521" r:id="rId51"/>
    <p:sldId id="597" r:id="rId52"/>
    <p:sldId id="606" r:id="rId53"/>
    <p:sldId id="611" r:id="rId54"/>
    <p:sldId id="612" r:id="rId55"/>
    <p:sldId id="609" r:id="rId56"/>
    <p:sldId id="61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Intro and IDE" id="{BC4A3995-4CED-4320-A673-95328C9C809D}">
          <p14:sldIdLst>
            <p14:sldId id="493"/>
            <p14:sldId id="557"/>
            <p14:sldId id="406"/>
            <p14:sldId id="575"/>
            <p14:sldId id="604"/>
            <p14:sldId id="600"/>
          </p14:sldIdLst>
        </p14:section>
        <p14:section name="Console I/O" id="{CD717F8F-E9A2-4847-9852-3A46FA6DB8C3}">
          <p14:sldIdLst>
            <p14:sldId id="577"/>
            <p14:sldId id="601"/>
            <p14:sldId id="602"/>
            <p14:sldId id="603"/>
            <p14:sldId id="564"/>
          </p14:sldIdLst>
        </p14:section>
        <p14:section name="var_dump()" id="{B7ECB611-B7F3-4C7A-B26D-C941E0EF308A}">
          <p14:sldIdLst>
            <p14:sldId id="580"/>
            <p14:sldId id="581"/>
          </p14:sldIdLst>
        </p14:section>
        <p14:section name="Comparison operators" id="{216C74A3-FD0F-4D55-A303-106D55DA20C6}">
          <p14:sldIdLst>
            <p14:sldId id="579"/>
            <p14:sldId id="546"/>
            <p14:sldId id="599"/>
            <p14:sldId id="598"/>
            <p14:sldId id="558"/>
          </p14:sldIdLst>
        </p14:section>
        <p14:section name="If / Else Statements" id="{3F7B00EB-7C54-4483-A415-0DAF9B95F0C7}">
          <p14:sldIdLst>
            <p14:sldId id="549"/>
            <p14:sldId id="582"/>
            <p14:sldId id="583"/>
            <p14:sldId id="565"/>
            <p14:sldId id="584"/>
          </p14:sldIdLst>
        </p14:section>
        <p14:section name="Switch Statements" id="{3D24E973-24D1-4755-B55C-4444116F661D}">
          <p14:sldIdLst>
            <p14:sldId id="605"/>
            <p14:sldId id="568"/>
            <p14:sldId id="585"/>
            <p14:sldId id="569"/>
            <p14:sldId id="570"/>
          </p14:sldIdLst>
        </p14:section>
        <p14:section name="Logical Operators" id="{3D2F336C-6548-4116-9626-3E60ED9F67DF}">
          <p14:sldIdLst>
            <p14:sldId id="586"/>
            <p14:sldId id="587"/>
            <p14:sldId id="588"/>
            <p14:sldId id="589"/>
            <p14:sldId id="590"/>
            <p14:sldId id="591"/>
          </p14:sldIdLst>
        </p14:section>
        <p14:section name="Loops" id="{DB560E2B-D556-4F98-A1F8-B22B72C746D2}">
          <p14:sldIdLst>
            <p14:sldId id="551"/>
            <p14:sldId id="552"/>
            <p14:sldId id="592"/>
            <p14:sldId id="571"/>
            <p14:sldId id="593"/>
            <p14:sldId id="573"/>
            <p14:sldId id="594"/>
            <p14:sldId id="595"/>
          </p14:sldIdLst>
        </p14:section>
        <p14:section name="Debugging" id="{C6E5B190-1D86-4A87-BFDD-0D7FB75C3D92}">
          <p14:sldIdLst>
            <p14:sldId id="535"/>
            <p14:sldId id="536"/>
            <p14:sldId id="538"/>
            <p14:sldId id="596"/>
            <p14:sldId id="521"/>
          </p14:sldIdLst>
        </p14:section>
        <p14:section name="Conclusion" id="{10E03AB1-9AA8-4E86-9A64-D741901E50A2}">
          <p14:sldIdLst>
            <p14:sldId id="597"/>
            <p14:sldId id="606"/>
            <p14:sldId id="611"/>
            <p14:sldId id="612"/>
            <p14:sldId id="609"/>
            <p14:sldId id="6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18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5" autoAdjust="0"/>
    <p:restoredTop sz="94585" autoAdjust="0"/>
  </p:normalViewPr>
  <p:slideViewPr>
    <p:cSldViewPr snapToGrid="0" showGuides="1">
      <p:cViewPr varScale="1">
        <p:scale>
          <a:sx n="68" d="100"/>
          <a:sy n="68" d="100"/>
        </p:scale>
        <p:origin x="330" y="66"/>
      </p:cViewPr>
      <p:guideLst>
        <p:guide orient="horz" pos="2228"/>
        <p:guide pos="1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50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3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13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3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45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87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78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04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4522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3748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64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7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6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4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4929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80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5234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1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1/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4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1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241/technology-fundamentals-with-php-january-201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5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8.png"/><Relationship Id="rId10" Type="http://schemas.openxmlformats.org/officeDocument/2006/relationships/image" Target="../media/image6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hyperlink" Target="https://www.jetbrains.com/phpstorm/download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Syntax, Conditional Statements and Loops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PHP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06" y="2283601"/>
            <a:ext cx="4394853" cy="284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Console I/O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from </a:t>
            </a:r>
            <a:r>
              <a:rPr lang="en-GB" dirty="0"/>
              <a:t>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read </a:t>
            </a:r>
            <a:r>
              <a:rPr lang="en-US" sz="3200" dirty="0"/>
              <a:t>from the console, using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readline() </a:t>
            </a:r>
            <a:r>
              <a:rPr lang="en-US" sz="3200" dirty="0"/>
              <a:t>function</a:t>
            </a:r>
            <a:endParaRPr lang="bg-BG" sz="3200" dirty="0"/>
          </a:p>
          <a:p>
            <a:r>
              <a:rPr lang="en-US" sz="3200" noProof="1"/>
              <a:t>Example:</a:t>
            </a:r>
            <a:endParaRPr lang="en-US" sz="32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958" y="3487006"/>
            <a:ext cx="65532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</a:rPr>
              <a:t>name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$age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intval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400" b="1" noProof="1">
                <a:latin typeface="Consolas" pitchFamily="49" charset="0"/>
              </a:rPr>
              <a:t>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$salary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floatval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400" b="1" noProof="1">
                <a:latin typeface="Consolas" pitchFamily="49" charset="0"/>
              </a:rPr>
              <a:t>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$isHungry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boolval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400" b="1" noProof="1" smtClean="0">
                <a:latin typeface="Consolas" pitchFamily="49" charset="0"/>
              </a:rPr>
              <a:t>());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E658188F-50C1-4833-B5C9-745AC910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858" y="2687858"/>
            <a:ext cx="3124200" cy="640534"/>
          </a:xfrm>
          <a:prstGeom prst="wedgeRoundRectCallout">
            <a:avLst>
              <a:gd name="adj1" fmla="val -31183"/>
              <a:gd name="adj2" fmla="val 73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from the console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E658188F-50C1-4833-B5C9-745AC910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3058" y="3714161"/>
            <a:ext cx="3124200" cy="830095"/>
          </a:xfrm>
          <a:prstGeom prst="wedgeRoundRectCallout">
            <a:avLst>
              <a:gd name="adj1" fmla="val -49790"/>
              <a:gd name="adj2" fmla="val 21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the string to another data type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59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output to the console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Using </a:t>
            </a:r>
            <a:r>
              <a:rPr lang="en-US" b="1" dirty="0" smtClean="0">
                <a:solidFill>
                  <a:schemeClr val="bg1"/>
                </a:solidFill>
              </a:rPr>
              <a:t>concatenation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nterpolation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68518" y="2383946"/>
            <a:ext cx="9795601" cy="1672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 smtClean="0">
                <a:latin typeface="Consolas" pitchFamily="49" charset="0"/>
              </a:rPr>
              <a:t>$name = "Peter"; $age = 12; $grade =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echo</a:t>
            </a:r>
            <a:r>
              <a:rPr lang="en-US" sz="2300" b="1" noProof="1">
                <a:latin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300" b="1" noProof="1">
                <a:latin typeface="Consolas" pitchFamily="49" charset="0"/>
              </a:rPr>
              <a:t>Name: 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</a:rPr>
              <a:t>' .</a:t>
            </a:r>
            <a:r>
              <a:rPr lang="en-US" sz="2300" b="1" noProof="1" smtClean="0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$</a:t>
            </a:r>
            <a:r>
              <a:rPr lang="en-US" sz="2300" b="1" noProof="1" smtClean="0">
                <a:latin typeface="Consolas" pitchFamily="49" charset="0"/>
              </a:rPr>
              <a:t>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2300" b="1" noProof="1" smtClean="0">
                <a:latin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300" b="1" noProof="1">
                <a:latin typeface="Consolas" pitchFamily="49" charset="0"/>
              </a:rPr>
              <a:t>, Age: 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</a:rPr>
              <a:t>'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2300" b="1" noProof="1" smtClean="0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$</a:t>
            </a:r>
            <a:r>
              <a:rPr lang="en-US" sz="2300" b="1" noProof="1" smtClean="0">
                <a:latin typeface="Consolas" pitchFamily="49" charset="0"/>
              </a:rPr>
              <a:t>age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2300" b="1" noProof="1" smtClean="0">
                <a:latin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' .</a:t>
            </a:r>
            <a:r>
              <a:rPr lang="en-US" sz="2300" b="1" noProof="1">
                <a:latin typeface="Consolas" pitchFamily="49" charset="0"/>
              </a:rPr>
              <a:t> PHP_EOL</a:t>
            </a:r>
            <a:r>
              <a:rPr lang="en-US" sz="2300" b="1" noProof="1" smtClean="0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Name: Peter, Age: </a:t>
            </a:r>
            <a:r>
              <a:rPr lang="en-US" sz="2300" b="1" i="1" noProof="1" smtClean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3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68518" y="4594543"/>
            <a:ext cx="9613884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$name = "Peter"; $age = 12; $grade =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echo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Name: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$name</a:t>
            </a:r>
            <a:r>
              <a:rPr lang="en-US" sz="2400" b="1" noProof="1">
                <a:latin typeface="Consolas" pitchFamily="49" charset="0"/>
              </a:rPr>
              <a:t>, Age: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$age</a:t>
            </a:r>
            <a:r>
              <a:rPr lang="en-US" sz="2400" b="1" noProof="1">
                <a:latin typeface="Consolas" pitchFamily="49" charset="0"/>
              </a:rPr>
              <a:t>, Grade: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grade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400" b="1" noProof="1" smtClean="0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		// Name: Peter, Age: 12, Grade: 5.5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E658188F-50C1-4833-B5C9-745AC910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373" y="3468767"/>
            <a:ext cx="3470281" cy="550333"/>
          </a:xfrm>
          <a:prstGeom prst="wedgeRoundRectCallout">
            <a:avLst>
              <a:gd name="adj1" fmla="val 33867"/>
              <a:gd name="adj2" fmla="val -71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Represents new line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E658188F-50C1-4833-B5C9-745AC910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2064" y="1979630"/>
            <a:ext cx="2234008" cy="940682"/>
          </a:xfrm>
          <a:prstGeom prst="wedgeRoundRectCallout">
            <a:avLst>
              <a:gd name="adj1" fmla="val -33111"/>
              <a:gd name="adj2" fmla="val 716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Concatenate</a:t>
            </a:r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strings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555684" y="5849132"/>
            <a:ext cx="2743200" cy="685800"/>
          </a:xfrm>
          <a:prstGeom prst="wedgeRoundRectCallout">
            <a:avLst>
              <a:gd name="adj1" fmla="val -22668"/>
              <a:gd name="adj2" fmla="val -807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to the console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696452" y="4261425"/>
            <a:ext cx="2248683" cy="1334921"/>
          </a:xfrm>
          <a:prstGeom prst="wedgeRoundRectCallout">
            <a:avLst>
              <a:gd name="adj1" fmla="val -58720"/>
              <a:gd name="adj2" fmla="val 25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 used for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interpolation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2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</a:t>
            </a:r>
            <a:r>
              <a:rPr lang="en-GB" dirty="0" smtClean="0"/>
              <a:t>Console (2)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output </a:t>
            </a:r>
            <a:r>
              <a:rPr lang="en-US" dirty="0" smtClean="0"/>
              <a:t>formatted string to </a:t>
            </a:r>
            <a:r>
              <a:rPr lang="en-US" dirty="0"/>
              <a:t>the </a:t>
            </a:r>
            <a:r>
              <a:rPr lang="en-US" dirty="0" smtClean="0"/>
              <a:t>console using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printf()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smtClean="0"/>
              <a:t>presented </a:t>
            </a:r>
            <a:r>
              <a:rPr lang="en-US" dirty="0"/>
              <a:t>as a </a:t>
            </a:r>
            <a:r>
              <a:rPr lang="en-US" dirty="0" smtClean="0"/>
              <a:t>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%d</a:t>
            </a:r>
            <a:r>
              <a:rPr lang="en-US" dirty="0"/>
              <a:t> - presented as a (signed) decimal </a:t>
            </a:r>
            <a:r>
              <a:rPr lang="en-US" dirty="0" smtClean="0"/>
              <a:t>number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%f</a:t>
            </a:r>
            <a:r>
              <a:rPr lang="en-US" dirty="0"/>
              <a:t> - presented as a floating-point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85222" y="4362245"/>
            <a:ext cx="9795601" cy="2035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$name = "Peter"; $age = 12; $grade = </a:t>
            </a:r>
            <a:r>
              <a:rPr lang="en-US" sz="2300" b="1" noProof="1" smtClean="0">
                <a:latin typeface="Consolas" pitchFamily="49" charset="0"/>
              </a:rPr>
              <a:t>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en-US" sz="2300" b="1" noProof="1">
                <a:latin typeface="Consolas" pitchFamily="49" charset="0"/>
              </a:rPr>
              <a:t>('Name: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%s</a:t>
            </a:r>
            <a:r>
              <a:rPr lang="en-US" sz="2300" b="1" noProof="1">
                <a:latin typeface="Consolas" pitchFamily="49" charset="0"/>
              </a:rPr>
              <a:t>, Age: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300" b="1" noProof="1">
                <a:latin typeface="Consolas" pitchFamily="49" charset="0"/>
              </a:rPr>
              <a:t>, Grade: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%.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</a:rPr>
              <a:t>2f</a:t>
            </a:r>
            <a:r>
              <a:rPr lang="en-US" sz="2300" b="1" noProof="1" smtClean="0">
                <a:latin typeface="Consolas" pitchFamily="49" charset="0"/>
              </a:rPr>
              <a:t>',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	</a:t>
            </a:r>
            <a:r>
              <a:rPr lang="en-US" sz="2300" b="1" noProof="1" smtClean="0">
                <a:latin typeface="Consolas" pitchFamily="49" charset="0"/>
              </a:rPr>
              <a:t>			$</a:t>
            </a:r>
            <a:r>
              <a:rPr lang="en-US" sz="2300" b="1" noProof="1">
                <a:latin typeface="Consolas" pitchFamily="49" charset="0"/>
              </a:rPr>
              <a:t>name, $age, $</a:t>
            </a:r>
            <a:r>
              <a:rPr lang="en-US" sz="2300" b="1" noProof="1" smtClean="0">
                <a:latin typeface="Consolas" pitchFamily="49" charset="0"/>
              </a:rPr>
              <a:t>grade);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Name: Peter, Age: 12, Grade: </a:t>
            </a:r>
            <a:r>
              <a:rPr lang="en-US" sz="2300" b="1" i="1" noProof="1" smtClean="0">
                <a:solidFill>
                  <a:schemeClr val="accent2"/>
                </a:solidFill>
                <a:latin typeface="Consolas" pitchFamily="49" charset="0"/>
              </a:rPr>
              <a:t>5.50</a:t>
            </a:r>
            <a:endParaRPr lang="en-US" sz="23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E658188F-50C1-4833-B5C9-745AC910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375" y="4278313"/>
            <a:ext cx="2906448" cy="1183865"/>
          </a:xfrm>
          <a:prstGeom prst="wedgeRoundRectCallout">
            <a:avLst>
              <a:gd name="adj1" fmla="val -58959"/>
              <a:gd name="adj2" fmla="val 21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formatting to 2 numbers after decimal point</a:t>
            </a:r>
            <a:endParaRPr lang="bg-BG" sz="23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138" y="1380813"/>
            <a:ext cx="11818096" cy="18987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Read 3 </a:t>
            </a:r>
            <a:r>
              <a:rPr lang="en-US" sz="3200" dirty="0"/>
              <a:t>lines of input – student name, age and average </a:t>
            </a:r>
            <a:r>
              <a:rPr lang="en-US" sz="3200" dirty="0" smtClean="0"/>
              <a:t>grade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rint </a:t>
            </a:r>
            <a:r>
              <a:rPr lang="en-US" sz="3200" dirty="0"/>
              <a:t>all the info about the </a:t>
            </a:r>
            <a:r>
              <a:rPr lang="en-US" sz="3200" dirty="0" smtClean="0"/>
              <a:t>student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GB" dirty="0"/>
              <a:t>Student Information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93088" y="2734808"/>
            <a:ext cx="4598674" cy="3187493"/>
            <a:chOff x="4824572" y="3429000"/>
            <a:chExt cx="4401473" cy="3036180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xmlns="" id="{5A580E6F-8AC9-4B4E-9CF0-655ADDFC5923}"/>
                </a:ext>
              </a:extLst>
            </p:cNvPr>
            <p:cNvSpPr txBox="1">
              <a:spLocks/>
            </p:cNvSpPr>
            <p:nvPr/>
          </p:nvSpPr>
          <p:spPr>
            <a:xfrm>
              <a:off x="4824574" y="3897687"/>
              <a:ext cx="2175726" cy="131495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200" dirty="0"/>
                <a:t>Steve</a:t>
              </a:r>
              <a:endParaRPr lang="bg-BG" sz="2200" dirty="0"/>
            </a:p>
            <a:p>
              <a:r>
                <a:rPr lang="en-US" sz="2200" dirty="0"/>
                <a:t>16</a:t>
              </a:r>
              <a:endParaRPr lang="bg-BG" sz="2200" dirty="0"/>
            </a:p>
            <a:p>
              <a:r>
                <a:rPr lang="en-US" sz="2200" dirty="0"/>
                <a:t>2.50</a:t>
              </a:r>
              <a:endParaRPr lang="en-US" sz="2200" b="0" dirty="0"/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xmlns="" id="{CA56242A-1E7B-4460-B010-B79904FCBF66}"/>
                </a:ext>
              </a:extLst>
            </p:cNvPr>
            <p:cNvSpPr txBox="1">
              <a:spLocks/>
            </p:cNvSpPr>
            <p:nvPr/>
          </p:nvSpPr>
          <p:spPr>
            <a:xfrm>
              <a:off x="4824573" y="3429000"/>
              <a:ext cx="2175726" cy="468185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000" dirty="0"/>
                <a:t>Input</a:t>
              </a:r>
              <a:endParaRPr lang="bg-BG" sz="2000" dirty="0"/>
            </a:p>
          </p:txBody>
        </p:sp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657ACAC-549C-4826-9929-F4C784F17294}"/>
                </a:ext>
              </a:extLst>
            </p:cNvPr>
            <p:cNvSpPr txBox="1">
              <a:spLocks/>
            </p:cNvSpPr>
            <p:nvPr/>
          </p:nvSpPr>
          <p:spPr>
            <a:xfrm>
              <a:off x="7000300" y="3896799"/>
              <a:ext cx="2224527" cy="13136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200" dirty="0">
                  <a:solidFill>
                    <a:schemeClr val="dk1"/>
                  </a:solidFill>
                </a:rPr>
                <a:t>Name: Steve, Age: 16, </a:t>
              </a:r>
              <a:r>
                <a:rPr lang="en-US" sz="2200" dirty="0" smtClean="0">
                  <a:solidFill>
                    <a:schemeClr val="dk1"/>
                  </a:solidFill>
                </a:rPr>
                <a:t/>
              </a:r>
              <a:br>
                <a:rPr lang="en-US" sz="2200" dirty="0" smtClean="0">
                  <a:solidFill>
                    <a:schemeClr val="dk1"/>
                  </a:solidFill>
                </a:rPr>
              </a:br>
              <a:r>
                <a:rPr lang="en-US" sz="2200" dirty="0" smtClean="0">
                  <a:solidFill>
                    <a:schemeClr val="dk1"/>
                  </a:solidFill>
                </a:rPr>
                <a:t>Grade</a:t>
              </a:r>
              <a:r>
                <a:rPr lang="en-US" sz="2200" dirty="0">
                  <a:solidFill>
                    <a:schemeClr val="dk1"/>
                  </a:solidFill>
                </a:rPr>
                <a:t>: 2.50</a:t>
              </a:r>
              <a:endParaRPr lang="bg-BG" sz="2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xmlns="" id="{76994F2B-9519-4B99-B80A-31F286701393}"/>
                </a:ext>
              </a:extLst>
            </p:cNvPr>
            <p:cNvSpPr txBox="1">
              <a:spLocks/>
            </p:cNvSpPr>
            <p:nvPr/>
          </p:nvSpPr>
          <p:spPr>
            <a:xfrm>
              <a:off x="7000299" y="3429888"/>
              <a:ext cx="2224527" cy="468185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000" dirty="0"/>
                <a:t>Output</a:t>
              </a:r>
              <a:endParaRPr lang="bg-BG" sz="20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E88AAD39-1669-426E-8020-31A1AE89ED0E}"/>
                </a:ext>
              </a:extLst>
            </p:cNvPr>
            <p:cNvSpPr txBox="1">
              <a:spLocks/>
            </p:cNvSpPr>
            <p:nvPr/>
          </p:nvSpPr>
          <p:spPr>
            <a:xfrm>
              <a:off x="4824572" y="5212644"/>
              <a:ext cx="2175727" cy="125253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GB" sz="2200" dirty="0"/>
                <a:t>John</a:t>
              </a:r>
              <a:endParaRPr lang="bg-BG" sz="2200" dirty="0"/>
            </a:p>
            <a:p>
              <a:r>
                <a:rPr lang="en-US" sz="2200" dirty="0"/>
                <a:t>1</a:t>
              </a:r>
              <a:r>
                <a:rPr lang="en-GB" sz="2200" dirty="0"/>
                <a:t>5</a:t>
              </a:r>
              <a:endParaRPr lang="bg-BG" sz="2200" dirty="0"/>
            </a:p>
            <a:p>
              <a:r>
                <a:rPr lang="en-US" sz="2200" dirty="0"/>
                <a:t>5.</a:t>
              </a:r>
              <a:r>
                <a:rPr lang="en-GB" sz="2200" dirty="0"/>
                <a:t>4</a:t>
              </a:r>
              <a:r>
                <a:rPr lang="en-US" sz="2200" dirty="0"/>
                <a:t>0</a:t>
              </a:r>
              <a:endParaRPr lang="en-US" sz="2200" b="0" dirty="0"/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xmlns="" id="{25F3FF71-D199-4ABF-AFDF-8F2F523235A9}"/>
                </a:ext>
              </a:extLst>
            </p:cNvPr>
            <p:cNvSpPr txBox="1">
              <a:spLocks/>
            </p:cNvSpPr>
            <p:nvPr/>
          </p:nvSpPr>
          <p:spPr>
            <a:xfrm>
              <a:off x="6999079" y="5210484"/>
              <a:ext cx="2226966" cy="12546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200" dirty="0"/>
                <a:t>Name: </a:t>
              </a:r>
              <a:r>
                <a:rPr lang="en-GB" sz="2200" dirty="0"/>
                <a:t>John</a:t>
              </a:r>
              <a:r>
                <a:rPr lang="en-US" sz="2200" dirty="0"/>
                <a:t>, Age: 15, </a:t>
              </a:r>
              <a:r>
                <a:rPr lang="en-US" sz="2200" dirty="0" smtClean="0"/>
                <a:t/>
              </a:r>
              <a:br>
                <a:rPr lang="en-US" sz="2200" dirty="0" smtClean="0"/>
              </a:br>
              <a:r>
                <a:rPr lang="en-US" sz="2200" dirty="0" smtClean="0"/>
                <a:t>Grade</a:t>
              </a:r>
              <a:r>
                <a:rPr lang="en-US" sz="2200" dirty="0"/>
                <a:t>: 5.</a:t>
              </a:r>
              <a:r>
                <a:rPr lang="en-GB" sz="2200" dirty="0"/>
                <a:t>4</a:t>
              </a:r>
              <a:r>
                <a:rPr lang="en-US" sz="2200" dirty="0"/>
                <a:t>0</a:t>
              </a:r>
              <a:endParaRPr lang="bg-BG" sz="2200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15AA2BE-2195-403E-9E83-501A4A22F6EA}"/>
              </a:ext>
            </a:extLst>
          </p:cNvPr>
          <p:cNvSpPr txBox="1"/>
          <p:nvPr/>
        </p:nvSpPr>
        <p:spPr>
          <a:xfrm>
            <a:off x="5555452" y="2734808"/>
            <a:ext cx="5951729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&lt;?php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$name =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readline()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$age =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readline()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$grade =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floatval(readline())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bg-BG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en-US" altLang="bg-BG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Age: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%d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Grade: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%.2f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$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$age, $grade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bg-BG" sz="2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9F631A-59DD-4D87-81F8-C49CE6447B87}"/>
              </a:ext>
            </a:extLst>
          </p:cNvPr>
          <p:cNvSpPr txBox="1"/>
          <p:nvPr/>
        </p:nvSpPr>
        <p:spPr>
          <a:xfrm>
            <a:off x="798512" y="63773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</a:rPr>
              <a:t>https://</a:t>
            </a:r>
            <a:r>
              <a:rPr lang="en-US" sz="2000" dirty="0">
                <a:solidFill>
                  <a:schemeClr val="bg1"/>
                </a:solidFill>
                <a:hlinkClick r:id="rId3"/>
              </a:rPr>
              <a:t>judge.softuni.bg/Contests/1191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537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ar_dump()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5108" y="2255427"/>
            <a:ext cx="10961783" cy="768084"/>
          </a:xfrm>
        </p:spPr>
        <p:txBody>
          <a:bodyPr/>
          <a:lstStyle/>
          <a:p>
            <a:r>
              <a:rPr lang="en-US" sz="4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string(3) "654"</a:t>
            </a:r>
            <a:endParaRPr lang="bg-BG" sz="4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04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var_dump()</a:t>
            </a:r>
            <a:r>
              <a:rPr lang="en-US" dirty="0"/>
              <a:t> function is used to display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structured </a:t>
            </a:r>
            <a:r>
              <a:rPr lang="en-US" b="1" dirty="0">
                <a:solidFill>
                  <a:schemeClr val="bg1"/>
                </a:solidFill>
              </a:rPr>
              <a:t>information </a:t>
            </a:r>
            <a:r>
              <a:rPr lang="en-US" dirty="0"/>
              <a:t>(type and value)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about one or </a:t>
            </a:r>
            <a:r>
              <a:rPr lang="en-US" dirty="0"/>
              <a:t>more variables.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var_dump()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Текстово поле 2"/>
          <p:cNvSpPr txBox="1"/>
          <p:nvPr/>
        </p:nvSpPr>
        <p:spPr>
          <a:xfrm>
            <a:off x="3110786" y="3066702"/>
            <a:ext cx="7956282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$integer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latin typeface="Consolas" panose="020B0609020204030204" pitchFamily="49" charset="0"/>
              </a:rPr>
              <a:t>($integer);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int(5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latin typeface="Consolas" panose="020B0609020204030204" pitchFamily="49" charset="0"/>
              </a:rPr>
              <a:t>(5.5);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float(5.5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latin typeface="Consolas" panose="020B0609020204030204" pitchFamily="49" charset="0"/>
              </a:rPr>
              <a:t>("string");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string(6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latin typeface="Consolas" panose="020B0609020204030204" pitchFamily="49" charset="0"/>
              </a:rPr>
              <a:t>(true);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bool(true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latin typeface="Consolas" panose="020B0609020204030204" pitchFamily="49" charset="0"/>
              </a:rPr>
              <a:t>($integer,10,"PHP")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int(5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	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int(10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	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string(3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 "PHP"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A86A01-8A4D-490F-815F-1C9667159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91132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xmlns="" id="{271976F4-5B96-491A-A3F1-F84CD6EAA7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501093"/>
              </p:ext>
            </p:extLst>
          </p:nvPr>
        </p:nvGraphicFramePr>
        <p:xfrm>
          <a:off x="2925763" y="1328147"/>
          <a:ext cx="6774551" cy="4912360"/>
        </p:xfrm>
        <a:graphic>
          <a:graphicData uri="http://schemas.openxmlformats.org/drawingml/2006/table">
            <a:tbl>
              <a:tblPr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043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12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</a:t>
                      </a: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and 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2800" b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(or &lt;&gt;)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5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09D5702-5694-487E-9E57-3F7F2197B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Parenthesis operator always has the highest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precedence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E7BC22B-81F4-4ED2-825C-6356767F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EB31CE-6F50-40C3-872B-15762EB935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58A6CEB8-4EAB-416E-A5BF-0220BCC89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20616"/>
              </p:ext>
            </p:extLst>
          </p:nvPr>
        </p:nvGraphicFramePr>
        <p:xfrm>
          <a:off x="2925763" y="2606512"/>
          <a:ext cx="7680327" cy="3602898"/>
        </p:xfrm>
        <a:graphic>
          <a:graphicData uri="http://schemas.openxmlformats.org/drawingml/2006/table">
            <a:tbl>
              <a:tblPr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137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3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38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48E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48E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054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?: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*= /= %= += -= &lt;&lt;= &gt;&gt;= &amp;= ^= |=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82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95926" y="1371604"/>
            <a:ext cx="7983303" cy="4795935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/>
              <a:t>Introduction and </a:t>
            </a:r>
            <a:r>
              <a:rPr lang="en-GB" sz="3200" dirty="0" smtClean="0"/>
              <a:t>IDE</a:t>
            </a:r>
          </a:p>
          <a:p>
            <a:r>
              <a:rPr lang="en-GB" sz="3200" dirty="0" smtClean="0"/>
              <a:t>Console I/O</a:t>
            </a:r>
          </a:p>
          <a:p>
            <a:r>
              <a:rPr lang="en-GB" sz="3200" dirty="0"/>
              <a:t>v</a:t>
            </a:r>
            <a:r>
              <a:rPr lang="en-GB" sz="3200" dirty="0" smtClean="0"/>
              <a:t>ar_dump()</a:t>
            </a:r>
          </a:p>
          <a:p>
            <a:r>
              <a:rPr lang="en-GB" sz="3200" dirty="0" smtClean="0"/>
              <a:t>Comparison operators</a:t>
            </a:r>
            <a:endParaRPr lang="en-US" sz="3200" dirty="0"/>
          </a:p>
          <a:p>
            <a:r>
              <a:rPr lang="en-US" sz="3200" dirty="0" smtClean="0"/>
              <a:t>If-else / Switch-case statement</a:t>
            </a:r>
          </a:p>
          <a:p>
            <a:r>
              <a:rPr lang="en-US" sz="3200" dirty="0" smtClean="0"/>
              <a:t>Logical operators</a:t>
            </a:r>
            <a:endParaRPr lang="en-US" sz="3200" dirty="0"/>
          </a:p>
          <a:p>
            <a:r>
              <a:rPr lang="en-GB" sz="3200" dirty="0"/>
              <a:t>Loops</a:t>
            </a:r>
          </a:p>
          <a:p>
            <a:r>
              <a:rPr lang="en-GB" sz="3200" dirty="0" smtClean="0"/>
              <a:t>Debugging</a:t>
            </a:r>
            <a:r>
              <a:rPr lang="en-US" sz="3200" dirty="0" smtClean="0"/>
              <a:t> </a:t>
            </a:r>
            <a:r>
              <a:rPr lang="en-US" sz="3200" dirty="0"/>
              <a:t>and Troubleshooting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5BF6BD9-1AF1-4814-A435-007C09C8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 Precedence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0F1A24-6B54-4F87-ACA8-BA536E5534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CA649EB-A83F-4B52-9AD4-00A1BC654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71529"/>
              </p:ext>
            </p:extLst>
          </p:nvPr>
        </p:nvGraphicFramePr>
        <p:xfrm>
          <a:off x="2925763" y="1571135"/>
          <a:ext cx="6770689" cy="4596546"/>
        </p:xfrm>
        <a:graphic>
          <a:graphicData uri="http://schemas.openxmlformats.org/drawingml/2006/table">
            <a:tbl>
              <a:tblPr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140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566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38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48E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48E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054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 -- (postfix)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 -- (prefix) + - (unary) ! 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/ %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-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 &gt;&gt;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7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&gt; &lt;= 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8221415"/>
                  </a:ext>
                </a:extLst>
              </a:tr>
              <a:tr h="467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 != 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047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45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15AA2BE-2195-403E-9E83-501A4A22F6EA}"/>
              </a:ext>
            </a:extLst>
          </p:cNvPr>
          <p:cNvSpPr txBox="1"/>
          <p:nvPr/>
        </p:nvSpPr>
        <p:spPr>
          <a:xfrm>
            <a:off x="2769689" y="1546512"/>
            <a:ext cx="6725648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onsolas" panose="020B0609020204030204" pitchFamily="49" charset="0"/>
              </a:rPr>
              <a:t>$a = 5; 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$</a:t>
            </a:r>
            <a:r>
              <a:rPr lang="en-US" sz="2400" b="1" dirty="0">
                <a:latin typeface="Consolas" panose="020B0609020204030204" pitchFamily="49" charset="0"/>
              </a:rPr>
              <a:t>b = 10; 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($a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 $b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); 	 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bool(true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($a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 100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); 	 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bool(false)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($a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 $a); 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	 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bool(false)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($a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5); 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	 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bool(true)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var_dump($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b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 2 * $a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);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bool(true)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($a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 $b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);	 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bool(true)</a:t>
            </a:r>
            <a:endParaRPr lang="en-US" sz="2400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3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83" y="1490822"/>
            <a:ext cx="3294163" cy="21961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7972" y="4886381"/>
            <a:ext cx="10961783" cy="768084"/>
          </a:xfrm>
        </p:spPr>
        <p:txBody>
          <a:bodyPr/>
          <a:lstStyle/>
          <a:p>
            <a:r>
              <a:rPr lang="en-GB" dirty="0"/>
              <a:t>The if-else Statement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1139841">
            <a:off x="5995444" y="1885363"/>
            <a:ext cx="50882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accent6">
                    <a:lumMod val="10000"/>
                  </a:schemeClr>
                </a:solidFill>
              </a:rPr>
              <a:t>IF</a:t>
            </a:r>
            <a:endParaRPr lang="bg-BG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412434">
            <a:off x="4799729" y="2258572"/>
            <a:ext cx="115002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accent6">
                    <a:lumMod val="10000"/>
                  </a:schemeClr>
                </a:solidFill>
              </a:rPr>
              <a:t>ELSE IF</a:t>
            </a:r>
            <a:endParaRPr lang="bg-BG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293243">
            <a:off x="5921896" y="2727527"/>
            <a:ext cx="86308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accent6">
                    <a:lumMod val="10000"/>
                  </a:schemeClr>
                </a:solidFill>
              </a:rPr>
              <a:t>ELSE</a:t>
            </a:r>
            <a:endParaRPr lang="bg-BG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most simple conditional statement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Take as an input a grade and check if 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student has </a:t>
            </a:r>
            <a:r>
              <a:rPr lang="en-US" sz="3200" dirty="0"/>
              <a:t>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xmlns="" id="{75AD36BB-4173-46A1-9FFC-B758B5725B74}"/>
              </a:ext>
            </a:extLst>
          </p:cNvPr>
          <p:cNvSpPr txBox="1"/>
          <p:nvPr/>
        </p:nvSpPr>
        <p:spPr>
          <a:xfrm>
            <a:off x="4760733" y="3346697"/>
            <a:ext cx="4650177" cy="237254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75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latin typeface="Consolas" panose="020B0609020204030204" pitchFamily="49" charset="0"/>
              </a:rPr>
              <a:t>&lt;?php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solidFill>
                  <a:srgbClr val="234465"/>
                </a:solidFill>
                <a:latin typeface="Consolas" panose="020B0609020204030204" pitchFamily="49" charset="0"/>
              </a:rPr>
              <a:t>$grade = readline();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solidFill>
                  <a:srgbClr val="FFA000"/>
                </a:solidFill>
                <a:latin typeface="Consolas" panose="020B0609020204030204" pitchFamily="49" charset="0"/>
              </a:rPr>
              <a:t>if</a:t>
            </a:r>
            <a:r>
              <a:rPr lang="en-US" altLang="bg-BG" sz="2800" b="1" dirty="0">
                <a:solidFill>
                  <a:srgbClr val="234465"/>
                </a:solidFill>
                <a:latin typeface="Consolas" panose="020B0609020204030204" pitchFamily="49" charset="0"/>
              </a:rPr>
              <a:t> ($grade &gt;= 3.00)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solidFill>
                  <a:srgbClr val="234465"/>
                </a:solidFill>
                <a:latin typeface="Consolas" panose="020B0609020204030204" pitchFamily="49" charset="0"/>
              </a:rPr>
              <a:t>    echo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altLang="bg-BG" sz="2800" b="1" dirty="0">
                <a:solidFill>
                  <a:srgbClr val="234465"/>
                </a:solidFill>
                <a:latin typeface="Consolas" panose="020B0609020204030204" pitchFamily="49" charset="0"/>
              </a:rPr>
              <a:t>Passed</a:t>
            </a:r>
            <a:r>
              <a:rPr lang="en-US" altLang="bg-BG" sz="28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!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altLang="bg-BG" sz="28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  <a:endParaRPr lang="en-US" altLang="bg-BG" sz="2800" b="1" dirty="0">
              <a:solidFill>
                <a:srgbClr val="23446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xmlns="" id="{616C39CC-EE99-41F1-B79D-0FF05C361D28}"/>
              </a:ext>
            </a:extLst>
          </p:cNvPr>
          <p:cNvSpPr/>
          <p:nvPr/>
        </p:nvSpPr>
        <p:spPr>
          <a:xfrm>
            <a:off x="9081665" y="4467892"/>
            <a:ext cx="833162" cy="9278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1526D175-228A-43E0-80CA-315603A53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940" y="4467892"/>
            <a:ext cx="1660297" cy="859014"/>
          </a:xfrm>
          <a:prstGeom prst="wedgeRoundRectCallout">
            <a:avLst>
              <a:gd name="adj1" fmla="val -49981"/>
              <a:gd name="adj2" fmla="val 19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ondition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53DFB32C-AD65-45A7-8116-C58B5B723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995" y="3429001"/>
            <a:ext cx="2583625" cy="1312430"/>
          </a:xfrm>
          <a:prstGeom prst="wedgeRoundRectCallout">
            <a:avLst>
              <a:gd name="adj1" fmla="val 56595"/>
              <a:gd name="adj2" fmla="val 308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condition is met, the code will execute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726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/>
              <a:t>"</a:t>
            </a:r>
            <a:r>
              <a:rPr lang="it-IT" sz="3200" b="1" noProof="1">
                <a:solidFill>
                  <a:schemeClr val="bg1"/>
                </a:solidFill>
              </a:rPr>
              <a:t>Failed</a:t>
            </a:r>
            <a:r>
              <a:rPr lang="it-IT" sz="3200" noProof="1"/>
              <a:t>!", </a:t>
            </a:r>
            <a:br>
              <a:rPr lang="it-IT" sz="3200" noProof="1"/>
            </a:br>
            <a:r>
              <a:rPr lang="it-IT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4760733" y="3351932"/>
            <a:ext cx="575068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latin typeface="Consolas" panose="020B0609020204030204" pitchFamily="49" charset="0"/>
              </a:rPr>
              <a:t>if ($a &gt;= 3.00)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latin typeface="Consolas" panose="020B0609020204030204" pitchFamily="49" charset="0"/>
              </a:rPr>
              <a:t>    echo </a:t>
            </a:r>
            <a:r>
              <a:rPr lang="en-US" sz="2800" b="1" noProof="1">
                <a:latin typeface="Consolas" pitchFamily="49" charset="0"/>
              </a:rPr>
              <a:t>"</a:t>
            </a:r>
            <a:r>
              <a:rPr lang="en-US" altLang="bg-BG" sz="2800" b="1" dirty="0">
                <a:latin typeface="Consolas" panose="020B0609020204030204" pitchFamily="49" charset="0"/>
              </a:rPr>
              <a:t>Passed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!</a:t>
            </a:r>
            <a:r>
              <a:rPr lang="en-US" sz="2800" b="1" noProof="1" smtClean="0">
                <a:latin typeface="Consolas" pitchFamily="49" charset="0"/>
              </a:rPr>
              <a:t>"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;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 smtClean="0">
                <a:latin typeface="Consolas" panose="020B0609020204030204" pitchFamily="49" charset="0"/>
              </a:rPr>
              <a:t>}</a:t>
            </a:r>
            <a:r>
              <a:rPr lang="bg-BG" altLang="bg-BG" sz="2800" b="1" dirty="0" smtClean="0">
                <a:latin typeface="Consolas" panose="020B0609020204030204" pitchFamily="49" charset="0"/>
              </a:rPr>
              <a:t> </a:t>
            </a:r>
            <a:r>
              <a:rPr lang="it-IT" sz="2800" b="1" noProof="1" smtClean="0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800" b="1" noProof="1" smtClean="0">
                <a:latin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</a:t>
            </a: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8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065510" y="3759168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stays on a new line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239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0" y="1196125"/>
            <a:ext cx="116259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Example</a:t>
            </a:r>
            <a:r>
              <a:rPr lang="en-US" sz="3200" dirty="0"/>
              <a:t>s</a:t>
            </a:r>
            <a:r>
              <a:rPr lang="en-US" sz="3200" dirty="0" smtClean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29F631A-59DD-4D87-81F8-C49CE6447B8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https://judge.softuni.bg/Contests/1191/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3028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4866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7455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3E6E057-8F7E-40C6-B810-82C36D87F9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22130C4-A936-40A9-8E01-BCC82F462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504" y="1417476"/>
            <a:ext cx="7380035" cy="4469237"/>
          </a:xfrm>
          <a:prstGeom prst="rect">
            <a:avLst/>
          </a:prstGeom>
          <a:solidFill>
            <a:srgbClr val="67748E">
              <a:lumMod val="40000"/>
              <a:lumOff val="60000"/>
              <a:alpha val="25000"/>
            </a:srgbClr>
          </a:solidFill>
          <a:ln w="12700">
            <a:solidFill>
              <a:srgbClr val="67748E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$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hours = readLine();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$minutes = readLine() + 30;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>
                <a:solidFill>
                  <a:srgbClr val="FFA000"/>
                </a:solidFill>
                <a:latin typeface="Consolas" pitchFamily="49" charset="0"/>
              </a:rPr>
              <a:t>if ($minutes &gt; 59) {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$</a:t>
            </a:r>
            <a:r>
              <a:rPr lang="it-IT" sz="2600" b="1" noProof="1">
                <a:solidFill>
                  <a:srgbClr val="234465"/>
                </a:solidFill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>
                <a:solidFill>
                  <a:srgbClr val="234465"/>
                </a:solidFill>
                <a:latin typeface="Consolas" pitchFamily="49" charset="0"/>
              </a:rPr>
              <a:t>  $minutes -= 60;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 smtClean="0">
                <a:solidFill>
                  <a:srgbClr val="FFA000"/>
                </a:solidFill>
                <a:latin typeface="Consolas" pitchFamily="49" charset="0"/>
              </a:rPr>
              <a:t>} if </a:t>
            </a:r>
            <a:r>
              <a:rPr lang="it-IT" sz="2600" b="1" noProof="1">
                <a:solidFill>
                  <a:srgbClr val="FFA000"/>
                </a:solidFill>
                <a:latin typeface="Consolas" pitchFamily="49" charset="0"/>
              </a:rPr>
              <a:t>($hours &gt; 23) {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>
                <a:solidFill>
                  <a:srgbClr val="234465"/>
                </a:solidFill>
                <a:latin typeface="Consolas" pitchFamily="49" charset="0"/>
              </a:rPr>
              <a:t>  $hours = 0;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>
                <a:solidFill>
                  <a:srgbClr val="FFA000"/>
                </a:solidFill>
                <a:latin typeface="Consolas" pitchFamily="49" charset="0"/>
              </a:rPr>
              <a:t>}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('%</a:t>
            </a: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d:%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02d', $hours, $minutes);</a:t>
            </a:r>
            <a:endParaRPr lang="it-IT" sz="2600" b="1" noProof="1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74022B3C-9FFB-4EC1-BEF6-E6AE07376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4" y="4658392"/>
            <a:ext cx="2074717" cy="1228321"/>
          </a:xfrm>
          <a:prstGeom prst="wedgeRoundRectCallout">
            <a:avLst>
              <a:gd name="adj1" fmla="val 56749"/>
              <a:gd name="adj2" fmla="val 29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a formatted string</a:t>
            </a:r>
          </a:p>
        </p:txBody>
      </p:sp>
    </p:spTree>
    <p:extLst>
      <p:ext uri="{BB962C8B-B14F-4D97-AF65-F5344CB8AC3E}">
        <p14:creationId xmlns:p14="http://schemas.microsoft.com/office/powerpoint/2010/main" val="2558570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switch-case Statement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979719" y="1480008"/>
            <a:ext cx="2382616" cy="24269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s</a:t>
            </a:r>
            <a:r>
              <a:rPr lang="en-US" dirty="0" smtClean="0">
                <a:solidFill>
                  <a:schemeClr val="bg2"/>
                </a:solidFill>
              </a:rPr>
              <a:t>witch() {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case : 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6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if-else</a:t>
            </a:r>
            <a:r>
              <a:rPr lang="en-US" sz="3200" dirty="0">
                <a:latin typeface="+mj-lt"/>
              </a:rPr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Example: read input a number and print its </a:t>
            </a:r>
            <a:r>
              <a:rPr lang="en-US" sz="3200" dirty="0" smtClean="0">
                <a:latin typeface="+mj-lt"/>
              </a:rPr>
              <a:t/>
            </a:r>
            <a:br>
              <a:rPr lang="en-US" sz="3200" dirty="0" smtClean="0">
                <a:latin typeface="+mj-lt"/>
              </a:rPr>
            </a:br>
            <a:r>
              <a:rPr lang="en-US" sz="3200" dirty="0" smtClean="0">
                <a:latin typeface="+mj-lt"/>
              </a:rPr>
              <a:t>corresponding </a:t>
            </a:r>
            <a:r>
              <a:rPr lang="en-US" sz="3200" dirty="0">
                <a:latin typeface="+mj-lt"/>
              </a:rPr>
              <a:t>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17749" y="2946816"/>
            <a:ext cx="6278703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 smtClean="0">
                <a:latin typeface="Consolas" pitchFamily="49" charset="0"/>
              </a:rPr>
              <a:t>$</a:t>
            </a:r>
            <a:r>
              <a:rPr lang="en-US" sz="2600" b="1" noProof="1">
                <a:latin typeface="Consolas" pitchFamily="49" charset="0"/>
              </a:rPr>
              <a:t>month = </a:t>
            </a:r>
            <a:r>
              <a:rPr lang="en-US" sz="2600" b="1" noProof="1" smtClean="0">
                <a:latin typeface="Consolas" pitchFamily="49" charset="0"/>
              </a:rPr>
              <a:t>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switch ($month) {</a:t>
            </a:r>
            <a:endParaRPr lang="en-US" sz="26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600" b="1" noProof="1">
                <a:latin typeface="Consolas" pitchFamily="49" charset="0"/>
              </a:rPr>
              <a:t> echo "January</a:t>
            </a:r>
            <a:r>
              <a:rPr lang="en-US" sz="2600" b="1" noProof="1" smtClean="0">
                <a:latin typeface="Consolas" pitchFamily="49" charset="0"/>
              </a:rPr>
              <a:t>";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</a:rPr>
              <a:t> 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600" b="1" noProof="1">
                <a:latin typeface="Consolas" pitchFamily="49" charset="0"/>
              </a:rPr>
              <a:t> echo "Error</a:t>
            </a:r>
            <a:r>
              <a:rPr lang="en-US" sz="2600" b="1" noProof="1" smtClean="0">
                <a:latin typeface="Consolas" pitchFamily="49" charset="0"/>
              </a:rPr>
              <a:t>!";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5598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FE72FE7-B91A-4A81-AE40-A4B961DC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switching: Condition cases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34854D-BBFC-4129-A4FD-CE14E57073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4D1F0E7-E3F2-40A9-A1F2-0D6D49A74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872" y="2630880"/>
            <a:ext cx="8316876" cy="39499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switch(true</a:t>
            </a:r>
            <a:r>
              <a:rPr lang="en-US" sz="2200" b="1" noProof="1" smtClean="0">
                <a:latin typeface="Consolas" pitchFamily="49" charset="0"/>
              </a:rPr>
              <a:t>) {</a:t>
            </a: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</a:t>
            </a:r>
            <a:r>
              <a:rPr lang="en-US" sz="2200" b="1" noProof="1">
                <a:latin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strlen($foo) &gt; 30</a:t>
            </a:r>
            <a:r>
              <a:rPr lang="en-US" sz="2200" b="1" noProof="1">
                <a:latin typeface="Consolas" pitchFamily="49" charset="0"/>
              </a:rPr>
              <a:t>):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    $error = "The value provided is too long.";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    $valid = false;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break;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case </a:t>
            </a:r>
            <a:r>
              <a:rPr lang="en-US" sz="2200" b="1" noProof="1" smtClean="0">
                <a:latin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strlen($foo)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&lt; 3</a:t>
            </a:r>
            <a:r>
              <a:rPr lang="en-US" sz="2200" b="1" noProof="1" smtClean="0">
                <a:latin typeface="Consolas" pitchFamily="49" charset="0"/>
              </a:rPr>
              <a:t>)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: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    $error = "The </a:t>
            </a:r>
            <a:r>
              <a:rPr lang="en-US" sz="2200" b="1" noProof="1" smtClean="0">
                <a:latin typeface="Consolas" pitchFamily="49" charset="0"/>
              </a:rPr>
              <a:t>value provided is too short.";</a:t>
            </a: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    $valid = false;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break;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default: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	$valid = true;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break;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xmlns="" id="{F4DC6014-F3DE-4F99-9E54-BE027ACB2A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1974" y="983404"/>
            <a:ext cx="10283259" cy="1676669"/>
          </a:xfrm>
        </p:spPr>
        <p:txBody>
          <a:bodyPr>
            <a:noAutofit/>
          </a:bodyPr>
          <a:lstStyle/>
          <a:p>
            <a:r>
              <a:rPr lang="en-US" sz="3200" dirty="0"/>
              <a:t>PHP's switch doesn't just allow you to switch on the </a:t>
            </a:r>
            <a:r>
              <a:rPr lang="en-US" sz="3200" dirty="0" smtClean="0"/>
              <a:t>value </a:t>
            </a:r>
            <a:r>
              <a:rPr lang="en-US" sz="3200" dirty="0"/>
              <a:t>of a particular </a:t>
            </a:r>
            <a:r>
              <a:rPr lang="en-US" sz="3200" dirty="0" smtClean="0"/>
              <a:t>variable. You </a:t>
            </a:r>
            <a:r>
              <a:rPr lang="en-US" sz="3200" dirty="0"/>
              <a:t>can use any expression as one of the </a:t>
            </a:r>
            <a:r>
              <a:rPr lang="en-US" sz="3200" dirty="0" smtClean="0"/>
              <a:t>cases</a:t>
            </a:r>
            <a:r>
              <a:rPr lang="en-US" sz="3200" dirty="0"/>
              <a:t>, as long as it </a:t>
            </a:r>
            <a:r>
              <a:rPr lang="en-US" sz="3200" dirty="0" smtClean="0"/>
              <a:t>gives </a:t>
            </a:r>
            <a:r>
              <a:rPr lang="en-US" sz="3200" dirty="0"/>
              <a:t>a value for the </a:t>
            </a:r>
            <a:r>
              <a:rPr lang="en-US" sz="3200" dirty="0" smtClean="0"/>
              <a:t>case </a:t>
            </a:r>
            <a:r>
              <a:rPr lang="en-US" sz="3200" dirty="0"/>
              <a:t>to use</a:t>
            </a:r>
          </a:p>
        </p:txBody>
      </p:sp>
    </p:spTree>
    <p:extLst>
      <p:ext uri="{BB962C8B-B14F-4D97-AF65-F5344CB8AC3E}">
        <p14:creationId xmlns:p14="http://schemas.microsoft.com/office/powerpoint/2010/main" val="64690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 smtClean="0"/>
              <a:t>-</a:t>
            </a:r>
            <a:r>
              <a:rPr lang="en-US" sz="11500" b="1" smtClean="0"/>
              <a:t>php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xmlns="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4B0BB3-9CB7-444E-BA73-ED70E622489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3"/>
              </a:rPr>
              <a:t>https://judge.softuni.bg/Contests/1191/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xmlns="" id="{4BC44E1E-04D8-40B9-9563-06BD65D09BB9}"/>
              </a:ext>
            </a:extLst>
          </p:cNvPr>
          <p:cNvSpPr/>
          <p:nvPr/>
        </p:nvSpPr>
        <p:spPr>
          <a:xfrm>
            <a:off x="3237231" y="4230695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5945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515390" y="1373585"/>
            <a:ext cx="723193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398" b="1" i="1" noProof="1" smtClean="0">
                <a:solidFill>
                  <a:schemeClr val="accent2"/>
                </a:solidFill>
                <a:latin typeface="Consolas" pitchFamily="49" charset="0"/>
              </a:rPr>
              <a:t>Read the input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 smtClean="0">
                <a:latin typeface="Consolas" pitchFamily="49" charset="0"/>
              </a:rPr>
              <a:t>(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$country</a:t>
            </a:r>
            <a:r>
              <a:rPr lang="en-US" sz="2398" b="1" noProof="1" smtClean="0">
                <a:latin typeface="Consolas" pitchFamily="49" charset="0"/>
              </a:rPr>
              <a:t>) {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</a:t>
            </a:r>
            <a:r>
              <a:rPr lang="en-US" sz="2398" b="1" noProof="1" smtClean="0">
                <a:latin typeface="Consolas" pitchFamily="49" charset="0"/>
              </a:rPr>
              <a:t>echo "English";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</a:t>
            </a:r>
            <a:r>
              <a:rPr lang="en-US" sz="2398" b="1" noProof="1" smtClean="0">
                <a:latin typeface="Consolas" pitchFamily="49" charset="0"/>
              </a:rPr>
              <a:t>echo "Spanish";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</a:t>
            </a:r>
            <a:r>
              <a:rPr lang="en-US" sz="2398" b="1" noProof="1" smtClean="0">
                <a:latin typeface="Consolas" pitchFamily="49" charset="0"/>
              </a:rPr>
              <a:t>echo "unknown";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A118CA-2FA1-4032-9E29-BDA80456137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https://judge.softuni.bg/Contests/1191/</a:t>
            </a:r>
            <a:endParaRPr lang="en-US" sz="2000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F55933DE-6897-4D6B-978F-147614E1C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28647"/>
            <a:ext cx="4076324" cy="708717"/>
          </a:xfrm>
          <a:prstGeom prst="wedgeRoundRectCallout">
            <a:avLst>
              <a:gd name="adj1" fmla="val -55972"/>
              <a:gd name="adj2" fmla="val -20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Continues </a:t>
            </a:r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until it finds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212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8A74D91-D9FC-46BD-86D0-77FA9E100E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362300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Logical operators give us the ability to write </a:t>
            </a: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r>
              <a:rPr lang="bg-BG" sz="3200" dirty="0"/>
              <a:t>     </a:t>
            </a:r>
            <a:r>
              <a:rPr lang="en-US" sz="3200" dirty="0"/>
              <a:t>multiple conditions in one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They return a </a:t>
            </a: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b="1" dirty="0"/>
              <a:t> </a:t>
            </a:r>
            <a:r>
              <a:rPr lang="en-US" sz="3200" dirty="0" smtClean="0"/>
              <a:t>value</a:t>
            </a:r>
            <a:endParaRPr lang="en-US" sz="3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xmlns="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688991"/>
              </p:ext>
            </p:extLst>
          </p:nvPr>
        </p:nvGraphicFramePr>
        <p:xfrm>
          <a:off x="2534250" y="3438651"/>
          <a:ext cx="9030739" cy="2590174"/>
        </p:xfrm>
        <a:graphic>
          <a:graphicData uri="http://schemas.openxmlformats.org/drawingml/2006/table">
            <a:tbl>
              <a:tblPr/>
              <a:tblGrid>
                <a:gridCol w="23424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54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3352">
                  <a:extLst>
                    <a:ext uri="{9D8B030D-6E8A-4147-A177-3AD203B41FA5}">
                      <a16:colId xmlns:a16="http://schemas.microsoft.com/office/drawing/2014/main" xmlns="" val="1111510105"/>
                    </a:ext>
                  </a:extLst>
                </a:gridCol>
              </a:tblGrid>
              <a:tr h="5256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733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&amp;&amp;, and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||, 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XOR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xor true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927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802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theatre has the following ticket prices according to the age of the visitor and the type of day. If the age is &lt; 0 or &gt; 122, print </a:t>
            </a:r>
            <a:r>
              <a:rPr lang="it-IT" sz="3200" noProof="1"/>
              <a:t>"Error!"</a:t>
            </a:r>
            <a:r>
              <a:rPr lang="en-US" sz="3200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999960" y="4938295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26190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26154" y="5133145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74151" y="5128100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20982" y="5267696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xmlns="" id="{1F6303C2-9087-4076-A5EA-4B9DCF6BE85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0100" y="2514600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xmlns="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xmlns="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014" y="4938295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1387F-3B0F-43B4-B588-2B1FB6A8FC5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8591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714374" y="1527104"/>
            <a:ext cx="1095600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</a:rPr>
              <a:t>day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$age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($day == 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Weekday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(($age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($age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122</a:t>
            </a:r>
            <a:r>
              <a:rPr lang="en-US" sz="2400" b="1" noProof="1" smtClean="0">
                <a:latin typeface="Consolas" pitchFamily="49" charset="0"/>
              </a:rPr>
              <a:t>)){</a:t>
            </a:r>
            <a:endParaRPr lang="en-US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$price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en-US" sz="2400" b="1" noProof="1" smtClean="0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Continues on the next slide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1DCC5E-640D-4677-97E7-2637650B361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976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21368" y="1788714"/>
            <a:ext cx="1112443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else if ($day == 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Weekend")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(($age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($age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122</a:t>
            </a:r>
            <a:r>
              <a:rPr lang="en-US" sz="2400" b="1" noProof="1" smtClean="0">
                <a:latin typeface="Consolas" pitchFamily="49" charset="0"/>
              </a:rPr>
              <a:t>))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$price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 else if ($age &gt; 18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$price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699763-83FB-40F0-9B6A-0EDAA0CEDD5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7265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09750" y="1322798"/>
            <a:ext cx="878205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else if ($day == 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Holiday")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($age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18)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$price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($price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4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echo $price . 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$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echo "Error!";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5FC7D4-986A-4724-8515-A05E785CB40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663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51621" y="4921642"/>
            <a:ext cx="10961783" cy="768084"/>
          </a:xfrm>
        </p:spPr>
        <p:txBody>
          <a:bodyPr/>
          <a:lstStyle/>
          <a:p>
            <a:r>
              <a:rPr lang="en-GB" dirty="0"/>
              <a:t>Loops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13" y="147637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xmlns="" id="{E92A17BC-2A0A-4F1D-8E7D-0650E1681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60" y="988235"/>
            <a:ext cx="10036163" cy="4192001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loop:</a:t>
            </a:r>
          </a:p>
          <a:p>
            <a:pPr lvl="1"/>
            <a:r>
              <a:rPr lang="en-US" dirty="0"/>
              <a:t>Execute a code block a </a:t>
            </a:r>
            <a:r>
              <a:rPr lang="en-US" b="1" dirty="0">
                <a:solidFill>
                  <a:schemeClr val="bg1"/>
                </a:solidFill>
              </a:rPr>
              <a:t>fixed number </a:t>
            </a:r>
            <a:r>
              <a:rPr lang="en-US" dirty="0"/>
              <a:t>of </a:t>
            </a:r>
            <a:r>
              <a:rPr lang="en-US" dirty="0" smtClean="0"/>
              <a:t>times</a:t>
            </a:r>
            <a:r>
              <a:rPr lang="en-US" sz="3200" dirty="0" smtClean="0"/>
              <a:t>:</a:t>
            </a:r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while/do-while</a:t>
            </a:r>
            <a:r>
              <a:rPr lang="en-US" sz="3200" dirty="0" smtClean="0"/>
              <a:t> </a:t>
            </a:r>
            <a:r>
              <a:rPr lang="en-US" sz="3200" dirty="0"/>
              <a:t>loop:</a:t>
            </a:r>
          </a:p>
          <a:p>
            <a:pPr lvl="1"/>
            <a:r>
              <a:rPr lang="en-US" dirty="0" smtClean="0"/>
              <a:t>Executes </a:t>
            </a:r>
            <a:r>
              <a:rPr lang="en-US" dirty="0"/>
              <a:t>code </a:t>
            </a:r>
            <a:r>
              <a:rPr lang="en-US" b="1" dirty="0" smtClean="0">
                <a:solidFill>
                  <a:schemeClr val="bg1"/>
                </a:solidFill>
              </a:rPr>
              <a:t>while </a:t>
            </a:r>
            <a:r>
              <a:rPr lang="en-US" dirty="0"/>
              <a:t>a given condition returns </a:t>
            </a:r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8EBFD47-3ADD-4420-AC23-14B57DF93D90}"/>
              </a:ext>
            </a:extLst>
          </p:cNvPr>
          <p:cNvSpPr txBox="1"/>
          <p:nvPr/>
        </p:nvSpPr>
        <p:spPr>
          <a:xfrm>
            <a:off x="2424432" y="2240037"/>
            <a:ext cx="5200258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</a:rPr>
              <a:t>&lt;?php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pt-BR" altLang="bg-BG" sz="2400" b="1" dirty="0">
                <a:latin typeface="Consolas" panose="020B0609020204030204" pitchFamily="49" charset="0"/>
              </a:rPr>
              <a:t> ($i = 1; $i &lt;= 5; </a:t>
            </a: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$i++</a:t>
            </a:r>
            <a:r>
              <a:rPr lang="pt-BR" altLang="bg-BG" sz="2400" b="1" dirty="0"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</a:rPr>
              <a:t>    echo $</a:t>
            </a:r>
            <a:r>
              <a:rPr lang="pt-BR" altLang="bg-BG" sz="2400" b="1" dirty="0" smtClean="0">
                <a:latin typeface="Consolas" panose="020B0609020204030204" pitchFamily="49" charset="0"/>
              </a:rPr>
              <a:t>i . PHP_EOL</a:t>
            </a:r>
            <a:r>
              <a:rPr lang="pt-BR" altLang="bg-BG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80D5AED-CB70-4A11-813F-4F62E3FF4392}"/>
              </a:ext>
            </a:extLst>
          </p:cNvPr>
          <p:cNvSpPr txBox="1"/>
          <p:nvPr/>
        </p:nvSpPr>
        <p:spPr>
          <a:xfrm>
            <a:off x="2424432" y="4904329"/>
            <a:ext cx="520025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</a:rPr>
              <a:t>&lt;?php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</a:rPr>
              <a:t>$i 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pt-BR" altLang="bg-BG" sz="2400" b="1" dirty="0">
                <a:latin typeface="Consolas" panose="020B0609020204030204" pitchFamily="49" charset="0"/>
              </a:rPr>
              <a:t> ($i &lt;= 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</a:rPr>
              <a:t>    echo </a:t>
            </a: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$i</a:t>
            </a:r>
            <a:r>
              <a:rPr lang="pt-BR" altLang="bg-BG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 </a:t>
            </a:r>
            <a:r>
              <a:rPr lang="pt-BR" altLang="bg-BG" sz="2400" b="1" dirty="0" smtClean="0">
                <a:latin typeface="Consolas" panose="020B0609020204030204" pitchFamily="49" charset="0"/>
              </a:rPr>
              <a:t>. PHP_EOL</a:t>
            </a:r>
            <a:r>
              <a:rPr lang="pt-BR" altLang="bg-BG" sz="2400" b="1" dirty="0">
                <a:latin typeface="Consolas" panose="020B0609020204030204" pitchFamily="49" charset="0"/>
              </a:rPr>
              <a:t>;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xmlns="" id="{58C985C4-E113-4A0C-8ED7-27BB67307C42}"/>
              </a:ext>
            </a:extLst>
          </p:cNvPr>
          <p:cNvSpPr/>
          <p:nvPr/>
        </p:nvSpPr>
        <p:spPr bwMode="auto">
          <a:xfrm>
            <a:off x="7920111" y="2309448"/>
            <a:ext cx="3235568" cy="1187282"/>
          </a:xfrm>
          <a:prstGeom prst="wedgeRoundRectCallout">
            <a:avLst>
              <a:gd name="adj1" fmla="val -39889"/>
              <a:gd name="adj2" fmla="val 20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xmlns="" id="{6D9F8511-A702-4C14-8A9C-E319BF3DDF68}"/>
              </a:ext>
            </a:extLst>
          </p:cNvPr>
          <p:cNvSpPr/>
          <p:nvPr/>
        </p:nvSpPr>
        <p:spPr bwMode="auto">
          <a:xfrm>
            <a:off x="7920110" y="5102841"/>
            <a:ext cx="3235569" cy="1298412"/>
          </a:xfrm>
          <a:prstGeom prst="wedgeRoundRectCallout">
            <a:avLst>
              <a:gd name="adj1" fmla="val -48627"/>
              <a:gd name="adj2" fmla="val 176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26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7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IDE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xmlns="" id="{CB902FD0-01F8-4DB4-A9AB-6F9D022D5EDF}"/>
              </a:ext>
            </a:extLst>
          </p:cNvPr>
          <p:cNvSpPr/>
          <p:nvPr/>
        </p:nvSpPr>
        <p:spPr bwMode="auto">
          <a:xfrm>
            <a:off x="5887984" y="2444705"/>
            <a:ext cx="554103" cy="562708"/>
          </a:xfrm>
          <a:prstGeom prst="mathPlus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9000"/>
                    </a14:imgEffect>
                    <a14:imgEffect>
                      <a14:saturation sat="0"/>
                    </a14:imgEffect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16" y="2324761"/>
            <a:ext cx="1486293" cy="802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4000"/>
                    </a14:imgEffect>
                    <a14:imgEffect>
                      <a14:saturation sat="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62" y="2116455"/>
            <a:ext cx="1219209" cy="12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296957" y="1234910"/>
            <a:ext cx="10698279" cy="516228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for loop executes statements a fixed number of times: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09811" y="2570017"/>
            <a:ext cx="1982839" cy="511825"/>
          </a:xfrm>
          <a:prstGeom prst="wedgeRoundRectCallout">
            <a:avLst>
              <a:gd name="adj1" fmla="val 26465"/>
              <a:gd name="adj2" fmla="val 805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029200" y="2565238"/>
            <a:ext cx="2070098" cy="511826"/>
          </a:xfrm>
          <a:prstGeom prst="wedgeRoundRectCallout">
            <a:avLst>
              <a:gd name="adj1" fmla="val 15083"/>
              <a:gd name="adj2" fmla="val 786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58253" y="3903820"/>
            <a:ext cx="1882201" cy="533824"/>
          </a:xfrm>
          <a:prstGeom prst="wedgeRoundRectCallout">
            <a:avLst>
              <a:gd name="adj1" fmla="val -49612"/>
              <a:gd name="adj2" fmla="val -1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0"/>
            <a:ext cx="63579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600" b="1" noProof="1">
                <a:latin typeface="Consolas" pitchFamily="49" charset="0"/>
              </a:rPr>
              <a:t>;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600" b="1" noProof="1">
                <a:latin typeface="Consolas" pitchFamily="49" charset="0"/>
              </a:rPr>
              <a:t>;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600" b="1" noProof="1">
                <a:latin typeface="Consolas" pitchFamily="49" charset="0"/>
              </a:rPr>
              <a:t>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echo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600" b="1" noProof="1">
                <a:latin typeface="Consolas" pitchFamily="49" charset="0"/>
              </a:rPr>
              <a:t>i =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600" b="1" noProof="1">
                <a:latin typeface="Consolas" pitchFamily="49" charset="0"/>
              </a:rPr>
              <a:t> . $i;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429256" y="2565238"/>
            <a:ext cx="2070098" cy="511826"/>
          </a:xfrm>
          <a:prstGeom prst="wedgeRoundRectCallout">
            <a:avLst>
              <a:gd name="adj1" fmla="val -38305"/>
              <a:gd name="adj2" fmla="val 84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312B61E5-6D2C-4E6C-A146-440CBE56C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200" y="4537412"/>
            <a:ext cx="1882201" cy="1384079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Executed at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iteration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xmlns="" id="{F0796168-5A06-4C51-B533-FE33ED06AF8C}"/>
              </a:ext>
            </a:extLst>
          </p:cNvPr>
          <p:cNvSpPr/>
          <p:nvPr/>
        </p:nvSpPr>
        <p:spPr>
          <a:xfrm>
            <a:off x="7620000" y="3808606"/>
            <a:ext cx="766618" cy="8274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931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4" grpId="0" animBg="1"/>
      <p:bldP spid="12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01974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1390694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174112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C82F58D-68F7-446B-A6F5-DA6D64DAC01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https://judge.softuni.bg/Contests/1191/</a:t>
            </a:r>
            <a:endParaRPr lang="en-US" sz="20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96591" y="1818885"/>
            <a:ext cx="6282565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&lt;?php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$</a:t>
            </a:r>
            <a:r>
              <a:rPr lang="en-US" sz="2398" b="1" noProof="1">
                <a:latin typeface="Consolas" pitchFamily="49" charset="0"/>
              </a:rPr>
              <a:t>n = </a:t>
            </a:r>
            <a:r>
              <a:rPr lang="en-US" sz="2398" b="1" noProof="1" smtClean="0">
                <a:latin typeface="Consolas" pitchFamily="49" charset="0"/>
              </a:rPr>
              <a:t>intval(readline());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en-US" sz="2398" b="1" noProof="1" smtClean="0">
                <a:latin typeface="Consolas" pitchFamily="49" charset="0"/>
              </a:rPr>
              <a:t>$</a:t>
            </a:r>
            <a:r>
              <a:rPr lang="en-US" sz="2398" b="1" noProof="1">
                <a:latin typeface="Consolas" pitchFamily="49" charset="0"/>
              </a:rPr>
              <a:t>sum = 0</a:t>
            </a:r>
            <a:r>
              <a:rPr lang="en-US" sz="2398" b="1" noProof="1" smtClean="0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 smtClean="0">
                <a:latin typeface="Consolas" pitchFamily="49" charset="0"/>
              </a:rPr>
              <a:t>(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$i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$i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&lt;=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$n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$i++</a:t>
            </a:r>
            <a:r>
              <a:rPr lang="en-US" sz="2398" b="1" noProof="1" smtClean="0">
                <a:latin typeface="Consolas" pitchFamily="49" charset="0"/>
              </a:rPr>
              <a:t>)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  $</a:t>
            </a:r>
            <a:r>
              <a:rPr lang="en-US" sz="2398" b="1" noProof="1">
                <a:latin typeface="Consolas" pitchFamily="49" charset="0"/>
              </a:rPr>
              <a:t>currentOdd = 2 * $i </a:t>
            </a:r>
            <a:r>
              <a:rPr lang="en-US" sz="2398" b="1" noProof="1" smtClean="0">
                <a:latin typeface="Consolas" pitchFamily="49" charset="0"/>
              </a:rPr>
              <a:t>- </a:t>
            </a:r>
            <a:r>
              <a:rPr lang="en-US" sz="2398" b="1" noProof="1">
                <a:latin typeface="Consolas" pitchFamily="49" charset="0"/>
              </a:rPr>
              <a:t>1</a:t>
            </a:r>
            <a:r>
              <a:rPr lang="en-US" sz="2398" b="1" noProof="1" smtClean="0">
                <a:latin typeface="Consolas" pitchFamily="49" charset="0"/>
              </a:rPr>
              <a:t>;</a:t>
            </a:r>
            <a:endParaRPr lang="en-US" sz="2398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echo $</a:t>
            </a:r>
            <a:r>
              <a:rPr lang="en-US" sz="2398" b="1" noProof="1" smtClean="0">
                <a:latin typeface="Consolas" pitchFamily="49" charset="0"/>
              </a:rPr>
              <a:t>currentOdd </a:t>
            </a:r>
            <a:r>
              <a:rPr lang="en-US" sz="2398" b="1" noProof="1">
                <a:latin typeface="Consolas" pitchFamily="49" charset="0"/>
              </a:rPr>
              <a:t>. PHP_EOL;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  </a:t>
            </a:r>
            <a:r>
              <a:rPr lang="en-US" sz="2398" b="1" noProof="1">
                <a:latin typeface="Consolas" pitchFamily="49" charset="0"/>
              </a:rPr>
              <a:t>$sum += $currentOdd;</a:t>
            </a:r>
            <a:endParaRPr lang="en-US" sz="2398" b="1" noProof="1" smtClean="0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398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echo "Sum</a:t>
            </a:r>
            <a:r>
              <a:rPr lang="en-US" sz="2398" b="1" noProof="1" smtClean="0">
                <a:latin typeface="Consolas" pitchFamily="49" charset="0"/>
              </a:rPr>
              <a:t>: " . </a:t>
            </a:r>
            <a:r>
              <a:rPr lang="en-US" sz="2398" b="1" noProof="1">
                <a:latin typeface="Consolas" pitchFamily="49" charset="0"/>
              </a:rPr>
              <a:t>$sum;</a:t>
            </a:r>
          </a:p>
        </p:txBody>
      </p:sp>
    </p:spTree>
    <p:extLst>
      <p:ext uri="{BB962C8B-B14F-4D97-AF65-F5344CB8AC3E}">
        <p14:creationId xmlns:p14="http://schemas.microsoft.com/office/powerpoint/2010/main" val="3903608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668544" y="1140643"/>
            <a:ext cx="10326693" cy="525654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commands while the condition is true: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04662" y="2520109"/>
            <a:ext cx="63246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600" b="1" noProof="1">
                <a:latin typeface="Consolas" pitchFamily="49" charset="0"/>
              </a:rPr>
              <a:t>$</a:t>
            </a:r>
            <a:r>
              <a:rPr lang="pt-BR" sz="2600" b="1" noProof="1">
                <a:latin typeface="Consolas" pitchFamily="49" charset="0"/>
              </a:rPr>
              <a:t>n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</a:rPr>
              <a:t>while (</a:t>
            </a:r>
            <a:r>
              <a:rPr lang="bg-BG" sz="2600" b="1" noProof="1">
                <a:latin typeface="Consolas" pitchFamily="49" charset="0"/>
              </a:rPr>
              <a:t>$</a:t>
            </a:r>
            <a:r>
              <a:rPr lang="pt-BR" sz="2600" b="1" noProof="1">
                <a:latin typeface="Consolas" pitchFamily="49" charset="0"/>
              </a:rPr>
              <a:t>n &lt;= 10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pt-BR" sz="26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600" b="1" noProof="1"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echo $n</a:t>
            </a:r>
            <a:r>
              <a:rPr lang="pt-BR" sz="26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600" b="1" noProof="1">
                <a:latin typeface="Consolas" pitchFamily="49" charset="0"/>
              </a:rPr>
              <a:t>  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</a:rPr>
              <a:t>$n++</a:t>
            </a:r>
            <a:r>
              <a:rPr lang="pt-BR" sz="26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446021" y="4090129"/>
            <a:ext cx="1666082" cy="522224"/>
          </a:xfrm>
          <a:prstGeom prst="wedgeRoundRectCallout">
            <a:avLst>
              <a:gd name="adj1" fmla="val -48324"/>
              <a:gd name="adj2" fmla="val 208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156580" y="2592609"/>
            <a:ext cx="1752600" cy="535221"/>
          </a:xfrm>
          <a:prstGeom prst="wedgeRoundRectCallout">
            <a:avLst>
              <a:gd name="adj1" fmla="val -55913"/>
              <a:gd name="adj2" fmla="val 48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898597" y="3912028"/>
            <a:ext cx="1776012" cy="846597"/>
          </a:xfrm>
          <a:prstGeom prst="wedgeRoundRectCallout">
            <a:avLst>
              <a:gd name="adj1" fmla="val 60243"/>
              <a:gd name="adj2" fmla="val 13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xmlns="" id="{CC9F83C3-E2AA-4DB6-BC4F-AE90C458002B}"/>
              </a:ext>
            </a:extLst>
          </p:cNvPr>
          <p:cNvSpPr/>
          <p:nvPr/>
        </p:nvSpPr>
        <p:spPr>
          <a:xfrm>
            <a:off x="7489498" y="3735551"/>
            <a:ext cx="839365" cy="12313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823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86657" y="1967007"/>
            <a:ext cx="6418686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&lt;?php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$</a:t>
            </a:r>
            <a:r>
              <a:rPr lang="en-US" sz="2398" b="1" noProof="1">
                <a:latin typeface="Consolas" pitchFamily="49" charset="0"/>
              </a:rPr>
              <a:t>number = </a:t>
            </a:r>
            <a:r>
              <a:rPr lang="en-US" sz="2398" b="1" noProof="1" smtClean="0">
                <a:latin typeface="Consolas" pitchFamily="49" charset="0"/>
              </a:rPr>
              <a:t>intval(readLine());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$times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while</a:t>
            </a:r>
            <a:r>
              <a:rPr lang="en-US" sz="2398" b="1" noProof="1">
                <a:latin typeface="Consolas" pitchFamily="49" charset="0"/>
              </a:rPr>
              <a:t> ($times &lt;= 10</a:t>
            </a:r>
            <a:r>
              <a:rPr lang="en-US" sz="2398" b="1" noProof="1" smtClean="0">
                <a:latin typeface="Consolas" pitchFamily="49" charset="0"/>
              </a:rPr>
              <a:t>) {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</a:t>
            </a:r>
            <a:r>
              <a:rPr lang="en-US" sz="2398" b="1" noProof="1" smtClean="0">
                <a:latin typeface="Consolas" pitchFamily="49" charset="0"/>
              </a:rPr>
              <a:t>echo "{$</a:t>
            </a:r>
            <a:r>
              <a:rPr lang="en-US" sz="2398" b="1" noProof="1">
                <a:latin typeface="Consolas" pitchFamily="49" charset="0"/>
              </a:rPr>
              <a:t>number} X {$times} = </a:t>
            </a:r>
            <a:r>
              <a:rPr lang="en-US" sz="2398" b="1" noProof="1" smtClean="0">
                <a:latin typeface="Consolas" pitchFamily="49" charset="0"/>
              </a:rPr>
              <a:t>"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	</a:t>
            </a:r>
            <a:r>
              <a:rPr lang="en-US" sz="2398" b="1" noProof="1" smtClean="0">
                <a:latin typeface="Consolas" pitchFamily="49" charset="0"/>
              </a:rPr>
              <a:t>. $number * $times . PHP_EOL;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$times++;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FFE4D9-9A10-42CA-BCE8-26FC4D49575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8676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296957" y="1187776"/>
            <a:ext cx="10698279" cy="520941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Similar to the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loop, but always executes at least once: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15576" y="2532604"/>
            <a:ext cx="578087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$i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echo $i;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$i++;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} while</a:t>
            </a:r>
            <a:r>
              <a:rPr lang="en-US" sz="2600" b="1" noProof="1"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</a:rPr>
              <a:t>$i &lt;= 10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21154" y="3786573"/>
            <a:ext cx="1897059" cy="612576"/>
          </a:xfrm>
          <a:prstGeom prst="wedgeRoundRectCallout">
            <a:avLst>
              <a:gd name="adj1" fmla="val -49627"/>
              <a:gd name="adj2" fmla="val 1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en-US" sz="2400" b="1" dirty="0">
                <a:solidFill>
                  <a:srgbClr val="FFFFFF"/>
                </a:solidFill>
              </a:rPr>
              <a:t> body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75117" y="5523443"/>
            <a:ext cx="1897059" cy="612576"/>
          </a:xfrm>
          <a:prstGeom prst="wedgeRoundRectCallout">
            <a:avLst>
              <a:gd name="adj1" fmla="val -9946"/>
              <a:gd name="adj2" fmla="val -685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02868" y="2603252"/>
            <a:ext cx="1897059" cy="612576"/>
          </a:xfrm>
          <a:prstGeom prst="wedgeRoundRectCallout">
            <a:avLst>
              <a:gd name="adj1" fmla="val -58848"/>
              <a:gd name="adj2" fmla="val -14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178598" y="3687385"/>
            <a:ext cx="1845302" cy="974811"/>
          </a:xfrm>
          <a:prstGeom prst="wedgeRoundRectCallout">
            <a:avLst>
              <a:gd name="adj1" fmla="val 61242"/>
              <a:gd name="adj2" fmla="val 24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xmlns="" id="{E0CDAE3F-DF65-47C2-A20F-8EDD2E760991}"/>
              </a:ext>
            </a:extLst>
          </p:cNvPr>
          <p:cNvSpPr/>
          <p:nvPr/>
        </p:nvSpPr>
        <p:spPr>
          <a:xfrm>
            <a:off x="6450192" y="3523527"/>
            <a:ext cx="1003925" cy="11386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261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77555" y="2011971"/>
            <a:ext cx="7636890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 smtClean="0">
                <a:latin typeface="Consolas" pitchFamily="49" charset="0"/>
              </a:rPr>
              <a:t>&lt;?php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 smtClean="0">
                <a:latin typeface="Consolas" pitchFamily="49" charset="0"/>
              </a:rPr>
              <a:t>$</a:t>
            </a:r>
            <a:r>
              <a:rPr lang="pt-BR" b="1" noProof="1">
                <a:latin typeface="Consolas" pitchFamily="49" charset="0"/>
              </a:rPr>
              <a:t>number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$times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b="1" noProof="1">
                <a:latin typeface="Consolas" pitchFamily="49" charset="0"/>
              </a:rPr>
              <a:t>echo $number . </a:t>
            </a:r>
            <a:r>
              <a:rPr lang="en-US" sz="2398" b="1" noProof="1" smtClean="0">
                <a:solidFill>
                  <a:srgbClr val="234465"/>
                </a:solidFill>
                <a:latin typeface="Consolas" pitchFamily="49" charset="0"/>
              </a:rPr>
              <a:t>" </a:t>
            </a:r>
            <a:r>
              <a:rPr lang="pt-BR" b="1" noProof="1" smtClean="0">
                <a:latin typeface="Consolas" pitchFamily="49" charset="0"/>
              </a:rPr>
              <a:t>X </a:t>
            </a:r>
            <a:r>
              <a:rPr lang="en-US" sz="2398" b="1" noProof="1" smtClean="0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pt-BR" b="1" noProof="1" smtClean="0">
                <a:latin typeface="Consolas" pitchFamily="49" charset="0"/>
              </a:rPr>
              <a:t> </a:t>
            </a:r>
            <a:r>
              <a:rPr lang="pt-BR" b="1" noProof="1">
                <a:latin typeface="Consolas" pitchFamily="49" charset="0"/>
              </a:rPr>
              <a:t>. $</a:t>
            </a:r>
            <a:r>
              <a:rPr lang="pt-BR" b="1" noProof="1" smtClean="0">
                <a:latin typeface="Consolas" pitchFamily="49" charset="0"/>
              </a:rPr>
              <a:t>times . </a:t>
            </a:r>
            <a:r>
              <a:rPr lang="en-US" sz="2398" b="1" noProof="1" smtClean="0">
                <a:solidFill>
                  <a:srgbClr val="234465"/>
                </a:solidFill>
                <a:latin typeface="Consolas" pitchFamily="49" charset="0"/>
              </a:rPr>
              <a:t>" </a:t>
            </a:r>
            <a:r>
              <a:rPr lang="pt-BR" b="1" noProof="1" smtClean="0">
                <a:latin typeface="Consolas" pitchFamily="49" charset="0"/>
              </a:rPr>
              <a:t>= </a:t>
            </a:r>
            <a:r>
              <a:rPr lang="en-US" sz="2398" b="1" noProof="1" smtClean="0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pt-BR" b="1" noProof="1">
                <a:latin typeface="Consolas" pitchFamily="49" charset="0"/>
              </a:rPr>
              <a:t/>
            </a:r>
            <a:br>
              <a:rPr lang="pt-BR" b="1" noProof="1">
                <a:latin typeface="Consolas" pitchFamily="49" charset="0"/>
              </a:rPr>
            </a:br>
            <a:r>
              <a:rPr lang="pt-BR" b="1" noProof="1" smtClean="0">
                <a:latin typeface="Consolas" pitchFamily="49" charset="0"/>
              </a:rPr>
              <a:t>	       . </a:t>
            </a:r>
            <a:r>
              <a:rPr lang="pt-BR" b="1" noProof="1">
                <a:latin typeface="Consolas" pitchFamily="49" charset="0"/>
              </a:rPr>
              <a:t>$number * $</a:t>
            </a:r>
            <a:r>
              <a:rPr lang="pt-BR" b="1" noProof="1" smtClean="0">
                <a:latin typeface="Consolas" pitchFamily="49" charset="0"/>
              </a:rPr>
              <a:t>times . PHP_EOL;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b="1" noProof="1">
                <a:latin typeface="Consolas" pitchFamily="49" charset="0"/>
              </a:rPr>
              <a:t>$times++;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while</a:t>
            </a:r>
            <a:r>
              <a:rPr lang="pt-BR" b="1" noProof="1">
                <a:latin typeface="Consolas" pitchFamily="49" charset="0"/>
              </a:rPr>
              <a:t> ($times &lt;= 10);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333645-7BEB-4AA7-93AC-18C901AA7033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6019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Xdebug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2" t="6519" r="30027" b="5246"/>
          <a:stretch/>
        </p:blipFill>
        <p:spPr>
          <a:xfrm>
            <a:off x="4555215" y="1385741"/>
            <a:ext cx="3154596" cy="23378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47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525000" y="1278998"/>
            <a:ext cx="1873556" cy="5035320"/>
            <a:chOff x="9402456" y="1219200"/>
            <a:chExt cx="1873556" cy="503532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879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[Shift+F9]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step by step: </a:t>
            </a:r>
            <a:r>
              <a:rPr lang="en-US" b="1" dirty="0">
                <a:solidFill>
                  <a:schemeClr val="bg1"/>
                </a:solidFill>
              </a:rPr>
              <a:t>[F7]</a:t>
            </a:r>
          </a:p>
          <a:p>
            <a:pPr>
              <a:lnSpc>
                <a:spcPct val="114000"/>
              </a:lnSpc>
            </a:pPr>
            <a:r>
              <a:rPr lang="en-US" dirty="0"/>
              <a:t>Force step into: </a:t>
            </a:r>
            <a:r>
              <a:rPr lang="en-US" b="1" dirty="0">
                <a:solidFill>
                  <a:schemeClr val="bg1"/>
                </a:solidFill>
              </a:rPr>
              <a:t>[Alt+Shift+f7]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Using the Debugger in </a:t>
            </a:r>
            <a:r>
              <a:rPr lang="en-US" dirty="0" smtClean="0"/>
              <a:t>PhpStorm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7790"/>
          <a:stretch/>
        </p:blipFill>
        <p:spPr>
          <a:xfrm>
            <a:off x="7091416" y="2263344"/>
            <a:ext cx="4610100" cy="42422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53" y="1385459"/>
            <a:ext cx="2867025" cy="514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1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76F3E5B-48DB-42A7-861A-AB22F987D3B7}"/>
              </a:ext>
            </a:extLst>
          </p:cNvPr>
          <p:cNvSpPr txBox="1"/>
          <p:nvPr/>
        </p:nvSpPr>
        <p:spPr>
          <a:xfrm>
            <a:off x="800100" y="619714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Download the broken code </a:t>
            </a:r>
            <a:r>
              <a:rPr lang="en-US" sz="2000" dirty="0"/>
              <a:t>here: </a:t>
            </a:r>
            <a:r>
              <a:rPr lang="en-US" sz="2000" dirty="0" smtClean="0">
                <a:hlinkClick r:id="rId3"/>
              </a:rPr>
              <a:t>https://judge.softuni.bg/Contests/1191/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441958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Rework a given piece of code which is not properly formatted.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given program tracks stock prices and gives updates about the significance in each price change. There are four kind of changes: 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No change at all (price is equal to the previous)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Minor (difference is below the significance threshold)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Price up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Price down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Price Change Alert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7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423447"/>
            <a:ext cx="11818096" cy="4973744"/>
          </a:xfrm>
        </p:spPr>
        <p:txBody>
          <a:bodyPr/>
          <a:lstStyle/>
          <a:p>
            <a:r>
              <a:rPr lang="en-US" dirty="0" smtClean="0"/>
              <a:t>PHP (</a:t>
            </a:r>
            <a:r>
              <a:rPr lang="en-US" b="1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HP </a:t>
            </a:r>
            <a:r>
              <a:rPr lang="en-US" b="1" dirty="0" smtClean="0">
                <a:solidFill>
                  <a:schemeClr val="bg1"/>
                </a:solidFill>
              </a:rPr>
              <a:t>H</a:t>
            </a:r>
            <a:r>
              <a:rPr lang="en-US" dirty="0" smtClean="0"/>
              <a:t>ypertext</a:t>
            </a:r>
            <a:r>
              <a:rPr lang="en-US" b="1" dirty="0" smtClean="0">
                <a:solidFill>
                  <a:schemeClr val="bg1"/>
                </a:solidFill>
              </a:rPr>
              <a:t> P</a:t>
            </a:r>
            <a:r>
              <a:rPr lang="en-US" dirty="0" smtClean="0"/>
              <a:t>reprocessor)</a:t>
            </a:r>
          </a:p>
          <a:p>
            <a:pPr lvl="1"/>
            <a:r>
              <a:rPr lang="en-US" dirty="0" smtClean="0"/>
              <a:t>PHP is server-side </a:t>
            </a:r>
            <a:r>
              <a:rPr lang="en-US" b="1" dirty="0" smtClean="0">
                <a:solidFill>
                  <a:schemeClr val="bg1"/>
                </a:solidFill>
              </a:rPr>
              <a:t>scripting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language </a:t>
            </a:r>
            <a:r>
              <a:rPr lang="en-US" dirty="0" smtClean="0"/>
              <a:t>for building dynamic Web sites</a:t>
            </a:r>
          </a:p>
          <a:p>
            <a:r>
              <a:rPr lang="en-US" dirty="0"/>
              <a:t>In order to </a:t>
            </a:r>
            <a:r>
              <a:rPr lang="en-US" b="1" dirty="0">
                <a:solidFill>
                  <a:schemeClr val="bg1"/>
                </a:solidFill>
              </a:rPr>
              <a:t>run </a:t>
            </a:r>
            <a:r>
              <a:rPr lang="en-US" dirty="0"/>
              <a:t>our code, we need to tell our IDE that it's </a:t>
            </a:r>
            <a:r>
              <a:rPr lang="en-US" b="1" dirty="0">
                <a:solidFill>
                  <a:schemeClr val="bg1"/>
                </a:solidFill>
              </a:rPr>
              <a:t>PHP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 code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&lt;?php </a:t>
            </a:r>
            <a:r>
              <a:rPr lang="en-US" dirty="0"/>
              <a:t>tag </a:t>
            </a:r>
            <a:r>
              <a:rPr lang="en-US" b="1" dirty="0">
                <a:solidFill>
                  <a:schemeClr val="bg1"/>
                </a:solidFill>
              </a:rPr>
              <a:t>before </a:t>
            </a:r>
            <a:r>
              <a:rPr lang="en-US" dirty="0"/>
              <a:t>our block of code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PHP?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56190" y="4937289"/>
            <a:ext cx="4086520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&lt;?php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echo "Hello, PHP!";</a:t>
            </a:r>
          </a:p>
        </p:txBody>
      </p:sp>
      <p:sp>
        <p:nvSpPr>
          <p:cNvPr id="7" name="Speech Bubble: Rectangle with Corners Rounded 2">
            <a:extLst>
              <a:ext uri="{FF2B5EF4-FFF2-40B4-BE49-F238E27FC236}">
                <a16:creationId xmlns:a16="http://schemas.microsoft.com/office/drawing/2014/main" xmlns="" id="{8CE4F6D8-CF77-430A-9BAA-84FC26F903D8}"/>
              </a:ext>
            </a:extLst>
          </p:cNvPr>
          <p:cNvSpPr/>
          <p:nvPr/>
        </p:nvSpPr>
        <p:spPr bwMode="auto">
          <a:xfrm>
            <a:off x="2394408" y="4738092"/>
            <a:ext cx="1496956" cy="710601"/>
          </a:xfrm>
          <a:prstGeom prst="wedgeRoundRectCallout">
            <a:avLst>
              <a:gd name="adj1" fmla="val 63506"/>
              <a:gd name="adj2" fmla="val 17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tag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2">
            <a:extLst>
              <a:ext uri="{FF2B5EF4-FFF2-40B4-BE49-F238E27FC236}">
                <a16:creationId xmlns:a16="http://schemas.microsoft.com/office/drawing/2014/main" xmlns="" id="{8CE4F6D8-CF77-430A-9BAA-84FC26F903D8}"/>
              </a:ext>
            </a:extLst>
          </p:cNvPr>
          <p:cNvSpPr/>
          <p:nvPr/>
        </p:nvSpPr>
        <p:spPr bwMode="auto">
          <a:xfrm>
            <a:off x="2394408" y="5567641"/>
            <a:ext cx="1496956" cy="710601"/>
          </a:xfrm>
          <a:prstGeom prst="wedgeRoundRectCallout">
            <a:avLst>
              <a:gd name="adj1" fmla="val 72952"/>
              <a:gd name="adj2" fmla="val 3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799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55000" lnSpcReduction="20000"/>
          </a:bodyPr>
          <a:lstStyle/>
          <a:p>
            <a:pPr marL="0" indent="0" algn="ctr" defTabSz="1218804">
              <a:buNone/>
            </a:pPr>
            <a:r>
              <a:rPr lang="en-US" sz="3600" b="1" noProof="1">
                <a:solidFill>
                  <a:srgbClr val="BF9C68"/>
                </a:solidFill>
                <a:latin typeface="Consolas" pitchFamily="49" charset="0"/>
                <a:hlinkClick r:id="rId3"/>
              </a:rPr>
              <a:t>https://softuni.bg/trainings/2241/technology-fundamentals-with-php-january-2019</a:t>
            </a:r>
            <a:endParaRPr lang="en-US" sz="3600" b="1" noProof="1">
              <a:solidFill>
                <a:srgbClr val="BF9C68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9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270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9629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5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99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/>
              <a:t>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PHP </a:t>
            </a:r>
            <a:r>
              <a:rPr lang="en-US" dirty="0"/>
              <a:t>syntax is similar to C#, Java and </a:t>
            </a:r>
            <a:r>
              <a:rPr lang="en-US" dirty="0" smtClean="0"/>
              <a:t>JavaScript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Operators, Variables, Conditional statements, loops,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functions, arrays, objects and classes.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83381" y="3194423"/>
            <a:ext cx="3392077" cy="3202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&lt;?php</a:t>
            </a:r>
          </a:p>
          <a:p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a = 5;</a:t>
            </a:r>
          </a:p>
          <a:p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b = 10;</a:t>
            </a:r>
          </a:p>
          <a:p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$b &gt; $a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echo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$b;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xmlns="" id="{8CE4F6D8-CF77-430A-9BAA-84FC26F903D8}"/>
              </a:ext>
            </a:extLst>
          </p:cNvPr>
          <p:cNvSpPr/>
          <p:nvPr/>
        </p:nvSpPr>
        <p:spPr bwMode="auto">
          <a:xfrm>
            <a:off x="2553955" y="3285784"/>
            <a:ext cx="2405576" cy="1095977"/>
          </a:xfrm>
          <a:prstGeom prst="wedgeRoundRectCallout">
            <a:avLst>
              <a:gd name="adj1" fmla="val 62828"/>
              <a:gd name="adj2" fmla="val 15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a variable with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xmlns="" id="{CEB34E7C-0D32-4C81-B9F3-1CCEB10845D7}"/>
              </a:ext>
            </a:extLst>
          </p:cNvPr>
          <p:cNvSpPr/>
          <p:nvPr/>
        </p:nvSpPr>
        <p:spPr bwMode="auto">
          <a:xfrm>
            <a:off x="2553955" y="4795809"/>
            <a:ext cx="2405576" cy="1095977"/>
          </a:xfrm>
          <a:prstGeom prst="wedgeRoundRectCallout">
            <a:avLst>
              <a:gd name="adj1" fmla="val 60890"/>
              <a:gd name="adj2" fmla="val -285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xmlns="" id="{902FBA73-D8EA-4D64-951E-BF4E31189BC8}"/>
              </a:ext>
            </a:extLst>
          </p:cNvPr>
          <p:cNvSpPr/>
          <p:nvPr/>
        </p:nvSpPr>
        <p:spPr bwMode="auto">
          <a:xfrm>
            <a:off x="7919872" y="4990065"/>
            <a:ext cx="3206893" cy="1095977"/>
          </a:xfrm>
          <a:prstGeom prst="wedgeRoundRectCallout">
            <a:avLst>
              <a:gd name="adj1" fmla="val -57332"/>
              <a:gd name="adj2" fmla="val 4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of the 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87EDF59-91D9-4C6E-88FA-9DE49807A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XAMPP</a:t>
            </a:r>
            <a:r>
              <a:rPr lang="en-US" sz="3200" dirty="0"/>
              <a:t> stands for Cross-Platform (</a:t>
            </a:r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dirty="0"/>
              <a:t>), </a:t>
            </a:r>
            <a:r>
              <a:rPr lang="en-US" sz="3200" dirty="0" smtClean="0"/>
              <a:t>Apache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dirty="0"/>
              <a:t>), MariaDB (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  <a:r>
              <a:rPr lang="en-US" sz="3200" dirty="0"/>
              <a:t>),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PHP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) and Perl (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Download XAMPP version </a:t>
            </a:r>
            <a:r>
              <a:rPr lang="en-US" sz="3200" dirty="0" smtClean="0"/>
              <a:t>7.2.9 from </a:t>
            </a:r>
            <a:r>
              <a:rPr lang="en-US" sz="3200" dirty="0"/>
              <a:t>this 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link</a:t>
            </a:r>
            <a:r>
              <a:rPr lang="en-US" sz="3200" dirty="0"/>
              <a:t>.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Install</a:t>
            </a:r>
            <a:r>
              <a:rPr lang="en-US" sz="3200" dirty="0"/>
              <a:t> XAMPP following the </a:t>
            </a:r>
            <a:r>
              <a:rPr lang="en-US" sz="3200" b="1" dirty="0">
                <a:solidFill>
                  <a:schemeClr val="bg1"/>
                </a:solidFill>
              </a:rPr>
              <a:t>instructions</a:t>
            </a:r>
            <a:r>
              <a:rPr lang="en-US" sz="3200" dirty="0"/>
              <a:t> in the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200" b="1" dirty="0">
                <a:solidFill>
                  <a:schemeClr val="bg1"/>
                </a:solidFill>
              </a:rPr>
              <a:t>     XAMPP-Installation-Guide-and-Debugger.docx </a:t>
            </a:r>
            <a:r>
              <a:rPr lang="en-US" sz="3200" dirty="0"/>
              <a:t>file</a:t>
            </a:r>
          </a:p>
          <a:p>
            <a:endParaRPr lang="en-US" sz="3200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64E918-F9E8-4C6F-8A82-2FE6C150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Download, Install and Run XAMPP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B4D47A-7E61-469A-A8D1-5CAA88B76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153" y="4793296"/>
            <a:ext cx="4736593" cy="123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1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PhpStorm</a:t>
            </a:r>
            <a:r>
              <a:rPr lang="en-US" sz="3200" dirty="0"/>
              <a:t> is powerful IDE for </a:t>
            </a:r>
            <a:r>
              <a:rPr lang="en-US" sz="3200" dirty="0" smtClean="0"/>
              <a:t>PHP </a:t>
            </a:r>
            <a:r>
              <a:rPr lang="en-US" sz="3200" dirty="0"/>
              <a:t>and other languages</a:t>
            </a:r>
            <a:r>
              <a:rPr lang="en-US" sz="3200" dirty="0" smtClean="0"/>
              <a:t>.</a:t>
            </a:r>
            <a:endParaRPr lang="bg-BG" sz="3200" dirty="0" smtClean="0"/>
          </a:p>
          <a:p>
            <a:pPr>
              <a:buClr>
                <a:schemeClr val="tx1"/>
              </a:buClr>
            </a:pPr>
            <a:r>
              <a:rPr lang="en-US" sz="3200" dirty="0" smtClean="0"/>
              <a:t>Download </a:t>
            </a:r>
            <a:r>
              <a:rPr lang="en-US" sz="3200" b="1" dirty="0" smtClean="0">
                <a:solidFill>
                  <a:schemeClr val="bg1"/>
                </a:solidFill>
              </a:rPr>
              <a:t>PHPStorm</a:t>
            </a:r>
            <a:r>
              <a:rPr lang="en-US" sz="3200" dirty="0" smtClean="0"/>
              <a:t> from </a:t>
            </a:r>
            <a:r>
              <a:rPr lang="en-US" sz="3200" b="1" dirty="0" smtClean="0">
                <a:solidFill>
                  <a:schemeClr val="bg1"/>
                </a:solidFill>
                <a:hlinkClick r:id="rId2"/>
              </a:rPr>
              <a:t>here</a:t>
            </a:r>
            <a:r>
              <a:rPr lang="en-US" sz="3200" dirty="0" smtClean="0"/>
              <a:t> and install with next, next...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Create </a:t>
            </a:r>
            <a:r>
              <a:rPr lang="en-US" sz="3200" b="1" dirty="0">
                <a:solidFill>
                  <a:schemeClr val="bg1"/>
                </a:solidFill>
              </a:rPr>
              <a:t>new project</a:t>
            </a: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PhpStorm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xmlns="" id="{06E128AD-A77A-4D56-B7F7-4BDAEF001850}"/>
              </a:ext>
            </a:extLst>
          </p:cNvPr>
          <p:cNvSpPr/>
          <p:nvPr/>
        </p:nvSpPr>
        <p:spPr>
          <a:xfrm flipV="1">
            <a:off x="5178654" y="4767838"/>
            <a:ext cx="23010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ABDA40C-1D9A-45C6-AA9E-21F9C7F944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7084" y="3229271"/>
            <a:ext cx="3255818" cy="33279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C9C5ED6-F2EB-4414-9977-772201C99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566" y="3229271"/>
            <a:ext cx="5356957" cy="33279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D120E98-C04B-4A1D-B7D2-BEDEC5DFEF07}"/>
              </a:ext>
            </a:extLst>
          </p:cNvPr>
          <p:cNvSpPr/>
          <p:nvPr/>
        </p:nvSpPr>
        <p:spPr bwMode="auto">
          <a:xfrm>
            <a:off x="2065685" y="4853234"/>
            <a:ext cx="1108364" cy="240792"/>
          </a:xfrm>
          <a:prstGeom prst="rect">
            <a:avLst/>
          </a:prstGeom>
          <a:noFill/>
          <a:ln w="19050">
            <a:solidFill>
              <a:schemeClr val="tx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Install Xdebug following </a:t>
            </a:r>
            <a:r>
              <a:rPr lang="en-US" dirty="0"/>
              <a:t>the instructions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XAMPP-Installation-Guide-and-Debugger</a:t>
            </a:r>
            <a:r>
              <a:rPr lang="en-US" dirty="0" smtClean="0"/>
              <a:t>"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</a:t>
            </a:r>
            <a:r>
              <a:rPr lang="en-US" dirty="0" smtClean="0"/>
              <a:t>PhpStorm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144" y="2358272"/>
            <a:ext cx="6118104" cy="41475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92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5829</TotalTime>
  <Words>2625</Words>
  <Application>Microsoft Office PowerPoint</Application>
  <PresentationFormat>Widescreen</PresentationFormat>
  <Paragraphs>595</Paragraphs>
  <Slides>56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1_SoftUni3_1</vt:lpstr>
      <vt:lpstr>Introduction to PHP</vt:lpstr>
      <vt:lpstr>Table of Contents</vt:lpstr>
      <vt:lpstr>Have a Question?</vt:lpstr>
      <vt:lpstr>PowerPoint Presentation</vt:lpstr>
      <vt:lpstr>What is PHP?</vt:lpstr>
      <vt:lpstr>PHP Syntax</vt:lpstr>
      <vt:lpstr>Download, Install and Run XAMPP</vt:lpstr>
      <vt:lpstr>Using PhpStorm</vt:lpstr>
      <vt:lpstr>Debugging in PhpStorm</vt:lpstr>
      <vt:lpstr>PowerPoint Presentation</vt:lpstr>
      <vt:lpstr>Reading from the Console</vt:lpstr>
      <vt:lpstr>Printing to the Console</vt:lpstr>
      <vt:lpstr>Printing to the Console (2)</vt:lpstr>
      <vt:lpstr>Problem: Student Information</vt:lpstr>
      <vt:lpstr>PowerPoint Presentation</vt:lpstr>
      <vt:lpstr>var_dump()</vt:lpstr>
      <vt:lpstr>PowerPoint Presentation</vt:lpstr>
      <vt:lpstr>Comparison Operators</vt:lpstr>
      <vt:lpstr>Comparison Operators (2)</vt:lpstr>
      <vt:lpstr>Operators Precedence</vt:lpstr>
      <vt:lpstr>Comparing values</vt:lpstr>
      <vt:lpstr>PowerPoint Presentation</vt:lpstr>
      <vt:lpstr>The if Statement</vt:lpstr>
      <vt:lpstr>The if-else Statement</vt:lpstr>
      <vt:lpstr>Problem: Back in 30 Minutes</vt:lpstr>
      <vt:lpstr>Solution: Back in 30 Minutes</vt:lpstr>
      <vt:lpstr>PowerPoint Presentation</vt:lpstr>
      <vt:lpstr>The switch-case Statement</vt:lpstr>
      <vt:lpstr>Advanced switching: Condition cases</vt:lpstr>
      <vt:lpstr>Problem: Foreign Languages</vt:lpstr>
      <vt:lpstr>Solution: Foreign Languages</vt:lpstr>
      <vt:lpstr>PowerPoint Presentation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PowerPoint Presentation</vt:lpstr>
      <vt:lpstr>What are loops</vt:lpstr>
      <vt:lpstr>For-Loops</vt:lpstr>
      <vt:lpstr>Problem: Sum of Odd Numbers</vt:lpstr>
      <vt:lpstr>While Loops</vt:lpstr>
      <vt:lpstr>Problem: Multiplication Table</vt:lpstr>
      <vt:lpstr>Do ... While Loop</vt:lpstr>
      <vt:lpstr>Problem: Multiplication Table 2.0</vt:lpstr>
      <vt:lpstr>PowerPoint Presentation</vt:lpstr>
      <vt:lpstr>Debugging the Code</vt:lpstr>
      <vt:lpstr>Using the Debugger in PhpStorm</vt:lpstr>
      <vt:lpstr>Problem: Price Change Alert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Basic Syntax, Conditional Statements and Loops - PHP</dc:title>
  <dc:subject>Technology Fundamentals 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Marto</cp:lastModifiedBy>
  <cp:revision>222</cp:revision>
  <dcterms:created xsi:type="dcterms:W3CDTF">2018-05-23T13:08:44Z</dcterms:created>
  <dcterms:modified xsi:type="dcterms:W3CDTF">2019-01-28T10:21:32Z</dcterms:modified>
  <cp:category>programming;computer programming;software development;web development</cp:category>
</cp:coreProperties>
</file>