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530" r:id="rId3"/>
    <p:sldId id="531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8" r:id="rId12"/>
    <p:sldId id="549" r:id="rId13"/>
    <p:sldId id="551" r:id="rId14"/>
    <p:sldId id="581" r:id="rId15"/>
    <p:sldId id="553" r:id="rId16"/>
    <p:sldId id="554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84" r:id="rId37"/>
    <p:sldId id="585" r:id="rId38"/>
    <p:sldId id="586" r:id="rId39"/>
    <p:sldId id="587" r:id="rId40"/>
    <p:sldId id="588" r:id="rId41"/>
    <p:sldId id="349" r:id="rId42"/>
    <p:sldId id="528" r:id="rId43"/>
    <p:sldId id="589" r:id="rId44"/>
    <p:sldId id="579" r:id="rId45"/>
    <p:sldId id="405" r:id="rId46"/>
    <p:sldId id="4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Relational vs Non-relational" id="{11B428FA-9320-44D9-84E1-DE93C6D1D56F}">
          <p14:sldIdLst>
            <p14:sldId id="540"/>
            <p14:sldId id="541"/>
            <p14:sldId id="542"/>
            <p14:sldId id="543"/>
          </p14:sldIdLst>
        </p14:section>
        <p14:section name="MongoDB" id="{37BC921E-10E8-4AB9-9344-D00D47B9056D}">
          <p14:sldIdLst>
            <p14:sldId id="544"/>
            <p14:sldId id="545"/>
            <p14:sldId id="546"/>
            <p14:sldId id="548"/>
            <p14:sldId id="549"/>
            <p14:sldId id="551"/>
          </p14:sldIdLst>
        </p14:section>
        <p14:section name="Mongoose Overview" id="{A96171A5-8304-449D-A410-4F984938DB68}">
          <p14:sldIdLst>
            <p14:sldId id="581"/>
            <p14:sldId id="553"/>
            <p14:sldId id="554"/>
            <p14:sldId id="557"/>
          </p14:sldIdLst>
        </p14:section>
        <p14:section name="Mongoose Models" id="{88CC0D59-CA30-41A7-8B7D-0E7831F055AF}">
          <p14:sldIdLst>
            <p14:sldId id="558"/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CRUD with Mongoose" id="{BF680AC6-0F65-419F-89C0-B8D3FB4F7514}">
          <p14:sldIdLst>
            <p14:sldId id="565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Mongoose Queries" id="{71111D9A-F3A2-449A-88A6-CDC5117FBD05}">
          <p14:sldIdLst>
            <p14:sldId id="572"/>
            <p14:sldId id="573"/>
            <p14:sldId id="574"/>
            <p14:sldId id="575"/>
          </p14:sldIdLst>
        </p14:section>
        <p14:section name="Model Population" id="{25CE1838-2DD4-4178-9A27-DD1265B4DDC1}">
          <p14:sldIdLst>
            <p14:sldId id="584"/>
            <p14:sldId id="585"/>
            <p14:sldId id="586"/>
            <p14:sldId id="587"/>
            <p14:sldId id="588"/>
          </p14:sldIdLst>
        </p14:section>
        <p14:section name="Conclusion" id="{10E03AB1-9AA8-4E86-9A64-D741901E50A2}">
          <p14:sldIdLst>
            <p14:sldId id="349"/>
            <p14:sldId id="528"/>
            <p14:sldId id="589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6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8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76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31" y="973900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9240" y="3306088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3936" y="2513233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9147" y="2083657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2766" y="1556593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7942" y="2358552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7129" y="1968054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9818" y="4242981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7665" y="5030876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21205" y="5267108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7316" y="4778904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2366" y="5614702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6292" y="3905106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8403" y="531580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4307" y="551891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9564" y="484363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9249" y="524990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90729" y="248116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8377" y="149108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7049" y="261656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5318" y="1263054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9272" y="49230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8083" y="1174443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681" y="581978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99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1" r:id="rId15"/>
    <p:sldLayoutId id="214748369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sqlbooster.com/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docs/populate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52/js-back-end-september-20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3.gi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vs SQL, MongoDB, Mongoose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MongoDB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9">
            <a:extLst>
              <a:ext uri="{FF2B5EF4-FFF2-40B4-BE49-F238E27FC236}">
                <a16:creationId xmlns:a16="http://schemas.microsoft.com/office/drawing/2014/main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39" y="3018118"/>
            <a:ext cx="1773734" cy="1773272"/>
          </a:xfrm>
          <a:prstGeom prst="rect">
            <a:avLst/>
          </a:prstGeom>
        </p:spPr>
      </p:pic>
      <p:pic>
        <p:nvPicPr>
          <p:cNvPr id="14" name="Picture 25">
            <a:extLst>
              <a:ext uri="{FF2B5EF4-FFF2-40B4-BE49-F238E27FC236}">
                <a16:creationId xmlns:a16="http://schemas.microsoft.com/office/drawing/2014/main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494865"/>
            <a:ext cx="2252554" cy="15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6F61-740B-4A3F-ADDA-0D7BD5DF46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Additional configurations are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administrator</a:t>
            </a: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  <a:effectLst/>
              </a:rPr>
              <a:t>&lt;path to </a:t>
            </a:r>
            <a:r>
              <a:rPr lang="en-US" sz="2500" dirty="0">
                <a:solidFill>
                  <a:schemeClr val="bg1"/>
                </a:solidFill>
                <a:effectLst/>
              </a:rPr>
              <a:t>mongod.exe</a:t>
            </a:r>
            <a:r>
              <a:rPr lang="en-US" sz="2500" dirty="0">
                <a:solidFill>
                  <a:schemeClr val="tx2"/>
                </a:solidFill>
                <a:effectLst/>
              </a:rPr>
              <a:t>&gt;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mongod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--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dbpath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&lt;path to </a:t>
            </a:r>
            <a:r>
              <a:rPr lang="en-US" sz="2500" dirty="0">
                <a:solidFill>
                  <a:schemeClr val="bg1"/>
                </a:solidFill>
                <a:effectLst/>
              </a:rPr>
              <a:t>store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data&gt;</a:t>
            </a:r>
            <a:endParaRPr lang="en-US" sz="25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039" y="2804531"/>
            <a:ext cx="5041959" cy="1066800"/>
          </a:xfrm>
          <a:prstGeom prst="wedgeRoundRectCallout">
            <a:avLst>
              <a:gd name="adj1" fmla="val -98607"/>
              <a:gd name="adj2" fmla="val 621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Usually in </a:t>
            </a:r>
            <a:r>
              <a:rPr lang="en-US" sz="2800" b="1" noProof="1">
                <a:solidFill>
                  <a:schemeClr val="bg1"/>
                </a:solidFill>
              </a:rPr>
              <a:t>C:\Program Files\MongoDB\Server\3.4\bin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9FC4-E420-4C97-95E7-D070EBE02F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b="1" dirty="0">
                <a:solidFill>
                  <a:schemeClr val="bg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968" y="2372047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show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968" y="3014252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968" y="3645175"/>
            <a:ext cx="8079304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968" y="4326536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968" y="4936408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781" y="1344496"/>
            <a:ext cx="2972574" cy="880304"/>
          </a:xfrm>
          <a:prstGeom prst="wedgeRoundRectCallout">
            <a:avLst>
              <a:gd name="adj1" fmla="val -45849"/>
              <a:gd name="adj2" fmla="val 142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Shows </a:t>
            </a:r>
            <a:r>
              <a:rPr lang="en-US" sz="2500" b="1" noProof="1">
                <a:solidFill>
                  <a:schemeClr val="bg1"/>
                </a:solidFill>
              </a:rPr>
              <a:t>all</a:t>
            </a:r>
            <a:r>
              <a:rPr lang="en-US" sz="2500" noProof="1">
                <a:solidFill>
                  <a:schemeClr val="bg2"/>
                </a:solidFill>
              </a:rPr>
              <a:t> databases in data </a:t>
            </a:r>
            <a:r>
              <a:rPr lang="en-US" sz="2500" b="1" noProof="1">
                <a:solidFill>
                  <a:schemeClr val="bg1"/>
                </a:solidFill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555" y="4936408"/>
            <a:ext cx="2743915" cy="761999"/>
          </a:xfrm>
          <a:prstGeom prst="wedgeRoundRectCallout">
            <a:avLst>
              <a:gd name="adj1" fmla="val -40522"/>
              <a:gd name="adj2" fmla="val -291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Gets </a:t>
            </a:r>
            <a:r>
              <a:rPr lang="en-US" sz="2500" b="1" noProof="1">
                <a:solidFill>
                  <a:schemeClr val="bg1"/>
                </a:solidFill>
              </a:rPr>
              <a:t>all</a:t>
            </a:r>
            <a:r>
              <a:rPr lang="en-US" sz="2500" noProof="1">
                <a:solidFill>
                  <a:schemeClr val="bg2"/>
                </a:solidFill>
              </a:rPr>
              <a:t> entries in database</a:t>
            </a:r>
          </a:p>
        </p:txBody>
      </p:sp>
      <p:sp>
        <p:nvSpPr>
          <p:cNvPr id="1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53D7-B32E-43E0-A453-7A9B6A457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/>
              <a:t>Robo</a:t>
            </a:r>
            <a:r>
              <a:rPr lang="en-US" dirty="0"/>
              <a:t> 3T-&gt;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NoSQLBooster</a:t>
            </a:r>
            <a:r>
              <a:rPr lang="en-US" dirty="0"/>
              <a:t>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https://nosqlbooster.com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sp>
        <p:nvSpPr>
          <p:cNvPr id="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MongoDB from Node.js - Example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531951" y="1447801"/>
            <a:ext cx="830796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 = require('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bg1"/>
                </a:solidFill>
                <a:effectLst/>
              </a:rPr>
              <a:t>MongoClient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mongodb.</a:t>
            </a:r>
            <a:r>
              <a:rPr lang="en-US" dirty="0" err="1">
                <a:solidFill>
                  <a:schemeClr val="bg1"/>
                </a:solidFill>
                <a:effectLst/>
              </a:rPr>
              <a:t>MongoClient</a:t>
            </a:r>
            <a:r>
              <a:rPr lang="en-US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tx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 = '</a:t>
            </a:r>
            <a:r>
              <a:rPr lang="en-US" dirty="0" err="1">
                <a:solidFill>
                  <a:schemeClr val="bg1"/>
                </a:solidFill>
                <a:effectLst/>
              </a:rPr>
              <a:t>mongodb</a:t>
            </a:r>
            <a:r>
              <a:rPr lang="en-US" dirty="0">
                <a:solidFill>
                  <a:schemeClr val="bg1"/>
                </a:solidFill>
                <a:effectLst/>
              </a:rPr>
              <a:t>://localhost:27017</a:t>
            </a:r>
            <a:r>
              <a:rPr lang="en-US" dirty="0">
                <a:solidFill>
                  <a:schemeClr val="tx1"/>
                </a:solidFill>
                <a:effectLst/>
              </a:rPr>
              <a:t>';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>
                <a:solidFill>
                  <a:schemeClr val="bg1"/>
                </a:solidFill>
                <a:effectLst/>
              </a:rPr>
              <a:t>client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MongoClient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client.</a:t>
            </a:r>
            <a:r>
              <a:rPr lang="en-US" dirty="0">
                <a:solidFill>
                  <a:schemeClr val="bg1"/>
                </a:solidFill>
                <a:effectLst/>
              </a:rPr>
              <a:t>connect</a:t>
            </a:r>
            <a:r>
              <a:rPr lang="en-US" dirty="0">
                <a:solidFill>
                  <a:schemeClr val="tx1"/>
                </a:solidFill>
                <a:effectLst/>
              </a:rPr>
              <a:t>(function(err)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const </a:t>
            </a:r>
            <a:r>
              <a:rPr lang="en-US" dirty="0" err="1">
                <a:solidFill>
                  <a:schemeClr val="tx1"/>
                </a:solidFill>
                <a:effectLst/>
              </a:rPr>
              <a:t>db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client.db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testdb</a:t>
            </a:r>
            <a:r>
              <a:rPr lang="en-US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const people = </a:t>
            </a:r>
            <a:r>
              <a:rPr lang="en-US" dirty="0" err="1">
                <a:solidFill>
                  <a:schemeClr val="tx1"/>
                </a:solidFill>
                <a:effectLst/>
              </a:rPr>
              <a:t>db.collection</a:t>
            </a:r>
            <a:r>
              <a:rPr lang="en-US" dirty="0">
                <a:solidFill>
                  <a:schemeClr val="tx1"/>
                </a:solidFill>
                <a:effectLst/>
              </a:rPr>
              <a:t>('people');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people.</a:t>
            </a:r>
            <a:r>
              <a:rPr lang="en-US" dirty="0" err="1">
                <a:solidFill>
                  <a:schemeClr val="bg1"/>
                </a:solidFill>
                <a:effectLst/>
              </a:rPr>
              <a:t>insert</a:t>
            </a:r>
            <a:r>
              <a:rPr lang="en-US" dirty="0">
                <a:solidFill>
                  <a:schemeClr val="tx1"/>
                </a:solidFill>
                <a:effectLst/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people.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 name: 'Ivan' }).</a:t>
            </a:r>
            <a:r>
              <a:rPr lang="en-US" dirty="0" err="1">
                <a:solidFill>
                  <a:schemeClr val="bg1"/>
                </a:solidFill>
                <a:effectLst/>
              </a:rPr>
              <a:t>toArray</a:t>
            </a:r>
            <a:r>
              <a:rPr lang="en-US" dirty="0">
                <a:solidFill>
                  <a:schemeClr val="tx1"/>
                </a:solidFill>
                <a:effectLst/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console.log(data);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409" y="1972109"/>
            <a:ext cx="3048795" cy="914400"/>
          </a:xfrm>
          <a:prstGeom prst="wedgeRoundRectCallout">
            <a:avLst>
              <a:gd name="adj1" fmla="val -55663"/>
              <a:gd name="adj2" fmla="val -204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Connection string to </a:t>
            </a:r>
            <a:r>
              <a:rPr lang="en-US" sz="2800" b="1" noProof="1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6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Overview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Installation, Models, Schema</a:t>
            </a:r>
          </a:p>
        </p:txBody>
      </p:sp>
      <p:pic>
        <p:nvPicPr>
          <p:cNvPr id="2050" name="Picture 2" descr="Ð ÐµÐ·ÑÐ»ÑÐ°Ñ Ñ Ð¸Ð·Ð¾Ð±ÑÐ°Ð¶ÐµÐ½Ð¸Ðµ Ð·Ð° mongoosejs 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77" y="1720800"/>
            <a:ext cx="3496798" cy="16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Mongoose is a object-document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MongoDB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bg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bg1"/>
                </a:solidFill>
              </a:rPr>
              <a:t>model </a:t>
            </a:r>
            <a:r>
              <a:rPr lang="en-US" dirty="0"/>
              <a:t>your application data.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bg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use)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/>
              <a:t> type in CMD: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2697258" y="5761513"/>
            <a:ext cx="8239915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  <a:effectLst/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mongoose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--g</a:t>
            </a:r>
          </a:p>
        </p:txBody>
      </p:sp>
    </p:spTree>
    <p:extLst>
      <p:ext uri="{BB962C8B-B14F-4D97-AF65-F5344CB8AC3E}">
        <p14:creationId xmlns:p14="http://schemas.microsoft.com/office/powerpoint/2010/main" val="8141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/>
              <a:t>Connecting to the database: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in Node.js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170" y="2031069"/>
            <a:ext cx="10594559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mongoose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= require(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'mongoose'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170" y="3658692"/>
            <a:ext cx="10594559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>
                <a:solidFill>
                  <a:schemeClr val="tx1"/>
                </a:solidFill>
                <a:effectLst/>
              </a:rPr>
              <a:t>mongoose.connect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mongodb</a:t>
            </a:r>
            <a:r>
              <a:rPr lang="en-US" sz="2400" dirty="0">
                <a:solidFill>
                  <a:schemeClr val="bg1"/>
                </a:solidFill>
                <a:effectLst/>
              </a:rPr>
              <a:t>://localhost:27017/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unidb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81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Host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service</a:t>
            </a:r>
          </a:p>
          <a:p>
            <a:r>
              <a:rPr lang="en-US" dirty="0"/>
              <a:t>Go to '</a:t>
            </a:r>
            <a:r>
              <a:rPr lang="en-US" b="1" dirty="0" err="1">
                <a:solidFill>
                  <a:schemeClr val="bg1"/>
                </a:solidFill>
              </a:rPr>
              <a:t>mLab</a:t>
            </a:r>
            <a:r>
              <a:rPr lang="en-US" dirty="0"/>
              <a:t>' and register -&gt; </a:t>
            </a:r>
            <a:r>
              <a:rPr lang="en-US" dirty="0">
                <a:hlinkClick r:id="rId2"/>
              </a:rPr>
              <a:t>https://mlab.com/</a:t>
            </a:r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Hosting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2" y="3678992"/>
            <a:ext cx="5714901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Models</a:t>
            </a:r>
            <a:endParaRPr lang="bg-BG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Constructor, Virtual Properties, Validation</a:t>
            </a:r>
            <a:endParaRPr lang="bg-BG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30" y="1663200"/>
            <a:ext cx="1447368" cy="19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Mongoose </a:t>
            </a:r>
            <a:r>
              <a:rPr lang="en-US" b="1" dirty="0">
                <a:solidFill>
                  <a:schemeClr val="bg1"/>
                </a:solidFill>
              </a:rPr>
              <a:t>supports</a:t>
            </a:r>
            <a:r>
              <a:rPr lang="en-US" dirty="0"/>
              <a:t> models</a:t>
            </a:r>
          </a:p>
          <a:p>
            <a:pPr lvl="1"/>
            <a:r>
              <a:rPr lang="en-US" sz="2800" dirty="0"/>
              <a:t>Fixed </a:t>
            </a:r>
            <a:r>
              <a:rPr lang="en-US" sz="2800" b="1" dirty="0">
                <a:solidFill>
                  <a:schemeClr val="bg1"/>
                </a:solidFill>
              </a:rPr>
              <a:t>types </a:t>
            </a:r>
            <a:r>
              <a:rPr lang="en-US" sz="2800" dirty="0"/>
              <a:t>of documents</a:t>
            </a:r>
          </a:p>
          <a:p>
            <a:pPr lvl="2"/>
            <a:r>
              <a:rPr lang="en-US" sz="2600" dirty="0"/>
              <a:t>Used like object </a:t>
            </a:r>
            <a:r>
              <a:rPr lang="en-US" sz="2600" b="1" dirty="0">
                <a:solidFill>
                  <a:schemeClr val="bg1"/>
                </a:solidFill>
              </a:rPr>
              <a:t>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b="1" dirty="0" err="1">
                <a:solidFill>
                  <a:schemeClr val="bg1"/>
                </a:solidFill>
              </a:rPr>
              <a:t>mongoose.Schema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call</a:t>
            </a:r>
          </a:p>
          <a:p>
            <a:pPr lvl="1"/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684728" y="3689296"/>
            <a:ext cx="7851191" cy="2845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tx1"/>
                </a:solidFill>
                <a:effectLst/>
              </a:rPr>
              <a:t>modelSchema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propString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String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propNumber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Number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propObject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{}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propArray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[]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propBool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Boolean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  <a:r>
              <a:rPr lang="bg-BG" dirty="0">
                <a:solidFill>
                  <a:schemeClr val="tx1"/>
                </a:solidFill>
                <a:effectLst/>
              </a:rPr>
              <a:t>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Model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model</a:t>
            </a:r>
            <a:r>
              <a:rPr lang="en-US" dirty="0">
                <a:solidFill>
                  <a:schemeClr val="tx1"/>
                </a:solidFill>
                <a:effectLst/>
              </a:rPr>
              <a:t>('Model', </a:t>
            </a:r>
            <a:r>
              <a:rPr lang="en-US" dirty="0" err="1">
                <a:solidFill>
                  <a:schemeClr val="bg1"/>
                </a:solidFill>
                <a:effectLst/>
              </a:rPr>
              <a:t>modelSchema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  <a:r>
              <a:rPr lang="bg-BG" dirty="0">
                <a:solidFill>
                  <a:schemeClr val="tx1"/>
                </a:solidFill>
                <a:effectLst/>
              </a:rPr>
              <a:t>;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91467"/>
            <a:ext cx="11807897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and Mongoose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with Mongoose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Querying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5266" y="1371600"/>
            <a:ext cx="357309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</a:t>
            </a:r>
            <a:r>
              <a:rPr lang="en-US" sz="3000" b="1" dirty="0">
                <a:solidFill>
                  <a:schemeClr val="bg1"/>
                </a:solidFill>
              </a:rPr>
              <a:t>object constructors,</a:t>
            </a:r>
            <a:r>
              <a:rPr lang="en-US" sz="3000" dirty="0"/>
              <a:t> they </a:t>
            </a:r>
            <a:br>
              <a:rPr lang="en-US" sz="3000" dirty="0"/>
            </a:br>
            <a:r>
              <a:rPr lang="en-US" sz="3000" dirty="0"/>
              <a:t>can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</a:t>
            </a:r>
            <a:r>
              <a:rPr lang="en-US" sz="2800" b="1" dirty="0">
                <a:solidFill>
                  <a:schemeClr val="bg1"/>
                </a:solidFill>
              </a:rPr>
              <a:t>added</a:t>
            </a:r>
            <a:r>
              <a:rPr lang="en-US" sz="2800" dirty="0"/>
              <a:t>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</a:t>
            </a:r>
            <a:r>
              <a:rPr lang="en-US" sz="2600" b="1" dirty="0">
                <a:solidFill>
                  <a:schemeClr val="bg1"/>
                </a:solidFill>
              </a:rPr>
              <a:t>different</a:t>
            </a:r>
            <a:r>
              <a:rPr lang="en-US" sz="2600" dirty="0"/>
              <a:t> syntax than plain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82718" y="3651763"/>
            <a:ext cx="945000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mongoose.Schema</a:t>
            </a:r>
            <a:r>
              <a:rPr lang="en-US" sz="2400" dirty="0">
                <a:solidFill>
                  <a:schemeClr val="tx1"/>
                </a:solidFill>
                <a:effectLst/>
              </a:rPr>
              <a:t>({…});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studentSchema.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methods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return `I am ${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.firstName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} ${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.lastName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}`;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BB9BF97-76C0-4012-A7CB-76A591F4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3" y="3651758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Avoid </a:t>
            </a:r>
            <a:r>
              <a:rPr lang="en-US" sz="2800" b="1" noProof="1">
                <a:solidFill>
                  <a:schemeClr val="bg1"/>
                </a:solidFill>
              </a:rPr>
              <a:t>arrow</a:t>
            </a:r>
            <a:r>
              <a:rPr lang="en-US" sz="2800" noProof="1">
                <a:solidFill>
                  <a:srgbClr val="FFFFFF"/>
                </a:solidFill>
              </a:rPr>
              <a:t> functions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Yet, not all properties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persisted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/>
              <a:t>Mongoose provides a way 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bg-BG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bg1"/>
                </a:solidFill>
              </a:rPr>
              <a:t>not persisted </a:t>
            </a:r>
            <a:r>
              <a:rPr lang="en-US" dirty="0"/>
              <a:t>to the database</a:t>
            </a:r>
          </a:p>
          <a:p>
            <a:pPr lvl="1"/>
            <a:r>
              <a:rPr lang="en-US" dirty="0"/>
              <a:t>And they have both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Virtual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studentSchema.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virtual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fullName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get</a:t>
            </a:r>
            <a:r>
              <a:rPr lang="en-US" sz="2400" dirty="0">
                <a:solidFill>
                  <a:schemeClr val="tx1"/>
                </a:solidFill>
                <a:effectLst/>
              </a:rPr>
              <a:t>(function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this.firstName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 + ' ' +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this.lastName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With Mongoose developers can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on </a:t>
            </a:r>
            <a:br>
              <a:rPr lang="bg-BG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Validate records when trying to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studentSchema.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path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validate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	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this.firstName.length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&gt;= 2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&amp;&amp;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this.firstName.length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&lt;=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}, 'First name must be </a:t>
            </a:r>
            <a:r>
              <a:rPr lang="en-US" sz="2400" dirty="0">
                <a:solidFill>
                  <a:schemeClr val="bg1"/>
                </a:solidFill>
                <a:effectLst/>
              </a:rPr>
              <a:t>between 2</a:t>
            </a:r>
            <a:r>
              <a:rPr lang="en-US" sz="2400" dirty="0">
                <a:solidFill>
                  <a:schemeClr val="tx1"/>
                </a:solidFill>
                <a:effectLst/>
              </a:rPr>
              <a:t> and </a:t>
            </a:r>
            <a:r>
              <a:rPr lang="en-US" sz="2400" dirty="0">
                <a:solidFill>
                  <a:schemeClr val="bg1"/>
                </a:solidFill>
                <a:effectLst/>
              </a:rPr>
              <a:t>10</a:t>
            </a:r>
            <a:r>
              <a:rPr lang="en-US" sz="2400" dirty="0">
                <a:solidFill>
                  <a:schemeClr val="tx1"/>
                </a:solidFill>
                <a:effectLst/>
              </a:rPr>
              <a:t> symbols long!')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350" y="5178042"/>
            <a:ext cx="3048795" cy="967665"/>
          </a:xfrm>
          <a:prstGeom prst="wedgeRoundRectCallout">
            <a:avLst>
              <a:gd name="adj1" fmla="val -21533"/>
              <a:gd name="adj2" fmla="val -6209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Error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message as </a:t>
            </a:r>
            <a:r>
              <a:rPr lang="en-US" sz="2800" b="1" noProof="1">
                <a:solidFill>
                  <a:schemeClr val="bg1"/>
                </a:solidFill>
              </a:rPr>
              <a:t>second </a:t>
            </a:r>
            <a:r>
              <a:rPr lang="en-US" sz="2800" noProof="1">
                <a:solidFill>
                  <a:schemeClr val="bg2"/>
                </a:solidFill>
              </a:rPr>
              <a:t>param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good</a:t>
            </a:r>
          </a:p>
          <a:p>
            <a:pPr lvl="1"/>
            <a:r>
              <a:rPr lang="en-US" dirty="0"/>
              <a:t>That is the reason Node.js has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in the first place</a:t>
            </a:r>
          </a:p>
          <a:p>
            <a:pPr lvl="1"/>
            <a:r>
              <a:rPr lang="en-US" dirty="0"/>
              <a:t>In folder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bg1"/>
                </a:solidFill>
              </a:rPr>
              <a:t>Student.js</a:t>
            </a:r>
            <a:r>
              <a:rPr lang="en-US" dirty="0"/>
              <a:t>: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Modules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C78B5F-3D8C-4F94-A9AB-9CAAC4D4E256}"/>
              </a:ext>
            </a:extLst>
          </p:cNvPr>
          <p:cNvSpPr txBox="1">
            <a:spLocks/>
          </p:cNvSpPr>
          <p:nvPr/>
        </p:nvSpPr>
        <p:spPr>
          <a:xfrm>
            <a:off x="619562" y="3193592"/>
            <a:ext cx="1116126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 mongoose = </a:t>
            </a:r>
            <a:r>
              <a:rPr lang="en-US" sz="2400" dirty="0">
                <a:solidFill>
                  <a:schemeClr val="bg1"/>
                </a:solidFill>
                <a:effectLst/>
              </a:rPr>
              <a:t>require</a:t>
            </a:r>
            <a:r>
              <a:rPr lang="en-US" sz="2400" dirty="0">
                <a:solidFill>
                  <a:schemeClr val="tx1"/>
                </a:solidFill>
                <a:effectLst/>
              </a:rPr>
              <a:t>('mongoose');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sz="2400" dirty="0">
                <a:solidFill>
                  <a:schemeClr val="tx1"/>
                </a:solidFill>
                <a:effectLst/>
              </a:rPr>
              <a:t>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Schema</a:t>
            </a:r>
            <a:r>
              <a:rPr lang="en-US" sz="2400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: { type: String, required: true },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: { type: String, required: true },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facultyNumber</a:t>
            </a:r>
            <a:r>
              <a:rPr lang="en-US" sz="2400" dirty="0">
                <a:solidFill>
                  <a:schemeClr val="tx1"/>
                </a:solidFill>
                <a:effectLst/>
              </a:rPr>
              <a:t>: { type: String, required: true, unique: true },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age: { type: Number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('Student');</a:t>
            </a:r>
          </a:p>
        </p:txBody>
      </p:sp>
    </p:spTree>
    <p:extLst>
      <p:ext uri="{BB962C8B-B14F-4D97-AF65-F5344CB8AC3E}">
        <p14:creationId xmlns:p14="http://schemas.microsoft.com/office/powerpoint/2010/main" val="42133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can put each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all </a:t>
            </a:r>
            <a:br>
              <a:rPr lang="bg-BG" dirty="0"/>
            </a:br>
            <a:r>
              <a:rPr lang="en-US" dirty="0"/>
              <a:t>models at start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Where it is needed: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056038" y="3198167"/>
            <a:ext cx="853662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 Student = </a:t>
            </a:r>
            <a:r>
              <a:rPr lang="en-US" sz="2400" dirty="0">
                <a:solidFill>
                  <a:schemeClr val="bg1"/>
                </a:solidFill>
                <a:effectLst/>
              </a:rPr>
              <a:t>require</a:t>
            </a:r>
            <a:r>
              <a:rPr lang="en-US" sz="2400" dirty="0">
                <a:solidFill>
                  <a:schemeClr val="tx1"/>
                </a:solidFill>
                <a:effectLst/>
              </a:rPr>
              <a:t>('./models/Student');</a:t>
            </a:r>
          </a:p>
        </p:txBody>
      </p:sp>
    </p:spTree>
    <p:extLst>
      <p:ext uri="{BB962C8B-B14F-4D97-AF65-F5344CB8AC3E}">
        <p14:creationId xmlns:p14="http://schemas.microsoft.com/office/powerpoint/2010/main" val="6695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1818422"/>
            <a:ext cx="4048451" cy="16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b="1" dirty="0">
                <a:solidFill>
                  <a:schemeClr val="bg1"/>
                </a:solidFill>
              </a:rPr>
              <a:t>all </a:t>
            </a:r>
            <a:r>
              <a:rPr lang="en-US" dirty="0"/>
              <a:t>CRUD operations</a:t>
            </a:r>
          </a:p>
          <a:p>
            <a:pPr lvl="1"/>
            <a:r>
              <a:rPr lang="en-US" dirty="0"/>
              <a:t>Create (Persist data)</a:t>
            </a:r>
          </a:p>
          <a:p>
            <a:pPr lvl="1">
              <a:spcBef>
                <a:spcPts val="7000"/>
              </a:spcBef>
            </a:pPr>
            <a:r>
              <a:rPr lang="en-US" dirty="0"/>
              <a:t>Read (Extract data)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4991" y="2599657"/>
            <a:ext cx="807930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effectLst/>
              </a:rPr>
              <a:t>new Student({}).</a:t>
            </a:r>
            <a:r>
              <a:rPr lang="en-US" sz="2400" dirty="0">
                <a:solidFill>
                  <a:schemeClr val="bg1"/>
                </a:solidFill>
                <a:effectLst/>
              </a:rPr>
              <a:t>save</a:t>
            </a:r>
            <a:r>
              <a:rPr lang="en-US" sz="2400" dirty="0">
                <a:solidFill>
                  <a:schemeClr val="tx1"/>
                </a:solidFill>
                <a:effectLst/>
              </a:rPr>
              <a:t>(callback)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64991" y="4036759"/>
            <a:ext cx="807930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</a:rPr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8396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Update (Modify data)</a:t>
            </a:r>
          </a:p>
          <a:p>
            <a:pPr>
              <a:spcBef>
                <a:spcPts val="20000"/>
              </a:spcBef>
            </a:pPr>
            <a:r>
              <a:rPr lang="en-US" dirty="0"/>
              <a:t>Delete (Remove data)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callback)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findByIdAndUpdate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{</a:t>
            </a:r>
            <a:r>
              <a:rPr lang="en-US" sz="2400" dirty="0">
                <a:solidFill>
                  <a:schemeClr val="bg1"/>
                </a:solidFill>
                <a:effectLst/>
              </a:rPr>
              <a:t>$set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{prop: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newVal</a:t>
            </a:r>
            <a:r>
              <a:rPr lang="en-US" sz="2400" dirty="0">
                <a:solidFill>
                  <a:schemeClr val="tx1"/>
                </a:solidFill>
                <a:effectLst/>
              </a:rPr>
              <a:t>}}, callback)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.</a:t>
            </a:r>
            <a:r>
              <a:rPr lang="en-US" sz="2400" dirty="0">
                <a:solidFill>
                  <a:schemeClr val="bg1"/>
                </a:solidFill>
                <a:effectLst/>
              </a:rPr>
              <a:t>update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({_id: id, {</a:t>
            </a:r>
            <a:r>
              <a:rPr lang="en-US" sz="2400" dirty="0">
                <a:solidFill>
                  <a:schemeClr val="bg1"/>
                </a:solidFill>
                <a:effectLst/>
              </a:rPr>
              <a:t>$set</a:t>
            </a:r>
            <a:r>
              <a:rPr lang="en-US" sz="2400" dirty="0">
                <a:solidFill>
                  <a:schemeClr val="tx1"/>
                </a:solidFill>
                <a:effectLst/>
              </a:rPr>
              <a:t>: {prop: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newVal</a:t>
            </a:r>
            <a:r>
              <a:rPr lang="en-US" sz="2400" dirty="0">
                <a:solidFill>
                  <a:schemeClr val="tx1"/>
                </a:solidFill>
                <a:effectLst/>
              </a:rPr>
              <a:t>}}, 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69660" y="5088998"/>
            <a:ext cx="1003616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findByIdAndRemove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remove</a:t>
            </a:r>
            <a:r>
              <a:rPr lang="en-US" sz="2400" dirty="0">
                <a:solidFill>
                  <a:schemeClr val="tx1"/>
                </a:solidFill>
                <a:effectLst/>
              </a:rPr>
              <a:t>({name: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studentName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452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81216" y="1549731"/>
            <a:ext cx="838418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const mongoose = require('mongoose');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connectionStr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'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://localhost:27017/</a:t>
            </a:r>
            <a:r>
              <a:rPr lang="en-US" dirty="0" err="1">
                <a:solidFill>
                  <a:schemeClr val="tx1"/>
                </a:solidFill>
                <a:effectLst/>
              </a:rPr>
              <a:t>unidb</a:t>
            </a:r>
            <a:r>
              <a:rPr lang="en-US" dirty="0">
                <a:solidFill>
                  <a:schemeClr val="tx1"/>
                </a:solidFill>
                <a:effectLst/>
              </a:rPr>
              <a:t>';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name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true, </a:t>
            </a:r>
            <a:r>
              <a:rPr lang="en-US" dirty="0" err="1">
                <a:solidFill>
                  <a:schemeClr val="tx1"/>
                </a:solidFill>
                <a:effectLst/>
              </a:rPr>
              <a:t>minlength</a:t>
            </a:r>
            <a:r>
              <a:rPr lang="en-US" dirty="0">
                <a:solidFill>
                  <a:schemeClr val="tx1"/>
                </a:solidFill>
                <a:effectLst/>
              </a:rPr>
              <a:t>: 3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age</a:t>
            </a:r>
            <a:r>
              <a:rPr lang="en-US" dirty="0">
                <a:solidFill>
                  <a:schemeClr val="tx1"/>
                </a:solidFill>
                <a:effectLst/>
              </a:rPr>
              <a:t>: { type: Number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Student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('Student',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mongoose.connect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).then(()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new Student({ </a:t>
            </a:r>
            <a:r>
              <a:rPr lang="en-US" dirty="0">
                <a:solidFill>
                  <a:schemeClr val="bg1"/>
                </a:solidFill>
                <a:effectLst/>
              </a:rPr>
              <a:t>name: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  <a:r>
              <a:rPr lang="en-US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dirty="0">
                <a:solidFill>
                  <a:schemeClr val="tx1"/>
                </a:solidFill>
                <a:effectLst/>
              </a:rPr>
              <a:t>', </a:t>
            </a:r>
            <a:r>
              <a:rPr lang="en-US" dirty="0">
                <a:solidFill>
                  <a:schemeClr val="bg1"/>
                </a:solidFill>
                <a:effectLst/>
              </a:rPr>
              <a:t>age: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21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save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.then(</a:t>
            </a:r>
            <a:r>
              <a:rPr lang="en-US" dirty="0">
                <a:solidFill>
                  <a:schemeClr val="bg1"/>
                </a:solidFill>
                <a:effectLst/>
              </a:rPr>
              <a:t>student</a:t>
            </a:r>
            <a:r>
              <a:rPr lang="en-US" dirty="0"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</a:t>
            </a:r>
            <a:r>
              <a:rPr lang="en-US" dirty="0" err="1">
                <a:solidFill>
                  <a:schemeClr val="bg1"/>
                </a:solidFill>
                <a:effectLst/>
              </a:rPr>
              <a:t>student</a:t>
            </a:r>
            <a:r>
              <a:rPr lang="en-US" dirty="0" err="1">
                <a:solidFill>
                  <a:schemeClr val="tx1"/>
                </a:solidFill>
                <a:effectLst/>
              </a:rPr>
              <a:t>._id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80524" y="4881252"/>
            <a:ext cx="3615928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</a:t>
            </a:r>
            <a:r>
              <a:rPr lang="en-US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Student.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53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99210" y="1877919"/>
            <a:ext cx="872404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>
                <a:solidFill>
                  <a:schemeClr val="bg1"/>
                </a:solidFill>
                <a:effectLst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</a:rPr>
              <a:t>({})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.then(students =&gt; console.log(students))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.catch(err =&gt;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console.error</a:t>
            </a:r>
            <a:r>
              <a:rPr lang="en-US" sz="2400" dirty="0">
                <a:solidFill>
                  <a:schemeClr val="tx1"/>
                </a:solidFill>
                <a:effectLst/>
              </a:rPr>
              <a:t>(err))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>
                <a:solidFill>
                  <a:schemeClr val="bg1"/>
                </a:solidFill>
                <a:effectLst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</a:rPr>
              <a:t>({name: 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sz="2400" dirty="0">
                <a:solidFill>
                  <a:schemeClr val="tx1"/>
                </a:solidFill>
                <a:effectLst/>
              </a:rPr>
              <a:t>'})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.then(students =&gt; console.log(students))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sz="2400" dirty="0">
                <a:solidFill>
                  <a:schemeClr val="tx1"/>
                </a:solidFill>
                <a:effectLst/>
              </a:rPr>
              <a:t>({name: 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sz="2400" dirty="0">
                <a:solidFill>
                  <a:schemeClr val="tx1"/>
                </a:solidFill>
                <a:effectLst/>
              </a:rPr>
              <a:t>'})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.then(</a:t>
            </a:r>
            <a:r>
              <a:rPr lang="en-US" sz="2400" dirty="0">
                <a:solidFill>
                  <a:schemeClr val="bg1"/>
                </a:solidFill>
                <a:effectLst/>
              </a:rPr>
              <a:t>student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=&gt; 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student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8174290" y="3313249"/>
            <a:ext cx="3392122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handle errors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4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742573" y="1410492"/>
            <a:ext cx="823174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findById</a:t>
            </a:r>
            <a:r>
              <a:rPr lang="en-US" dirty="0">
                <a:solidFill>
                  <a:schemeClr val="tx1"/>
                </a:solidFill>
                <a:effectLst/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then</a:t>
            </a:r>
            <a:r>
              <a:rPr lang="en-US" dirty="0">
                <a:solidFill>
                  <a:schemeClr val="tx1"/>
                </a:solidFill>
                <a:effectLst/>
              </a:rPr>
              <a:t>((student) =&gt; {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student.firstName</a:t>
            </a:r>
            <a:r>
              <a:rPr lang="en-US" dirty="0">
                <a:solidFill>
                  <a:schemeClr val="tx1"/>
                </a:solidFill>
                <a:effectLst/>
              </a:rPr>
              <a:t> = '</a:t>
            </a:r>
            <a:r>
              <a:rPr lang="en-US" dirty="0" err="1">
                <a:solidFill>
                  <a:schemeClr val="bg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save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findByIdAndUpdate</a:t>
            </a:r>
            <a:r>
              <a:rPr lang="en-US" dirty="0">
                <a:solidFill>
                  <a:schemeClr val="tx1"/>
                </a:solidFill>
                <a:effectLst/>
              </a:rPr>
              <a:t>('57fb9fe90cd76e4e2c59e1a2',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  <a:effectLst/>
              </a:rPr>
              <a:t>$set</a:t>
            </a:r>
            <a:r>
              <a:rPr lang="en-US" dirty="0">
                <a:solidFill>
                  <a:schemeClr val="tx1"/>
                </a:solidFill>
                <a:effectLst/>
              </a:rPr>
              <a:t>: { 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update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>
                <a:solidFill>
                  <a:schemeClr val="tx1"/>
                </a:solidFill>
                <a:effectLst/>
              </a:rPr>
              <a:t>: '</a:t>
            </a:r>
            <a:r>
              <a:rPr lang="en-US" dirty="0">
                <a:solidFill>
                  <a:schemeClr val="bg1"/>
                </a:solidFill>
                <a:effectLst/>
              </a:rPr>
              <a:t>Kiril</a:t>
            </a:r>
            <a:r>
              <a:rPr lang="en-US" dirty="0">
                <a:solidFill>
                  <a:schemeClr val="tx1"/>
                </a:solidFill>
                <a:effectLst/>
              </a:rPr>
              <a:t>'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>
                <a:solidFill>
                  <a:schemeClr val="bg1"/>
                </a:solidFill>
                <a:effectLst/>
              </a:rPr>
              <a:t>$set</a:t>
            </a:r>
            <a:r>
              <a:rPr lang="en-US" dirty="0">
                <a:solidFill>
                  <a:schemeClr val="tx1"/>
                </a:solidFill>
                <a:effectLst/>
              </a:rPr>
              <a:t>: { 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dirty="0">
                <a:solidFill>
                  <a:schemeClr val="tx1"/>
                </a:solidFill>
                <a:effectLst/>
              </a:rPr>
              <a:t>' }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>
                <a:solidFill>
                  <a:schemeClr val="bg1"/>
                </a:solidFill>
                <a:effectLst/>
              </a:rPr>
              <a:t>multi</a:t>
            </a:r>
            <a:r>
              <a:rPr lang="en-US" dirty="0">
                <a:solidFill>
                  <a:schemeClr val="tx1"/>
                </a:solidFill>
                <a:effectLst/>
              </a:rPr>
              <a:t>: true })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075845" y="5357568"/>
            <a:ext cx="3373582" cy="879763"/>
          </a:xfrm>
          <a:prstGeom prst="wedgeRoundRectCallout">
            <a:avLst>
              <a:gd name="adj1" fmla="val -47863"/>
              <a:gd name="adj2" fmla="val -15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entities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4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&amp; Count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71864" y="1901325"/>
            <a:ext cx="868566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findByIdAndRemove</a:t>
            </a:r>
            <a:r>
              <a:rPr lang="en-US" sz="2400" dirty="0">
                <a:solidFill>
                  <a:schemeClr val="tx1"/>
                </a:solidFill>
                <a:effectLst/>
              </a:rPr>
              <a:t>('57fb9fe1853ab747b0f692d1')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</a:t>
            </a:r>
            <a:r>
              <a:rPr lang="en-US" sz="2400" dirty="0">
                <a:solidFill>
                  <a:schemeClr val="tx1"/>
                </a:solidFill>
                <a:effectLst/>
              </a:rPr>
              <a:t>({ name: 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' })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.then(console.log)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({ age: { </a:t>
            </a:r>
            <a:r>
              <a:rPr lang="en-US" sz="2400" dirty="0">
                <a:solidFill>
                  <a:schemeClr val="bg1"/>
                </a:solidFill>
                <a:effectLst/>
              </a:rPr>
              <a:t>$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gt</a:t>
            </a:r>
            <a:r>
              <a:rPr lang="en-US" sz="2400" dirty="0">
                <a:solidFill>
                  <a:schemeClr val="tx1"/>
                </a:solidFill>
                <a:effectLst/>
              </a:rPr>
              <a:t>: 19 } })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.then(console.log)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317275" y="2976085"/>
            <a:ext cx="3392122" cy="644783"/>
          </a:xfrm>
          <a:prstGeom prst="wedgeRoundRectCallout">
            <a:avLst>
              <a:gd name="adj1" fmla="val -56141"/>
              <a:gd name="adj2" fmla="val -2085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criteria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486952" y="4890341"/>
            <a:ext cx="3890051" cy="796636"/>
          </a:xfrm>
          <a:prstGeom prst="wedgeRoundRectCallout">
            <a:avLst>
              <a:gd name="adj1" fmla="val -55106"/>
              <a:gd name="adj2" fmla="val -248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the count by criteria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2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Queries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Chaining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50E01-6484-4E28-AFD9-9E813E331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176">
            <a:off x="4745327" y="1478664"/>
            <a:ext cx="2646744" cy="26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defines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46877" y="2994561"/>
            <a:ext cx="853662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$or</a:t>
            </a:r>
            <a:r>
              <a:rPr lang="en-US" dirty="0">
                <a:solidFill>
                  <a:schemeClr val="tx1"/>
                </a:solidFill>
                <a:effectLst/>
              </a:rPr>
              <a:t>: [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conditionOne</a:t>
            </a:r>
            <a:r>
              <a:rPr lang="en-US" dirty="0">
                <a:solidFill>
                  <a:schemeClr val="tx1"/>
                </a:solidFill>
                <a:effectLst/>
              </a:rPr>
              <a:t>: true},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conditionTwo</a:t>
            </a:r>
            <a:r>
              <a:rPr lang="en-US" dirty="0">
                <a:solidFill>
                  <a:schemeClr val="tx1"/>
                </a:solidFill>
                <a:effectLst/>
              </a:rPr>
              <a:t>: true}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46876" y="5820889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({ 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conditionOne</a:t>
            </a:r>
            <a:r>
              <a:rPr lang="en-US" dirty="0">
                <a:solidFill>
                  <a:schemeClr val="tx1"/>
                </a:solidFill>
                <a:effectLst/>
              </a:rPr>
              <a:t>: true }).</a:t>
            </a:r>
            <a:r>
              <a:rPr lang="en-US" dirty="0">
                <a:solidFill>
                  <a:schemeClr val="bg1"/>
                </a:solidFill>
                <a:effectLst/>
              </a:rPr>
              <a:t>or</a:t>
            </a:r>
            <a:r>
              <a:rPr lang="en-US" dirty="0">
                <a:solidFill>
                  <a:schemeClr val="tx1"/>
                </a:solidFill>
                <a:effectLst/>
              </a:rPr>
              <a:t>({ 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conditionTwo</a:t>
            </a:r>
            <a:r>
              <a:rPr lang="en-US" dirty="0">
                <a:solidFill>
                  <a:schemeClr val="tx1"/>
                </a:solidFill>
                <a:effectLst/>
              </a:rPr>
              <a:t>: true })</a:t>
            </a:r>
          </a:p>
        </p:txBody>
      </p:sp>
    </p:spTree>
    <p:extLst>
      <p:ext uri="{BB962C8B-B14F-4D97-AF65-F5344CB8AC3E}">
        <p14:creationId xmlns:p14="http://schemas.microsoft.com/office/powerpoint/2010/main" val="17041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queries:</a:t>
            </a:r>
          </a:p>
          <a:p>
            <a:pPr lvl="1"/>
            <a:r>
              <a:rPr lang="en-US" dirty="0"/>
              <a:t>For equality/non-equality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Selection of some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3DBDAA-52AA-4024-92FB-10157DC42FD6}"/>
              </a:ext>
            </a:extLst>
          </p:cNvPr>
          <p:cNvSpPr txBox="1">
            <a:spLocks/>
          </p:cNvSpPr>
          <p:nvPr/>
        </p:nvSpPr>
        <p:spPr>
          <a:xfrm>
            <a:off x="836830" y="2773328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dirty="0">
                <a:solidFill>
                  <a:schemeClr val="tx1"/>
                </a:solidFill>
                <a:effectLst/>
              </a:rPr>
              <a:t>({'</a:t>
            </a:r>
            <a:r>
              <a:rPr lang="en-US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dirty="0">
                <a:solidFill>
                  <a:schemeClr val="tx1"/>
                </a:solidFill>
                <a:effectLst/>
              </a:rPr>
              <a:t>':'Petrov'})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68C99E-7B5B-47E4-82A2-497052651A8A}"/>
              </a:ext>
            </a:extLst>
          </p:cNvPr>
          <p:cNvSpPr txBox="1">
            <a:spLocks/>
          </p:cNvSpPr>
          <p:nvPr/>
        </p:nvSpPr>
        <p:spPr>
          <a:xfrm>
            <a:off x="836830" y="3578240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('age').</a:t>
            </a:r>
            <a:r>
              <a:rPr lang="en-US" dirty="0" err="1">
                <a:solidFill>
                  <a:schemeClr val="bg1"/>
                </a:solidFill>
                <a:effectLst/>
              </a:rPr>
              <a:t>gt</a:t>
            </a:r>
            <a:r>
              <a:rPr lang="en-US" dirty="0">
                <a:solidFill>
                  <a:schemeClr val="tx1"/>
                </a:solidFill>
                <a:effectLst/>
              </a:rPr>
              <a:t>(7)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r>
              <a:rPr lang="en-US" dirty="0" err="1">
                <a:solidFill>
                  <a:schemeClr val="bg1"/>
                </a:solidFill>
                <a:effectLst/>
              </a:rPr>
              <a:t>lt</a:t>
            </a:r>
            <a:r>
              <a:rPr lang="en-US" dirty="0">
                <a:solidFill>
                  <a:schemeClr val="tx1"/>
                </a:solidFill>
                <a:effectLst/>
              </a:rPr>
              <a:t>(14)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D11804A-BF52-4BB3-BEFD-4502E760BCFF}"/>
              </a:ext>
            </a:extLst>
          </p:cNvPr>
          <p:cNvSpPr txBox="1">
            <a:spLocks/>
          </p:cNvSpPr>
          <p:nvPr/>
        </p:nvSpPr>
        <p:spPr>
          <a:xfrm>
            <a:off x="836830" y="4338978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equals</a:t>
            </a:r>
            <a:r>
              <a:rPr lang="en-US" dirty="0">
                <a:solidFill>
                  <a:schemeClr val="tx1"/>
                </a:solidFill>
                <a:effectLst/>
              </a:rPr>
              <a:t>('12399')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46C0625-FF36-4D9E-AD8D-A1987FAB0FB3}"/>
              </a:ext>
            </a:extLst>
          </p:cNvPr>
          <p:cNvSpPr txBox="1">
            <a:spLocks/>
          </p:cNvSpPr>
          <p:nvPr/>
        </p:nvSpPr>
        <p:spPr>
          <a:xfrm>
            <a:off x="836830" y="5963485"/>
            <a:ext cx="89597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dirty="0">
                <a:solidFill>
                  <a:schemeClr val="tx1"/>
                </a:solidFill>
                <a:effectLst/>
              </a:rPr>
              <a:t>({'</a:t>
            </a:r>
            <a:r>
              <a:rPr lang="en-US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dirty="0">
                <a:solidFill>
                  <a:schemeClr val="tx1"/>
                </a:solidFill>
                <a:effectLst/>
              </a:rPr>
              <a:t>':'Kirilov'}).</a:t>
            </a:r>
            <a:r>
              <a:rPr lang="en-US" dirty="0">
                <a:solidFill>
                  <a:schemeClr val="bg1"/>
                </a:solidFill>
                <a:effectLst/>
              </a:rPr>
              <a:t>select</a:t>
            </a:r>
            <a:r>
              <a:rPr lang="en-US" dirty="0">
                <a:solidFill>
                  <a:schemeClr val="tx1"/>
                </a:solidFill>
                <a:effectLst/>
              </a:rPr>
              <a:t>('name age')</a:t>
            </a:r>
          </a:p>
        </p:txBody>
      </p:sp>
    </p:spTree>
    <p:extLst>
      <p:ext uri="{BB962C8B-B14F-4D97-AF65-F5344CB8AC3E}">
        <p14:creationId xmlns:p14="http://schemas.microsoft.com/office/powerpoint/2010/main" val="29797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4E23BC-C881-46B3-B33C-58E13EED0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dirty="0"/>
              <a:t>Sorting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Limit &amp; skip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methods could be </a:t>
            </a:r>
            <a:r>
              <a:rPr lang="en-US" b="1" dirty="0">
                <a:solidFill>
                  <a:schemeClr val="bg1"/>
                </a:solidFill>
              </a:rPr>
              <a:t>stacked </a:t>
            </a:r>
            <a:r>
              <a:rPr lang="en-US" dirty="0"/>
              <a:t>one upon the other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 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E14D7D-96B8-4096-A097-D7A7AD3CFFC4}"/>
              </a:ext>
            </a:extLst>
          </p:cNvPr>
          <p:cNvSpPr txBox="1">
            <a:spLocks/>
          </p:cNvSpPr>
          <p:nvPr/>
        </p:nvSpPr>
        <p:spPr>
          <a:xfrm>
            <a:off x="624049" y="1861791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AC842CF-7227-42FD-B85B-3C5A210B866A}"/>
              </a:ext>
            </a:extLst>
          </p:cNvPr>
          <p:cNvSpPr txBox="1">
            <a:spLocks/>
          </p:cNvSpPr>
          <p:nvPr/>
        </p:nvSpPr>
        <p:spPr>
          <a:xfrm>
            <a:off x="624049" y="3180853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({age:-1}).</a:t>
            </a:r>
            <a:r>
              <a:rPr lang="en-US" dirty="0">
                <a:solidFill>
                  <a:schemeClr val="bg1"/>
                </a:solidFill>
                <a:effectLst/>
              </a:rPr>
              <a:t>skip</a:t>
            </a:r>
            <a:r>
              <a:rPr lang="en-US" dirty="0">
                <a:solidFill>
                  <a:schemeClr val="tx1"/>
                </a:solidFill>
                <a:effectLst/>
              </a:rPr>
              <a:t>(10).</a:t>
            </a:r>
            <a:r>
              <a:rPr lang="en-US" dirty="0">
                <a:solidFill>
                  <a:schemeClr val="bg1"/>
                </a:solidFill>
                <a:effectLst/>
              </a:rPr>
              <a:t>limit</a:t>
            </a:r>
            <a:r>
              <a:rPr lang="en-US" dirty="0">
                <a:solidFill>
                  <a:schemeClr val="tx1"/>
                </a:solidFill>
                <a:effectLst/>
              </a:rPr>
              <a:t>(10)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710598" y="4579192"/>
            <a:ext cx="9653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equals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gosho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('age').</a:t>
            </a:r>
            <a:r>
              <a:rPr lang="en-US" dirty="0" err="1">
                <a:solidFill>
                  <a:schemeClr val="bg1"/>
                </a:solidFill>
                <a:effectLst/>
              </a:rPr>
              <a:t>gt</a:t>
            </a:r>
            <a:r>
              <a:rPr lang="en-US" dirty="0">
                <a:solidFill>
                  <a:schemeClr val="tx1"/>
                </a:solidFill>
                <a:effectLst/>
              </a:rPr>
              <a:t>(18).</a:t>
            </a:r>
            <a:r>
              <a:rPr lang="en-US" dirty="0" err="1">
                <a:solidFill>
                  <a:schemeClr val="bg1"/>
                </a:solidFill>
                <a:effectLst/>
              </a:rPr>
              <a:t>lt</a:t>
            </a:r>
            <a:r>
              <a:rPr lang="en-US" dirty="0">
                <a:solidFill>
                  <a:schemeClr val="tx1"/>
                </a:solidFill>
                <a:effectLst/>
              </a:rPr>
              <a:t>(65).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({age:-1}).</a:t>
            </a:r>
            <a:r>
              <a:rPr lang="en-US" dirty="0">
                <a:solidFill>
                  <a:schemeClr val="bg1"/>
                </a:solidFill>
                <a:effectLst/>
              </a:rPr>
              <a:t>skip</a:t>
            </a:r>
            <a:r>
              <a:rPr lang="en-US" dirty="0">
                <a:solidFill>
                  <a:schemeClr val="tx1"/>
                </a:solidFill>
                <a:effectLst/>
              </a:rPr>
              <a:t>(10).</a:t>
            </a:r>
            <a:r>
              <a:rPr lang="en-US" dirty="0">
                <a:solidFill>
                  <a:schemeClr val="bg1"/>
                </a:solidFill>
                <a:effectLst/>
              </a:rPr>
              <a:t>limit</a:t>
            </a:r>
            <a:r>
              <a:rPr lang="en-US" dirty="0">
                <a:solidFill>
                  <a:schemeClr val="tx1"/>
                </a:solidFill>
                <a:effectLst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550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Population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Reference documents in other collections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90" y="1468583"/>
            <a:ext cx="2346219" cy="23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Population is the process of </a:t>
            </a:r>
            <a:r>
              <a:rPr lang="en-US" b="1" dirty="0">
                <a:solidFill>
                  <a:schemeClr val="bg1"/>
                </a:solidFill>
              </a:rPr>
              <a:t>automatically replacing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collection(s)</a:t>
            </a:r>
          </a:p>
          <a:p>
            <a:r>
              <a:rPr lang="en-US" dirty="0"/>
              <a:t>We may populate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0098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138" y="1244621"/>
            <a:ext cx="11818096" cy="5201066"/>
          </a:xfrm>
        </p:spPr>
        <p:txBody>
          <a:bodyPr/>
          <a:lstStyle/>
          <a:p>
            <a:r>
              <a:rPr lang="en-US" dirty="0"/>
              <a:t>We create </a:t>
            </a:r>
            <a:r>
              <a:rPr lang="en-US" b="1" dirty="0">
                <a:solidFill>
                  <a:schemeClr val="bg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each other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03302" y="1866883"/>
            <a:ext cx="87563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name: String,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age: Number,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>
                <a:solidFill>
                  <a:schemeClr val="tx1"/>
                </a:solidFill>
                <a:effectLst/>
              </a:rPr>
              <a:t>: String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teacher: 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'Teacher'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subjects: [{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'Subject' }]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subjectSchema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title: String,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students: [{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'Student' }]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Student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('Student',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Subject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('Subject', </a:t>
            </a:r>
            <a:r>
              <a:rPr lang="en-US" dirty="0" err="1">
                <a:solidFill>
                  <a:schemeClr val="tx1"/>
                </a:solidFill>
                <a:effectLst/>
              </a:rPr>
              <a:t>subjectSchema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66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5000"/>
              </a:spcAft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bg1"/>
                </a:solidFill>
              </a:rPr>
              <a:t>populate()</a:t>
            </a:r>
          </a:p>
          <a:p>
            <a:pPr>
              <a:spcAft>
                <a:spcPts val="15000"/>
              </a:spcAft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paths</a:t>
            </a:r>
          </a:p>
          <a:p>
            <a:pPr>
              <a:spcBef>
                <a:spcPts val="5000"/>
              </a:spcBef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58719" y="1892082"/>
            <a:ext cx="875633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Student.findOne</a:t>
            </a:r>
            <a:r>
              <a:rPr lang="en-US" dirty="0">
                <a:solidFill>
                  <a:schemeClr val="tx1"/>
                </a:solidFill>
                <a:effectLst/>
              </a:rPr>
              <a:t>({ name: 'Peter'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.</a:t>
            </a:r>
            <a:r>
              <a:rPr lang="en-US" dirty="0">
                <a:solidFill>
                  <a:schemeClr val="bg1"/>
                </a:solidFill>
                <a:effectLst/>
              </a:rPr>
              <a:t>populate</a:t>
            </a:r>
            <a:r>
              <a:rPr lang="en-US" dirty="0">
                <a:solidFill>
                  <a:schemeClr val="tx1"/>
                </a:solidFill>
                <a:effectLst/>
              </a:rPr>
              <a:t>('subjects')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.then(student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console.log(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subjects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  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970" y="2854799"/>
            <a:ext cx="3462921" cy="13369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Will return an array of </a:t>
            </a:r>
            <a:r>
              <a:rPr lang="en-US" sz="2800" b="1" noProof="1">
                <a:solidFill>
                  <a:schemeClr val="bg1"/>
                </a:solidFill>
              </a:rPr>
              <a:t>objects</a:t>
            </a:r>
            <a:r>
              <a:rPr lang="en-US" sz="2800" noProof="1">
                <a:solidFill>
                  <a:schemeClr val="bg2"/>
                </a:solidFill>
              </a:rPr>
              <a:t> and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Id's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58719" y="4363143"/>
            <a:ext cx="87563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Student.findOne</a:t>
            </a:r>
            <a:r>
              <a:rPr lang="en-US" dirty="0">
                <a:solidFill>
                  <a:schemeClr val="tx1"/>
                </a:solidFill>
                <a:effectLst/>
              </a:rPr>
              <a:t>({ name: 'Peter'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.</a:t>
            </a:r>
            <a:r>
              <a:rPr lang="en-US" dirty="0">
                <a:solidFill>
                  <a:schemeClr val="bg1"/>
                </a:solidFill>
                <a:effectLst/>
              </a:rPr>
              <a:t>populate</a:t>
            </a:r>
            <a:r>
              <a:rPr lang="en-US" dirty="0">
                <a:solidFill>
                  <a:schemeClr val="tx1"/>
                </a:solidFill>
                <a:effectLst/>
              </a:rPr>
              <a:t>('subjects')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.</a:t>
            </a:r>
            <a:r>
              <a:rPr lang="en-US" dirty="0">
                <a:solidFill>
                  <a:schemeClr val="bg1"/>
                </a:solidFill>
                <a:effectLst/>
              </a:rPr>
              <a:t>populate</a:t>
            </a:r>
            <a:r>
              <a:rPr lang="en-US" dirty="0">
                <a:solidFill>
                  <a:schemeClr val="tx1"/>
                </a:solidFill>
                <a:effectLst/>
              </a:rPr>
              <a:t>('teacher')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.then(student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teacher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subjects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   })</a:t>
            </a:r>
          </a:p>
        </p:txBody>
      </p:sp>
    </p:spTree>
    <p:extLst>
      <p:ext uri="{BB962C8B-B14F-4D97-AF65-F5344CB8AC3E}">
        <p14:creationId xmlns:p14="http://schemas.microsoft.com/office/powerpoint/2010/main" val="1016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Differences and Examples</a:t>
            </a:r>
          </a:p>
        </p:txBody>
      </p:sp>
      <p:grpSp>
        <p:nvGrpSpPr>
          <p:cNvPr id="5" name="Групиране 4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97FB46-7053-46F4-AD0F-0E75BD8E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2A441-3B6D-4DA6-A174-F8914FA73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B64338-416B-4156-A923-2438DA5A7D5A}"/>
                </a:ext>
              </a:extLst>
            </p:cNvPr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1000"/>
              </a:spcAft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  <a:p>
            <a:pPr>
              <a:spcBef>
                <a:spcPts val="2000"/>
              </a:spcBef>
              <a:spcAft>
                <a:spcPts val="21000"/>
              </a:spcAft>
            </a:pPr>
            <a:r>
              <a:rPr lang="en-US" dirty="0"/>
              <a:t>More on populate here: </a:t>
            </a:r>
            <a:r>
              <a:rPr lang="en-US" dirty="0">
                <a:hlinkClick r:id="rId2"/>
              </a:rPr>
              <a:t>mongoosejs.com/docs/populate.html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Conditions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796375" y="1915374"/>
            <a:ext cx="875633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Subject.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find({}).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populate({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</a:rPr>
              <a:t>path</a:t>
            </a:r>
            <a:r>
              <a:rPr lang="en-US" dirty="0">
                <a:solidFill>
                  <a:schemeClr val="tx1"/>
                </a:solidFill>
                <a:effectLst/>
              </a:rPr>
              <a:t>: 'students',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match: { age: { $</a:t>
            </a:r>
            <a:r>
              <a:rPr lang="en-US" dirty="0" err="1">
                <a:solidFill>
                  <a:schemeClr val="tx1"/>
                </a:solidFill>
                <a:effectLst/>
              </a:rPr>
              <a:t>gte</a:t>
            </a:r>
            <a:r>
              <a:rPr lang="en-US" dirty="0">
                <a:solidFill>
                  <a:schemeClr val="tx1"/>
                </a:solidFill>
                <a:effectLst/>
              </a:rPr>
              <a:t>: 19 }},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select: 'name </a:t>
            </a:r>
            <a:r>
              <a:rPr lang="en-US" dirty="0" err="1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>
                <a:solidFill>
                  <a:schemeClr val="tx1"/>
                </a:solidFill>
                <a:effectLst/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options: { limit: 3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36573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659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NoSQL databases provide </a:t>
            </a:r>
            <a:r>
              <a:rPr lang="en-US" sz="2600" b="1" dirty="0">
                <a:solidFill>
                  <a:schemeClr val="bg1"/>
                </a:solidFill>
              </a:rPr>
              <a:t>superior</a:t>
            </a:r>
            <a:r>
              <a:rPr lang="en-US" sz="2600" dirty="0">
                <a:solidFill>
                  <a:schemeClr val="bg2"/>
                </a:solidFill>
              </a:rPr>
              <a:t> performance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Mongoose gives us a </a:t>
            </a:r>
            <a:r>
              <a:rPr lang="en-US" sz="2600" b="1" dirty="0">
                <a:solidFill>
                  <a:schemeClr val="bg1"/>
                </a:solidFill>
              </a:rPr>
              <a:t>schema-based</a:t>
            </a:r>
            <a:r>
              <a:rPr lang="en-US" sz="2600" dirty="0">
                <a:solidFill>
                  <a:schemeClr val="bg2"/>
                </a:solidFill>
              </a:rPr>
              <a:t> solution</a:t>
            </a:r>
            <a:endParaRPr lang="bg-BG" sz="26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6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6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6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6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Mongoose supports all </a:t>
            </a:r>
            <a:r>
              <a:rPr lang="en-US" sz="2600" b="1" dirty="0">
                <a:solidFill>
                  <a:schemeClr val="bg1"/>
                </a:solidFill>
              </a:rPr>
              <a:t>CRUD</a:t>
            </a:r>
            <a:r>
              <a:rPr lang="en-US" sz="2600" dirty="0">
                <a:solidFill>
                  <a:schemeClr val="bg2"/>
                </a:solidFill>
              </a:rPr>
              <a:t> operations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Chaining queries with Mongoose is possible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2"/>
                </a:solidFill>
              </a:rPr>
              <a:t>const</a:t>
            </a:r>
            <a:r>
              <a:rPr lang="en-US" dirty="0">
                <a:solidFill>
                  <a:schemeClr val="bg2"/>
                </a:solidFill>
                <a:effectLst/>
              </a:rPr>
              <a:t> </a:t>
            </a:r>
            <a:r>
              <a:rPr lang="en-US" dirty="0" err="1">
                <a:solidFill>
                  <a:schemeClr val="bg2"/>
                </a:solidFill>
                <a:effectLst/>
              </a:rPr>
              <a:t>modelSchema</a:t>
            </a:r>
            <a:r>
              <a:rPr lang="en-US" dirty="0">
                <a:solidFill>
                  <a:schemeClr val="bg2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2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Schema</a:t>
            </a:r>
            <a:r>
              <a:rPr lang="en-US" dirty="0">
                <a:solidFill>
                  <a:schemeClr val="bg2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 </a:t>
            </a:r>
            <a:r>
              <a:rPr lang="en-US" dirty="0" err="1">
                <a:solidFill>
                  <a:schemeClr val="bg2"/>
                </a:solidFill>
                <a:effectLst/>
              </a:rPr>
              <a:t>propString</a:t>
            </a:r>
            <a:r>
              <a:rPr lang="en-US" dirty="0">
                <a:solidFill>
                  <a:schemeClr val="bg2"/>
                </a:solidFill>
                <a:effectLst/>
              </a:rPr>
              <a:t>: String 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});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2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find</a:t>
            </a:r>
            <a:r>
              <a:rPr lang="en-US" dirty="0">
                <a:solidFill>
                  <a:schemeClr val="bg2"/>
                </a:solidFill>
              </a:rPr>
              <a:t>({}).</a:t>
            </a:r>
            <a:r>
              <a:rPr lang="en-US" dirty="0">
                <a:solidFill>
                  <a:schemeClr val="bg1"/>
                </a:solidFill>
              </a:rPr>
              <a:t>where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firstName</a:t>
            </a:r>
            <a:r>
              <a:rPr lang="en-US" dirty="0">
                <a:solidFill>
                  <a:schemeClr val="bg2"/>
                </a:solidFill>
              </a:rPr>
              <a:t>').</a:t>
            </a:r>
            <a:r>
              <a:rPr lang="en-US" dirty="0">
                <a:solidFill>
                  <a:schemeClr val="bg1"/>
                </a:solidFill>
              </a:rPr>
              <a:t>equals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gosho</a:t>
            </a:r>
            <a:r>
              <a:rPr lang="en-US" dirty="0">
                <a:solidFill>
                  <a:schemeClr val="bg2"/>
                </a:solidFill>
              </a:rPr>
              <a:t>')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.where('age').</a:t>
            </a:r>
            <a:r>
              <a:rPr lang="en-US" dirty="0" err="1">
                <a:solidFill>
                  <a:schemeClr val="bg1"/>
                </a:solidFill>
              </a:rPr>
              <a:t>gt</a:t>
            </a:r>
            <a:r>
              <a:rPr lang="en-US" dirty="0">
                <a:solidFill>
                  <a:schemeClr val="bg2"/>
                </a:solidFill>
              </a:rPr>
              <a:t>(18).</a:t>
            </a:r>
            <a:r>
              <a:rPr lang="en-US" dirty="0" err="1">
                <a:solidFill>
                  <a:schemeClr val="bg1"/>
                </a:solidFill>
              </a:rPr>
              <a:t>lt</a:t>
            </a:r>
            <a:r>
              <a:rPr lang="en-US" dirty="0">
                <a:solidFill>
                  <a:schemeClr val="bg2"/>
                </a:solidFill>
              </a:rPr>
              <a:t>(65).</a:t>
            </a:r>
            <a:r>
              <a:rPr lang="en-US" dirty="0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2"/>
                </a:solidFill>
              </a:rPr>
              <a:t>({age:1}).</a:t>
            </a:r>
            <a:r>
              <a:rPr lang="en-US" dirty="0">
                <a:solidFill>
                  <a:schemeClr val="bg1"/>
                </a:solidFill>
              </a:rPr>
              <a:t>skip</a:t>
            </a:r>
            <a:r>
              <a:rPr lang="en-US" dirty="0">
                <a:solidFill>
                  <a:schemeClr val="bg2"/>
                </a:solidFill>
              </a:rPr>
              <a:t>(10)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limit</a:t>
            </a:r>
            <a:r>
              <a:rPr lang="en-US" dirty="0">
                <a:solidFill>
                  <a:schemeClr val="bg2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49A5A3-2A3E-47FE-8E46-FAD7F5F21D1E}"/>
              </a:ext>
            </a:extLst>
          </p:cNvPr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47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>
                <a:hlinkClick r:id="rId3"/>
              </a:rPr>
              <a:t>https://softuni.bg/trainings/2452/js-back-end-september-2019</a:t>
            </a:r>
            <a:endParaRPr lang="en-US" b="1">
              <a:solidFill>
                <a:srgbClr val="FF0000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CA56-C32E-4C47-A399-97F1363A6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Organize data into one or more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pPr>
              <a:buClr>
                <a:schemeClr val="tx1"/>
              </a:buClr>
            </a:pPr>
            <a:r>
              <a:rPr lang="en-US" dirty="0"/>
              <a:t>Unique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of data</a:t>
            </a:r>
          </a:p>
          <a:p>
            <a:pPr>
              <a:buClr>
                <a:schemeClr val="tx1"/>
              </a:buClr>
            </a:pPr>
            <a:r>
              <a:rPr lang="en-US" dirty="0"/>
              <a:t>Almost all relational databases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between tables are done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Foreign Keys (FK)</a:t>
            </a:r>
          </a:p>
          <a:p>
            <a:pPr>
              <a:buClr>
                <a:schemeClr val="tx1"/>
              </a:buClr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6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2422566" y="3702133"/>
            <a:ext cx="88186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SELECT</a:t>
            </a:r>
            <a:r>
              <a:rPr lang="en-US" sz="2800" dirty="0">
                <a:solidFill>
                  <a:schemeClr val="tx2"/>
                </a:solidFill>
                <a:effectLst/>
              </a:rPr>
              <a:t> * </a:t>
            </a:r>
            <a:r>
              <a:rPr lang="en-US" sz="2800" dirty="0">
                <a:solidFill>
                  <a:schemeClr val="bg1"/>
                </a:solidFill>
                <a:effectLst/>
              </a:rPr>
              <a:t>FROM</a:t>
            </a:r>
            <a:r>
              <a:rPr lang="en-US" sz="2800" dirty="0">
                <a:solidFill>
                  <a:schemeClr val="tx2"/>
                </a:solidFill>
                <a:effectLst/>
              </a:rPr>
              <a:t> Students</a:t>
            </a:r>
            <a:endParaRPr lang="en-US" sz="28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38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FCB3FE-D85A-4725-804D-C44583AD829D}"/>
              </a:ext>
            </a:extLst>
          </p:cNvPr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:a16="http://schemas.microsoft.com/office/drawing/2014/main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:a16="http://schemas.microsoft.com/office/drawing/2014/main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D64219FD-16C5-42F3-BF62-92CD3F2C248A}"/>
              </a:ext>
            </a:extLst>
          </p:cNvPr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56C4B008-16E7-4F00-8D4E-1BC0A7FF78E5}"/>
              </a:ext>
            </a:extLst>
          </p:cNvPr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55B67-33EB-4396-9855-93B09BE853F5}"/>
              </a:ext>
            </a:extLst>
          </p:cNvPr>
          <p:cNvGrpSpPr/>
          <p:nvPr/>
        </p:nvGrpSpPr>
        <p:grpSpPr>
          <a:xfrm rot="16200000">
            <a:off x="5602600" y="3711683"/>
            <a:ext cx="529481" cy="2134154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E42709-9387-4D1C-8D55-09A102DA007C}"/>
                </a:ext>
              </a:extLst>
            </p:cNvPr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4A0C6A-C8C4-44A9-9736-CA516EB7A176}"/>
              </a:ext>
            </a:extLst>
          </p:cNvPr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:a16="http://schemas.microsoft.com/office/drawing/2014/main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:a16="http://schemas.microsoft.com/office/drawing/2014/main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9650CF08-83FF-4F8F-858B-ABBC223FD86F}"/>
              </a:ext>
            </a:extLst>
          </p:cNvPr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id="{C553BBA8-93FE-4E1A-B503-7A7F4B3626E4}"/>
              </a:ext>
            </a:extLst>
          </p:cNvPr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8923" y="2590800"/>
            <a:ext cx="2439034" cy="188113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6AD1-56E6-4FDA-9701-685AE40D6D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  <a:p>
            <a:pPr>
              <a:spcBef>
                <a:spcPts val="195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pPr>
              <a:buClr>
                <a:schemeClr val="tx1"/>
              </a:buClr>
            </a:pPr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>
              <a:buClr>
                <a:schemeClr val="tx1"/>
              </a:buClr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bg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Redis</a:t>
            </a:r>
            <a:r>
              <a:rPr lang="en-US" dirty="0"/>
              <a:t>, etc..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</a:t>
            </a:r>
            <a:r>
              <a:rPr lang="bg-BG" sz="2500" dirty="0">
                <a:solidFill>
                  <a:schemeClr val="tx1"/>
                </a:solidFill>
                <a:effectLst/>
              </a:rPr>
              <a:t>"</a:t>
            </a:r>
            <a:r>
              <a:rPr lang="bg-BG" sz="2500" dirty="0">
                <a:solidFill>
                  <a:schemeClr val="bg1"/>
                </a:solidFill>
                <a:effectLst/>
              </a:rPr>
              <a:t>_</a:t>
            </a:r>
            <a:r>
              <a:rPr lang="en-US" sz="2500" dirty="0">
                <a:solidFill>
                  <a:schemeClr val="bg1"/>
                </a:solidFill>
                <a:effectLst/>
              </a:rPr>
              <a:t>id</a:t>
            </a:r>
            <a:r>
              <a:rPr lang="bg-BG" sz="2500" dirty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>
                <a:solidFill>
                  <a:schemeClr val="tx1"/>
                </a:solidFill>
                <a:effectLst/>
              </a:rPr>
              <a:t>: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sz="25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500" dirty="0">
                <a:solidFill>
                  <a:schemeClr val="tx1"/>
                </a:solidFill>
                <a:effectLst/>
              </a:rPr>
              <a:t>": </a:t>
            </a:r>
            <a:r>
              <a:rPr lang="bg-BG" sz="2500" dirty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>
                <a:solidFill>
                  <a:schemeClr val="tx1"/>
                </a:solidFill>
                <a:effectLst/>
              </a:rPr>
              <a:t>peter@gmail.com</a:t>
            </a:r>
            <a:r>
              <a:rPr lang="bg-BG" sz="2500" dirty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age</a:t>
            </a:r>
            <a:r>
              <a:rPr lang="en-US" sz="25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Overview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2625268"/>
            <a:ext cx="110518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7" y="2568430"/>
            <a:ext cx="1207591" cy="1207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71" y="1346165"/>
            <a:ext cx="1765464" cy="12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7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81B5-79A8-4D33-87A4-744A54ACE5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0610" y="4114801"/>
            <a:ext cx="10442119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8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mongodb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-g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4690</TotalTime>
  <Words>2195</Words>
  <Application>Microsoft Office PowerPoint</Application>
  <PresentationFormat>Widescreen</PresentationFormat>
  <Paragraphs>433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1_SoftUni3_1</vt:lpstr>
      <vt:lpstr>NoSQL and MongoDB</vt:lpstr>
      <vt:lpstr>Table of Contents</vt:lpstr>
      <vt:lpstr>Have a Question?</vt:lpstr>
      <vt:lpstr>PowerPoint Presentation</vt:lpstr>
      <vt:lpstr>Relational Database</vt:lpstr>
      <vt:lpstr>Relational Database - Example</vt:lpstr>
      <vt:lpstr>Non-relational Database (NoSQL)</vt:lpstr>
      <vt:lpstr>PowerPoint Presentation</vt:lpstr>
      <vt:lpstr>Install MongoDB</vt:lpstr>
      <vt:lpstr>Configure MongoDB</vt:lpstr>
      <vt:lpstr>Working with MongoDB Shell Client</vt:lpstr>
      <vt:lpstr>Working with MongoDB GUI</vt:lpstr>
      <vt:lpstr>Working with MongoDB from Node.js - Example</vt:lpstr>
      <vt:lpstr>PowerPoint Presentation</vt:lpstr>
      <vt:lpstr>Mongoose Overview</vt:lpstr>
      <vt:lpstr>Working with Mongoose in Node.js</vt:lpstr>
      <vt:lpstr>MongoDB Hosting</vt:lpstr>
      <vt:lpstr>PowerPoint Presentation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PowerPoint Presentation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PowerPoint Presentation</vt:lpstr>
      <vt:lpstr>Mongoose Queries</vt:lpstr>
      <vt:lpstr>Mongoose Queries Example</vt:lpstr>
      <vt:lpstr>Mongoose Queries Example 2</vt:lpstr>
      <vt:lpstr>PowerPoint Presentation</vt:lpstr>
      <vt:lpstr>Population Definition</vt:lpstr>
      <vt:lpstr>Example</vt:lpstr>
      <vt:lpstr>Population</vt:lpstr>
      <vt:lpstr>Query Conditions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MongoDB &amp; Mongoose</dc:title>
  <dc:subject>MongoDB &amp; Mongoose</dc:subject>
  <dc:creator>Alen Paunov</dc:creator>
  <cp:keywords>Node.js, ExpressJS, Software University, SoftUni, programming, coding, software development, education, training, course</cp:keywords>
  <cp:lastModifiedBy>Hristomir Asenov</cp:lastModifiedBy>
  <cp:revision>129</cp:revision>
  <dcterms:created xsi:type="dcterms:W3CDTF">2018-05-23T13:08:44Z</dcterms:created>
  <dcterms:modified xsi:type="dcterms:W3CDTF">2019-09-20T12:40:27Z</dcterms:modified>
  <cp:category>programming, education, software engineering, software development </cp:category>
</cp:coreProperties>
</file>