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8" r:id="rId2"/>
    <p:sldId id="259" r:id="rId3"/>
    <p:sldId id="262" r:id="rId4"/>
    <p:sldId id="263" r:id="rId5"/>
    <p:sldId id="261" r:id="rId6"/>
    <p:sldId id="503" r:id="rId7"/>
    <p:sldId id="264" r:id="rId8"/>
    <p:sldId id="301" r:id="rId9"/>
    <p:sldId id="494" r:id="rId10"/>
    <p:sldId id="495" r:id="rId11"/>
    <p:sldId id="49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497" r:id="rId23"/>
    <p:sldId id="276" r:id="rId24"/>
    <p:sldId id="277" r:id="rId25"/>
    <p:sldId id="278" r:id="rId26"/>
    <p:sldId id="498" r:id="rId27"/>
    <p:sldId id="279" r:id="rId28"/>
    <p:sldId id="280" r:id="rId29"/>
    <p:sldId id="292" r:id="rId30"/>
    <p:sldId id="282" r:id="rId31"/>
    <p:sldId id="283" r:id="rId32"/>
    <p:sldId id="499" r:id="rId33"/>
    <p:sldId id="285" r:id="rId34"/>
    <p:sldId id="302" r:id="rId35"/>
    <p:sldId id="303" r:id="rId36"/>
    <p:sldId id="304" r:id="rId37"/>
    <p:sldId id="306" r:id="rId38"/>
    <p:sldId id="500" r:id="rId39"/>
    <p:sldId id="502" r:id="rId40"/>
    <p:sldId id="308" r:id="rId41"/>
    <p:sldId id="310" r:id="rId42"/>
    <p:sldId id="311" r:id="rId43"/>
    <p:sldId id="312" r:id="rId44"/>
    <p:sldId id="286" r:id="rId45"/>
    <p:sldId id="401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5BDF7B-0CFE-4546-AB28-AE195A7ADD53}">
          <p14:sldIdLst>
            <p14:sldId id="258"/>
            <p14:sldId id="259"/>
          </p14:sldIdLst>
        </p14:section>
        <p14:section name="Encapsulation" id="{829B4557-D197-4C5D-8267-175D06CF50FB}">
          <p14:sldIdLst>
            <p14:sldId id="262"/>
            <p14:sldId id="263"/>
            <p14:sldId id="261"/>
            <p14:sldId id="503"/>
            <p14:sldId id="264"/>
            <p14:sldId id="301"/>
            <p14:sldId id="494"/>
            <p14:sldId id="495"/>
            <p14:sldId id="496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Inheritance" id="{92037AE6-9AD9-4195-A93F-12E696DE4F9B}">
          <p14:sldIdLst>
            <p14:sldId id="274"/>
            <p14:sldId id="275"/>
            <p14:sldId id="497"/>
            <p14:sldId id="276"/>
            <p14:sldId id="277"/>
            <p14:sldId id="278"/>
            <p14:sldId id="498"/>
            <p14:sldId id="279"/>
            <p14:sldId id="280"/>
            <p14:sldId id="292"/>
            <p14:sldId id="282"/>
            <p14:sldId id="283"/>
            <p14:sldId id="499"/>
            <p14:sldId id="285"/>
          </p14:sldIdLst>
        </p14:section>
        <p14:section name="Exceptions" id="{A2CD5861-A61B-4079-A1F4-5A096956004A}">
          <p14:sldIdLst>
            <p14:sldId id="302"/>
            <p14:sldId id="303"/>
            <p14:sldId id="304"/>
            <p14:sldId id="306"/>
            <p14:sldId id="500"/>
            <p14:sldId id="502"/>
            <p14:sldId id="308"/>
            <p14:sldId id="310"/>
            <p14:sldId id="311"/>
            <p14:sldId id="312"/>
          </p14:sldIdLst>
        </p14:section>
        <p14:section name="Summary" id="{9E2EE64C-4D8D-4B9D-AB9A-D4862375917E}">
          <p14:sldIdLst>
            <p14:sldId id="28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omir Asenov" initials="HA" lastIdx="1" clrIdx="0">
    <p:extLst>
      <p:ext uri="{19B8F6BF-5375-455C-9EA6-DF929625EA0E}">
        <p15:presenceInfo xmlns:p15="http://schemas.microsoft.com/office/powerpoint/2012/main" userId="S::h.asenov@softuni.bg::3e2eaf29-944b-4537-a70a-662287977d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7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6E5C88-CF39-41E2-A5C8-C6B0369D88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5275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907665-E4D0-4391-94DD-97DDEAA24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9525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D5B13B-2551-48D7-BCF8-E31AAF9BEA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999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992827-69B1-425F-88C3-7D333C5A65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411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003154-5BEE-4D35-AE27-8203F478DB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718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70DD72-7849-4493-A31F-38F0016B2F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330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D05D5B-12BD-479E-BA56-DA21941A7B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129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5D7395F-3C4F-4688-80F0-4E7BEB3C88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033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3552BB-FB24-4C33-95BE-D72940BA4D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631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9ED6AC8-653F-4162-875D-6A4754C2B1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23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8C24C5-42ED-4513-B4AB-9D2056C34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429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language.oop5.overloading.php#object.get" TargetMode="External"/><Relationship Id="rId2" Type="http://schemas.openxmlformats.org/officeDocument/2006/relationships/hyperlink" Target="http://php.net/manual/en/language.oop5.overloading.php#object.set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and Inheritance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87E26D5-3FB2-49B0-8C09-EF1949F758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00" y="3942913"/>
            <a:ext cx="1125324" cy="112532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AA74453B-6EEE-4281-9611-5E0B76474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889000"/>
            <a:ext cx="1795057" cy="179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C9AEB7-8B65-40FB-826D-BB191E599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776B-972C-47F7-B455-FD5824BA4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9957439" cy="5546589"/>
          </a:xfrm>
        </p:spPr>
        <p:txBody>
          <a:bodyPr>
            <a:normAutofit/>
          </a:bodyPr>
          <a:lstStyle/>
          <a:p>
            <a:r>
              <a:rPr lang="en-US" sz="3400" dirty="0"/>
              <a:t>Declaring class properties or methods as static makes them accessible without needing an instantiation of the class</a:t>
            </a:r>
          </a:p>
          <a:p>
            <a:r>
              <a:rPr lang="en-US" sz="3400" dirty="0"/>
              <a:t>A property declared as static cannot be accessed with an instantiated class object (though a static method can)</a:t>
            </a:r>
            <a:endParaRPr lang="bg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85306-B5B8-426C-93AB-F1C746A9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- static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50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5F3125-9F76-48A2-A998-7BCD32514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5D54-A0E0-449F-AB8C-13BA5E0D2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PHP 5 introduces the final keyword, which prevents child classes from overriding a method by prefixing the definition with final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If the class itself is being defined final, then it cannot be extended</a:t>
            </a:r>
            <a:endParaRPr lang="bg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B66D3A-5602-47B5-AB01-311D46C9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- final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499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D1F096A-D1F8-414C-B5AE-E1D97A048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three visibility levels in PHP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6000" y="1989000"/>
            <a:ext cx="9359999" cy="41387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$age;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$gender;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function __construct($age, $gender)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$this-&gt;setAge($age);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$this-&gt;setGender($gender);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function setAge($age)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$this-&gt;age = $age;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4611000" y="2027314"/>
            <a:ext cx="3128487" cy="1046155"/>
          </a:xfrm>
          <a:prstGeom prst="wedgeRoundRectCallout">
            <a:avLst>
              <a:gd name="adj1" fmla="val -47777"/>
              <a:gd name="adj2" fmla="val 2182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noProof="1">
                <a:solidFill>
                  <a:schemeClr val="bg2"/>
                </a:solidFill>
              </a:rPr>
              <a:t>protected is available only to the class and its children </a:t>
            </a:r>
            <a:endParaRPr lang="en-US" sz="25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6816309" y="3784532"/>
            <a:ext cx="3128486" cy="803739"/>
          </a:xfrm>
          <a:prstGeom prst="wedgeRoundRectCallout">
            <a:avLst>
              <a:gd name="adj1" fmla="val -25203"/>
              <a:gd name="adj2" fmla="val 3112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noProof="1">
                <a:solidFill>
                  <a:schemeClr val="bg2"/>
                </a:solidFill>
              </a:rPr>
              <a:t>private is available only to the class itself </a:t>
            </a:r>
            <a:endParaRPr lang="en-US" sz="25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6816000" y="4847547"/>
            <a:ext cx="2610000" cy="814328"/>
          </a:xfrm>
          <a:prstGeom prst="wedgeRoundRectCallout">
            <a:avLst>
              <a:gd name="adj1" fmla="val -37774"/>
              <a:gd name="adj2" fmla="val 413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noProof="1">
                <a:solidFill>
                  <a:schemeClr val="bg2"/>
                </a:solidFill>
              </a:rPr>
              <a:t>public is available</a:t>
            </a:r>
          </a:p>
          <a:p>
            <a:pPr algn="ctr"/>
            <a:r>
              <a:rPr lang="en-US" sz="2500" b="1" noProof="1">
                <a:solidFill>
                  <a:schemeClr val="bg2"/>
                </a:solidFill>
              </a:rPr>
              <a:t>everywhere</a:t>
            </a:r>
            <a:endParaRPr lang="en-US" sz="25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Visibility (2)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77607" y="1404000"/>
            <a:ext cx="7036785" cy="47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 function setGender($gender)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$this-&gt;gender = $gender;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 function getGender()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return $this-&gt;gender;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 function getAge()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return $this-&gt;age;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$newPerson = new Person(12, "male");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echo $newPerson-&gt;getGender();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91257C-52AB-44A9-8D85-F04D3427A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660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446883" cy="5546589"/>
          </a:xfrm>
        </p:spPr>
        <p:txBody>
          <a:bodyPr/>
          <a:lstStyle/>
          <a:p>
            <a:r>
              <a:rPr lang="en-US" dirty="0"/>
              <a:t>You can define your own setters and getters</a:t>
            </a:r>
          </a:p>
          <a:p>
            <a:r>
              <a:rPr lang="en-US" dirty="0"/>
              <a:t>Using getters and setters you can control data validation</a:t>
            </a: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	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81000" y="2619000"/>
            <a:ext cx="8053005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public function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getAge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() {  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return $this-&gt;age;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public function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setAge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($age) {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if ($age &lt;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  throw new Exception('Should be an adult');  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else 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  $this-&gt;age = $age;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  <a:endParaRPr kumimoji="0" lang="pt-BR" sz="2400" b="1" i="0" u="none" strike="noStrike" kern="0" cap="none" spc="0" normalizeH="0" baseline="0" noProof="1">
              <a:ln>
                <a:noFill/>
              </a:ln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F2DC00-C566-44A9-8AAC-E9675B6786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3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__set()</a:t>
            </a:r>
            <a:r>
              <a:rPr lang="en-US" b="1" dirty="0"/>
              <a:t> </a:t>
            </a:r>
            <a:r>
              <a:rPr lang="en-US" dirty="0"/>
              <a:t>is run when writing data to inaccessible properties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__get()</a:t>
            </a:r>
            <a:r>
              <a:rPr lang="en-US" b="1" dirty="0"/>
              <a:t> </a:t>
            </a:r>
            <a:r>
              <a:rPr lang="en-US" dirty="0"/>
              <a:t>is utilized for reading data from inaccessible           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Setters and Getters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36000" y="3699000"/>
            <a:ext cx="67500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($name, $value) {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$this-&gt;{$name} = $value;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($name) {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$this-&gt;{$name};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79852-8A65-4C9C-9254-437DC328DE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3356842-5234-48F3-9982-C8EE15940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60598" cy="5528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Employee should have</a:t>
            </a:r>
          </a:p>
          <a:p>
            <a:pPr lvl="1"/>
            <a:r>
              <a:rPr lang="en-US" dirty="0"/>
              <a:t>First and last name</a:t>
            </a:r>
          </a:p>
          <a:p>
            <a:pPr lvl="1"/>
            <a:r>
              <a:rPr lang="en-US" dirty="0"/>
              <a:t>Salary and age</a:t>
            </a:r>
          </a:p>
          <a:p>
            <a:r>
              <a:rPr lang="en-US" dirty="0"/>
              <a:t>Salary should </a:t>
            </a:r>
            <a:r>
              <a:rPr lang="en-US" b="1" dirty="0">
                <a:solidFill>
                  <a:schemeClr val="bg1"/>
                </a:solidFill>
              </a:rPr>
              <a:t>not be</a:t>
            </a:r>
            <a:r>
              <a:rPr lang="en-US" dirty="0"/>
              <a:t> visible outside the class but visible for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Should be bigger than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and must have a way to increase that salary</a:t>
            </a:r>
          </a:p>
          <a:p>
            <a:pPr lvl="1"/>
            <a:r>
              <a:rPr lang="en-US" dirty="0"/>
              <a:t>Lowest increase is </a:t>
            </a:r>
            <a:r>
              <a:rPr lang="en-US" b="1" dirty="0">
                <a:solidFill>
                  <a:schemeClr val="bg1"/>
                </a:solidFill>
              </a:rPr>
              <a:t>10%</a:t>
            </a:r>
          </a:p>
          <a:p>
            <a:r>
              <a:rPr lang="en-US" dirty="0"/>
              <a:t>Every employee should be at least </a:t>
            </a:r>
            <a:r>
              <a:rPr lang="en-US" b="1" dirty="0">
                <a:solidFill>
                  <a:schemeClr val="bg1"/>
                </a:solidFill>
              </a:rPr>
              <a:t>16</a:t>
            </a:r>
            <a:r>
              <a:rPr lang="en-US" dirty="0"/>
              <a:t> years old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Class</a:t>
            </a:r>
          </a:p>
        </p:txBody>
      </p:sp>
    </p:spTree>
    <p:extLst>
      <p:ext uri="{BB962C8B-B14F-4D97-AF65-F5344CB8AC3E}">
        <p14:creationId xmlns:p14="http://schemas.microsoft.com/office/powerpoint/2010/main" val="203365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F847B30-7FAB-43CF-851D-D16DCAB02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Class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539000"/>
            <a:ext cx="10744200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Employee {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$fname;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$lname;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$salary;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$age;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function __construct($fname, $lname, $age, $salary) {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$this-&gt;fname = $fname;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$this-&gt;lname = $lname;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$this-&gt;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setSalary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($salary);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$this-&gt;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($age);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   </a:t>
            </a:r>
          </a:p>
        </p:txBody>
      </p:sp>
    </p:spTree>
    <p:extLst>
      <p:ext uri="{BB962C8B-B14F-4D97-AF65-F5344CB8AC3E}">
        <p14:creationId xmlns:p14="http://schemas.microsoft.com/office/powerpoint/2010/main" val="264876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Class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4581" y="1449000"/>
            <a:ext cx="8042838" cy="48458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increaseSalary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($increase) {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($increase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throw new Exception('Invalid increase');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$this-&gt;salary *= (1 + $increase / 100);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setSalary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($salary) {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($salary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throw new Exception('Invalid salary');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$this-&gt;salary = $salary;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    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5B806E-E787-453C-ABD2-0C442E0DB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47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Class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57606" y="1674000"/>
            <a:ext cx="8876788" cy="40702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($age) {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($age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throw new Exception('Invalid age');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$this-&gt;age = $age;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$employee = new Employee('Gosho','Petrov',25,5000);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$employee-&gt;increaseSalary(15);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84A120-9F1E-4FB8-8DAE-BCDE0A7A2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1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700" dirty="0"/>
              <a:t>Encapsulation</a:t>
            </a:r>
          </a:p>
          <a:p>
            <a:pPr lvl="1"/>
            <a:r>
              <a:rPr lang="en-US" sz="3500" dirty="0" smtClean="0"/>
              <a:t>Access modifiers</a:t>
            </a:r>
          </a:p>
          <a:p>
            <a:pPr lvl="1"/>
            <a:r>
              <a:rPr lang="en-US" sz="3500" dirty="0" smtClean="0"/>
              <a:t>Keywords</a:t>
            </a:r>
            <a:endParaRPr lang="en-US" sz="3500" dirty="0"/>
          </a:p>
          <a:p>
            <a:r>
              <a:rPr lang="en-US" sz="3700" dirty="0"/>
              <a:t>Inheritance</a:t>
            </a:r>
          </a:p>
          <a:p>
            <a:pPr lvl="1"/>
            <a:r>
              <a:rPr lang="en-US" sz="3500" dirty="0"/>
              <a:t>Class hierarchies</a:t>
            </a:r>
          </a:p>
          <a:p>
            <a:pPr lvl="1"/>
            <a:r>
              <a:rPr lang="en-US" sz="3500" dirty="0"/>
              <a:t>Inheritance and access levels</a:t>
            </a:r>
            <a:endParaRPr lang="en-US" sz="3500" dirty="0">
              <a:sym typeface="Calibri"/>
            </a:endParaRPr>
          </a:p>
          <a:p>
            <a:r>
              <a:rPr lang="en-GB" sz="3700" dirty="0" smtClean="0"/>
              <a:t>Exceptions</a:t>
            </a:r>
          </a:p>
          <a:p>
            <a:pPr lvl="1"/>
            <a:r>
              <a:rPr lang="en-GB" sz="3500" dirty="0" smtClean="0"/>
              <a:t>Definition</a:t>
            </a:r>
            <a:endParaRPr lang="en-GB" sz="3500" dirty="0" smtClean="0"/>
          </a:p>
          <a:p>
            <a:pPr lvl="1"/>
            <a:r>
              <a:rPr lang="en-US" sz="3500" dirty="0" smtClean="0"/>
              <a:t>Handling </a:t>
            </a:r>
            <a:r>
              <a:rPr lang="en-US" sz="3500" dirty="0"/>
              <a:t>Exceptions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F000E29-CF78-4D12-9B64-7DD1CEF28B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02E538D-1409-4F69-A005-72CADEC24B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Class Inheritance and Access Levels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D02582-1125-46A7-A3B5-58E84287D3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bg-BG" dirty="0"/>
          </a:p>
        </p:txBody>
      </p:sp>
      <p:pic>
        <p:nvPicPr>
          <p:cNvPr id="7" name="Picture 6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0A1397C7-0006-4148-B10E-514C0EEF3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385091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41000" y="1134000"/>
            <a:ext cx="6959324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Classes can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(extend) other       classes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Child class </a:t>
            </a:r>
            <a:r>
              <a:rPr lang="en-US" sz="3200" dirty="0"/>
              <a:t>inherits data + methods from its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parent</a:t>
            </a:r>
          </a:p>
          <a:p>
            <a:pPr>
              <a:spcBef>
                <a:spcPts val="1200"/>
              </a:spcBef>
            </a:pPr>
            <a:r>
              <a:rPr lang="en-US" sz="3400" dirty="0"/>
              <a:t>Child class can</a:t>
            </a:r>
          </a:p>
          <a:p>
            <a:pPr lvl="1"/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(data)</a:t>
            </a:r>
          </a:p>
          <a:p>
            <a:pPr lvl="1"/>
            <a:r>
              <a:rPr lang="en-US" sz="3200" dirty="0"/>
              <a:t>Add / replace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200" dirty="0"/>
              <a:t>Add / replace </a:t>
            </a:r>
            <a:r>
              <a:rPr lang="en-US" sz="3200" b="1" dirty="0" err="1">
                <a:solidFill>
                  <a:schemeClr val="bg1"/>
                </a:solidFill>
              </a:rPr>
              <a:t>accessor</a:t>
            </a:r>
            <a:r>
              <a:rPr lang="en-US" sz="3200" dirty="0"/>
              <a:t> properties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6A4CAFB-1E14-4450-8FE7-C9EBE33969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4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82C55-6A40-4FD4-A01D-9977B39AF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7F0F5D-FF20-4554-A321-917811D2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  <a:endParaRPr lang="bg-BG" dirty="0"/>
          </a:p>
        </p:txBody>
      </p:sp>
      <p:cxnSp>
        <p:nvCxnSpPr>
          <p:cNvPr id="17" name="Straight Arrow Connector 35">
            <a:extLst>
              <a:ext uri="{FF2B5EF4-FFF2-40B4-BE49-F238E27FC236}">
                <a16:creationId xmlns:a16="http://schemas.microsoft.com/office/drawing/2014/main" id="{A14820B9-160E-4F99-8071-3B592BB7083C}"/>
              </a:ext>
            </a:extLst>
          </p:cNvPr>
          <p:cNvCxnSpPr>
            <a:stCxn id="24" idx="0"/>
            <a:endCxn id="19" idx="2"/>
          </p:cNvCxnSpPr>
          <p:nvPr/>
        </p:nvCxnSpPr>
        <p:spPr>
          <a:xfrm flipV="1">
            <a:off x="6252866" y="3678322"/>
            <a:ext cx="0" cy="90859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324D77-FA93-4D18-B8AB-B170783CD619}"/>
              </a:ext>
            </a:extLst>
          </p:cNvPr>
          <p:cNvGrpSpPr/>
          <p:nvPr/>
        </p:nvGrpSpPr>
        <p:grpSpPr>
          <a:xfrm>
            <a:off x="4791000" y="1404000"/>
            <a:ext cx="2923730" cy="2274322"/>
            <a:chOff x="4446384" y="1457528"/>
            <a:chExt cx="2943427" cy="1874912"/>
          </a:xfrm>
          <a:solidFill>
            <a:schemeClr val="bg2"/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3A2675A-58D2-481E-887D-8885BA43E94A}"/>
                </a:ext>
              </a:extLst>
            </p:cNvPr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3">
              <a:extLst>
                <a:ext uri="{FF2B5EF4-FFF2-40B4-BE49-F238E27FC236}">
                  <a16:creationId xmlns:a16="http://schemas.microsoft.com/office/drawing/2014/main" id="{D635B8EB-532D-4B33-8CAE-27BBC1DE77E3}"/>
                </a:ext>
              </a:extLst>
            </p:cNvPr>
            <p:cNvSpPr/>
            <p:nvPr/>
          </p:nvSpPr>
          <p:spPr>
            <a:xfrm>
              <a:off x="4770843" y="2043720"/>
              <a:ext cx="2281666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D180F3-287C-4742-A425-2A437F2BEAA6}"/>
                </a:ext>
              </a:extLst>
            </p:cNvPr>
            <p:cNvSpPr txBox="1"/>
            <p:nvPr/>
          </p:nvSpPr>
          <p:spPr>
            <a:xfrm>
              <a:off x="4570412" y="1495064"/>
              <a:ext cx="1552189" cy="482078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22" name="Rectangle: Rounded Corners 13">
              <a:extLst>
                <a:ext uri="{FF2B5EF4-FFF2-40B4-BE49-F238E27FC236}">
                  <a16:creationId xmlns:a16="http://schemas.microsoft.com/office/drawing/2014/main" id="{5FA90F73-0AE1-4726-AF6D-76016DA2BE01}"/>
                </a:ext>
              </a:extLst>
            </p:cNvPr>
            <p:cNvSpPr/>
            <p:nvPr/>
          </p:nvSpPr>
          <p:spPr>
            <a:xfrm>
              <a:off x="4770844" y="2555052"/>
              <a:ext cx="2281664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525DA-11A3-4CB5-AF36-BE53FDBB87EB}"/>
              </a:ext>
            </a:extLst>
          </p:cNvPr>
          <p:cNvGrpSpPr/>
          <p:nvPr/>
        </p:nvGrpSpPr>
        <p:grpSpPr>
          <a:xfrm>
            <a:off x="4791000" y="4586918"/>
            <a:ext cx="2923730" cy="1663790"/>
            <a:chOff x="4446384" y="1457528"/>
            <a:chExt cx="2943427" cy="1371600"/>
          </a:xfrm>
          <a:solidFill>
            <a:schemeClr val="bg2"/>
          </a:solidFill>
        </p:grpSpPr>
        <p:sp>
          <p:nvSpPr>
            <p:cNvPr id="24" name="Rectangle: Rounded Corners 6">
              <a:extLst>
                <a:ext uri="{FF2B5EF4-FFF2-40B4-BE49-F238E27FC236}">
                  <a16:creationId xmlns:a16="http://schemas.microsoft.com/office/drawing/2014/main" id="{C5716D2F-FBDB-4E3A-AE22-9E2EB06E9860}"/>
                </a:ext>
              </a:extLst>
            </p:cNvPr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13">
              <a:extLst>
                <a:ext uri="{FF2B5EF4-FFF2-40B4-BE49-F238E27FC236}">
                  <a16:creationId xmlns:a16="http://schemas.microsoft.com/office/drawing/2014/main" id="{8B7036E0-EE5F-4D2E-99D1-4BA1EF2C33FA}"/>
                </a:ext>
              </a:extLst>
            </p:cNvPr>
            <p:cNvSpPr/>
            <p:nvPr/>
          </p:nvSpPr>
          <p:spPr>
            <a:xfrm>
              <a:off x="4770843" y="2051740"/>
              <a:ext cx="2281666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38E2A5-41C9-4138-8F2A-37A5355D6B1D}"/>
                </a:ext>
              </a:extLst>
            </p:cNvPr>
            <p:cNvSpPr txBox="1"/>
            <p:nvPr/>
          </p:nvSpPr>
          <p:spPr>
            <a:xfrm>
              <a:off x="4570412" y="1503083"/>
              <a:ext cx="1778705" cy="482079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latin typeface="Consolas" panose="020B0609020204030204" pitchFamily="49" charset="0"/>
                </a:rPr>
                <a:t>Teacher</a:t>
              </a:r>
            </a:p>
          </p:txBody>
        </p:sp>
      </p:grpSp>
      <p:sp>
        <p:nvSpPr>
          <p:cNvPr id="27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E6C2EF91-C927-46E0-8FFD-F4EAEE07F96C}"/>
              </a:ext>
            </a:extLst>
          </p:cNvPr>
          <p:cNvSpPr/>
          <p:nvPr/>
        </p:nvSpPr>
        <p:spPr bwMode="auto">
          <a:xfrm>
            <a:off x="7837928" y="1371424"/>
            <a:ext cx="3298072" cy="1055608"/>
          </a:xfrm>
          <a:prstGeom prst="wedgeRoundRectCallout">
            <a:avLst>
              <a:gd name="adj1" fmla="val 28189"/>
              <a:gd name="adj2" fmla="val -124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Base (parent, super) class</a:t>
            </a:r>
            <a:endParaRPr lang="en-US" sz="28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76A947C-D2CF-409D-A25B-515768C67B0C}"/>
              </a:ext>
            </a:extLst>
          </p:cNvPr>
          <p:cNvSpPr/>
          <p:nvPr/>
        </p:nvSpPr>
        <p:spPr bwMode="auto">
          <a:xfrm>
            <a:off x="2136001" y="4586917"/>
            <a:ext cx="2443152" cy="814328"/>
          </a:xfrm>
          <a:prstGeom prst="wedgeRoundRectCallout">
            <a:avLst>
              <a:gd name="adj1" fmla="val 7376"/>
              <a:gd name="adj2" fmla="val -1530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Child (derived) class</a:t>
            </a:r>
            <a:endParaRPr lang="en-US" sz="28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1496598"/>
            <a:ext cx="2196641" cy="2067565"/>
            <a:chOff x="4446384" y="1457528"/>
            <a:chExt cx="2943427" cy="1874912"/>
          </a:xfrm>
          <a:solidFill>
            <a:schemeClr val="bg2"/>
          </a:solidFill>
        </p:grpSpPr>
        <p:sp>
          <p:nvSpPr>
            <p:cNvPr id="8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13"/>
            <p:cNvSpPr/>
            <p:nvPr/>
          </p:nvSpPr>
          <p:spPr>
            <a:xfrm>
              <a:off x="4770843" y="2043720"/>
              <a:ext cx="2281666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70628" y="1495062"/>
              <a:ext cx="2482096" cy="530286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558076"/>
              <a:ext cx="2281664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</p:grpSp>
      <p:sp>
        <p:nvSpPr>
          <p:cNvPr id="5" name="Text Placeholder 3"/>
          <p:cNvSpPr txBox="1">
            <a:spLocks/>
          </p:cNvSpPr>
          <p:nvPr/>
        </p:nvSpPr>
        <p:spPr>
          <a:xfrm>
            <a:off x="452845" y="3924771"/>
            <a:ext cx="803801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Teacher </a:t>
            </a:r>
            <a:r>
              <a:rPr lang="en-US" sz="24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function __</a:t>
            </a:r>
            <a:r>
              <a:rPr lang="en-US" sz="2400" noProof="1">
                <a:solidFill>
                  <a:schemeClr val="bg1"/>
                </a:solidFill>
                <a:effectLst/>
              </a:rPr>
              <a:t>construct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$</a:t>
            </a:r>
            <a:r>
              <a:rPr lang="en-US" sz="2400" noProof="1">
                <a:solidFill>
                  <a:schemeClr val="tx1"/>
                </a:solidFill>
                <a:effectLst/>
              </a:rPr>
              <a:t>email,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$</a:t>
            </a:r>
            <a:r>
              <a:rPr lang="en-US" sz="2400" noProof="1">
                <a:solidFill>
                  <a:schemeClr val="tx1"/>
                </a:solidFill>
                <a:effectLst/>
              </a:rPr>
              <a:t>subject)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parent::__construct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($name, $email);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$this</a:t>
            </a:r>
            <a:r>
              <a:rPr lang="en-US" sz="2400" noProof="1">
                <a:solidFill>
                  <a:schemeClr val="tx1"/>
                </a:solidFill>
                <a:effectLst/>
              </a:rPr>
              <a:t>-&gt;subject = $subject;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1254034" y="5077097"/>
            <a:ext cx="5913120" cy="435429"/>
          </a:xfrm>
          <a:prstGeom prst="roundRect">
            <a:avLst>
              <a:gd name="adj" fmla="val 19137"/>
            </a:avLst>
          </a:prstGeom>
          <a:noFill/>
          <a:ln w="381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52845" y="1345474"/>
            <a:ext cx="676302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function __</a:t>
            </a:r>
            <a:r>
              <a:rPr lang="en-US" sz="2400" noProof="1">
                <a:solidFill>
                  <a:schemeClr val="bg1"/>
                </a:solidFill>
                <a:effectLst/>
              </a:rPr>
              <a:t>construct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$</a:t>
            </a:r>
            <a:r>
              <a:rPr lang="en-US" sz="2400" noProof="1">
                <a:solidFill>
                  <a:schemeClr val="tx1"/>
                </a:solidFill>
                <a:effectLst/>
              </a:rPr>
              <a:t>email)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$this</a:t>
            </a:r>
            <a:r>
              <a:rPr lang="en-US" sz="2400" noProof="1">
                <a:solidFill>
                  <a:schemeClr val="tx1"/>
                </a:solidFill>
                <a:effectLst/>
              </a:rPr>
              <a:t>-&gt;name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$</a:t>
            </a:r>
            <a:r>
              <a:rPr lang="en-US" sz="2400" noProof="1">
                <a:solidFill>
                  <a:schemeClr val="tx1"/>
                </a:solidFill>
                <a:effectLst/>
              </a:rPr>
              <a:t>name;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$this</a:t>
            </a:r>
            <a:r>
              <a:rPr lang="en-US" sz="2400" noProof="1">
                <a:solidFill>
                  <a:schemeClr val="tx1"/>
                </a:solidFill>
                <a:effectLst/>
              </a:rPr>
              <a:t>-&gt;email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$</a:t>
            </a:r>
            <a:r>
              <a:rPr lang="en-US" sz="2400" noProof="1">
                <a:solidFill>
                  <a:schemeClr val="tx1"/>
                </a:solidFill>
                <a:effectLst/>
              </a:rPr>
              <a:t>email;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cxnSp>
        <p:nvCxnSpPr>
          <p:cNvPr id="6" name="Straight Arrow Connector 35"/>
          <p:cNvCxnSpPr>
            <a:stCxn id="13" idx="0"/>
            <a:endCxn id="8" idx="2"/>
          </p:cNvCxnSpPr>
          <p:nvPr/>
        </p:nvCxnSpPr>
        <p:spPr>
          <a:xfrm flipH="1" flipV="1">
            <a:off x="10316933" y="3564163"/>
            <a:ext cx="1709" cy="1096309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" name="Group 11"/>
          <p:cNvGrpSpPr/>
          <p:nvPr/>
        </p:nvGrpSpPr>
        <p:grpSpPr>
          <a:xfrm>
            <a:off x="9220321" y="4660472"/>
            <a:ext cx="2196641" cy="1512536"/>
            <a:chOff x="4446384" y="1457528"/>
            <a:chExt cx="2943427" cy="1371600"/>
          </a:xfrm>
          <a:solidFill>
            <a:schemeClr val="bg2"/>
          </a:solidFill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770843" y="2051740"/>
              <a:ext cx="2281666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439" y="1503083"/>
              <a:ext cx="2482096" cy="530286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latin typeface="Consolas" panose="020B0609020204030204" pitchFamily="49" charset="0"/>
                </a:rPr>
                <a:t>Teacher</a:t>
              </a: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FF75B49-5FE9-40D4-A62B-595831E1F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60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716316" y="1624331"/>
            <a:ext cx="7732184" cy="16996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$p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Person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("Maria", "maria@gmail.com");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 "Person: " 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$p-&gt;name </a:t>
            </a:r>
            <a:r>
              <a:rPr lang="en-US" sz="2400" noProof="1">
                <a:solidFill>
                  <a:schemeClr val="tx1"/>
                </a:solidFill>
                <a:effectLst/>
              </a:rPr>
              <a:t>. ' (' . </a:t>
            </a:r>
            <a:r>
              <a:rPr lang="en-US" sz="2400" noProof="1">
                <a:solidFill>
                  <a:schemeClr val="bg1"/>
                </a:solidFill>
                <a:effectLst/>
              </a:rPr>
              <a:t>$p-&gt;email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 . ')';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Person: Maria (maria@gmail.com)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83816" y="3744000"/>
            <a:ext cx="9397183" cy="16996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$t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Teacher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("Ivan",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"iv@yahoo.com",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"PHP");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 "Teacher: " . </a:t>
            </a:r>
            <a:r>
              <a:rPr lang="en-US" sz="2400" noProof="1">
                <a:solidFill>
                  <a:schemeClr val="bg1"/>
                </a:solidFill>
                <a:effectLst/>
              </a:rPr>
              <a:t>$t-&gt;name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 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' (' . </a:t>
            </a:r>
            <a:r>
              <a:rPr lang="en-US" sz="2400" noProof="1">
                <a:solidFill>
                  <a:schemeClr val="bg1"/>
                </a:solidFill>
                <a:effectLst/>
              </a:rPr>
              <a:t>$t-&gt;email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 . '), teaches ' . </a:t>
            </a:r>
            <a:r>
              <a:rPr lang="en-US" sz="2400" noProof="1">
                <a:solidFill>
                  <a:schemeClr val="bg1"/>
                </a:solidFill>
                <a:effectLst/>
              </a:rPr>
              <a:t>$t-&gt;subject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.')';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Teacher: Ivan (iv@yahoo.com), teaches PHP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4240B7-3A6D-4F53-A5F2-E826301B8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00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8A3ED0-2C39-4701-B47D-9B9C6B1231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Accessing Parent Members</a:t>
            </a:r>
            <a:endParaRPr lang="bg-BG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951291B-1A9A-48F3-A112-D87C9D4376E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Invoking Parent Methods</a:t>
            </a:r>
            <a:endParaRPr lang="bg-BG"/>
          </a:p>
        </p:txBody>
      </p:sp>
      <p:pic>
        <p:nvPicPr>
          <p:cNvPr id="3" name="Picture 2" descr="A picture containing window&#10;&#10;Description automatically generated">
            <a:extLst>
              <a:ext uri="{FF2B5EF4-FFF2-40B4-BE49-F238E27FC236}">
                <a16:creationId xmlns:a16="http://schemas.microsoft.com/office/drawing/2014/main" id="{FE73DF3B-D76B-438A-80B9-87A644662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952" y="1089000"/>
            <a:ext cx="3068095" cy="30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FFC41-ED33-4226-BC29-8F00AC8B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Parent Members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DAE88-1BF1-4DB6-BB2D-0508691937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2876" y="2180748"/>
            <a:ext cx="3676207" cy="367620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78C67C1-ADD4-4E0F-B7BF-B7D29D2E022E}"/>
              </a:ext>
            </a:extLst>
          </p:cNvPr>
          <p:cNvGrpSpPr/>
          <p:nvPr/>
        </p:nvGrpSpPr>
        <p:grpSpPr>
          <a:xfrm>
            <a:off x="4432595" y="1525930"/>
            <a:ext cx="3223659" cy="2368384"/>
            <a:chOff x="4446384" y="1457530"/>
            <a:chExt cx="2943427" cy="2135810"/>
          </a:xfrm>
          <a:noFill/>
        </p:grpSpPr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492999EF-EBCB-46BA-A0C1-238A5190EB52}"/>
                </a:ext>
              </a:extLst>
            </p:cNvPr>
            <p:cNvSpPr/>
            <p:nvPr/>
          </p:nvSpPr>
          <p:spPr>
            <a:xfrm>
              <a:off x="4446384" y="1457530"/>
              <a:ext cx="2943427" cy="213581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13">
              <a:extLst>
                <a:ext uri="{FF2B5EF4-FFF2-40B4-BE49-F238E27FC236}">
                  <a16:creationId xmlns:a16="http://schemas.microsoft.com/office/drawing/2014/main" id="{AAFBDE8B-A818-48A1-96C8-681C9263DDCF}"/>
                </a:ext>
              </a:extLst>
            </p:cNvPr>
            <p:cNvSpPr/>
            <p:nvPr/>
          </p:nvSpPr>
          <p:spPr>
            <a:xfrm>
              <a:off x="4770843" y="2043720"/>
              <a:ext cx="2281666" cy="44898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6260B9-1611-4129-AB42-2F1612EADB3C}"/>
                </a:ext>
              </a:extLst>
            </p:cNvPr>
            <p:cNvSpPr txBox="1"/>
            <p:nvPr/>
          </p:nvSpPr>
          <p:spPr>
            <a:xfrm>
              <a:off x="4570412" y="1495064"/>
              <a:ext cx="1795789" cy="4163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noProof="1"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11" name="Rectangle: Rounded Corners 13">
              <a:extLst>
                <a:ext uri="{FF2B5EF4-FFF2-40B4-BE49-F238E27FC236}">
                  <a16:creationId xmlns:a16="http://schemas.microsoft.com/office/drawing/2014/main" id="{8491558D-7A10-47E2-AE90-D98B7685B7E3}"/>
                </a:ext>
              </a:extLst>
            </p:cNvPr>
            <p:cNvSpPr/>
            <p:nvPr/>
          </p:nvSpPr>
          <p:spPr>
            <a:xfrm>
              <a:off x="4770844" y="2494477"/>
              <a:ext cx="2281664" cy="44898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  <p:sp>
          <p:nvSpPr>
            <p:cNvPr id="12" name="Rectangle: Rounded Corners 13">
              <a:extLst>
                <a:ext uri="{FF2B5EF4-FFF2-40B4-BE49-F238E27FC236}">
                  <a16:creationId xmlns:a16="http://schemas.microsoft.com/office/drawing/2014/main" id="{9C08E2CA-3B9A-4539-A7D0-955B28176454}"/>
                </a:ext>
              </a:extLst>
            </p:cNvPr>
            <p:cNvSpPr/>
            <p:nvPr/>
          </p:nvSpPr>
          <p:spPr>
            <a:xfrm>
              <a:off x="4770844" y="2939270"/>
              <a:ext cx="2281664" cy="44898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__toString()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3F5C42-B7AE-4E2A-AC6F-C7878371C0FB}"/>
              </a:ext>
            </a:extLst>
          </p:cNvPr>
          <p:cNvGrpSpPr/>
          <p:nvPr/>
        </p:nvGrpSpPr>
        <p:grpSpPr>
          <a:xfrm>
            <a:off x="2794822" y="4230132"/>
            <a:ext cx="2930599" cy="1914864"/>
            <a:chOff x="4446384" y="1457528"/>
            <a:chExt cx="2943427" cy="1682720"/>
          </a:xfrm>
          <a:noFill/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4159D842-5592-49F4-8361-CC503A1C8449}"/>
                </a:ext>
              </a:extLst>
            </p:cNvPr>
            <p:cNvSpPr/>
            <p:nvPr/>
          </p:nvSpPr>
          <p:spPr>
            <a:xfrm>
              <a:off x="4446384" y="1457528"/>
              <a:ext cx="2943427" cy="168272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3">
              <a:extLst>
                <a:ext uri="{FF2B5EF4-FFF2-40B4-BE49-F238E27FC236}">
                  <a16:creationId xmlns:a16="http://schemas.microsoft.com/office/drawing/2014/main" id="{CAF242A8-FCEB-47C3-9C24-347636818F90}"/>
                </a:ext>
              </a:extLst>
            </p:cNvPr>
            <p:cNvSpPr/>
            <p:nvPr/>
          </p:nvSpPr>
          <p:spPr>
            <a:xfrm>
              <a:off x="4770843" y="2051740"/>
              <a:ext cx="2281666" cy="42980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18BA0A-C661-439E-BD3B-7A276AE15B5F}"/>
                </a:ext>
              </a:extLst>
            </p:cNvPr>
            <p:cNvSpPr txBox="1"/>
            <p:nvPr/>
          </p:nvSpPr>
          <p:spPr>
            <a:xfrm>
              <a:off x="4570412" y="1503083"/>
              <a:ext cx="1981899" cy="405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noProof="1">
                  <a:latin typeface="Consolas" panose="020B0609020204030204" pitchFamily="49" charset="0"/>
                </a:rPr>
                <a:t>Teacher</a:t>
              </a:r>
            </a:p>
          </p:txBody>
        </p:sp>
        <p:sp>
          <p:nvSpPr>
            <p:cNvPr id="17" name="Rectangle: Rounded Corners 13">
              <a:extLst>
                <a:ext uri="{FF2B5EF4-FFF2-40B4-BE49-F238E27FC236}">
                  <a16:creationId xmlns:a16="http://schemas.microsoft.com/office/drawing/2014/main" id="{A865EFFF-690D-440F-B06C-AFAE9DBB4A14}"/>
                </a:ext>
              </a:extLst>
            </p:cNvPr>
            <p:cNvSpPr/>
            <p:nvPr/>
          </p:nvSpPr>
          <p:spPr>
            <a:xfrm>
              <a:off x="4770843" y="2481544"/>
              <a:ext cx="2281666" cy="433131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__toString()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6D5548-C0EF-493C-97F1-03914F457A1D}"/>
              </a:ext>
            </a:extLst>
          </p:cNvPr>
          <p:cNvGrpSpPr/>
          <p:nvPr/>
        </p:nvGrpSpPr>
        <p:grpSpPr>
          <a:xfrm>
            <a:off x="6345359" y="4259136"/>
            <a:ext cx="2930599" cy="1914864"/>
            <a:chOff x="4446384" y="1457528"/>
            <a:chExt cx="2943427" cy="1682720"/>
          </a:xfrm>
          <a:noFill/>
        </p:grpSpPr>
        <p:sp>
          <p:nvSpPr>
            <p:cNvPr id="19" name="Rectangle: Rounded Corners 6">
              <a:extLst>
                <a:ext uri="{FF2B5EF4-FFF2-40B4-BE49-F238E27FC236}">
                  <a16:creationId xmlns:a16="http://schemas.microsoft.com/office/drawing/2014/main" id="{6872AFA2-E4C8-4638-ABBE-7BE8AE4856D0}"/>
                </a:ext>
              </a:extLst>
            </p:cNvPr>
            <p:cNvSpPr/>
            <p:nvPr/>
          </p:nvSpPr>
          <p:spPr>
            <a:xfrm>
              <a:off x="4446384" y="1457528"/>
              <a:ext cx="2943427" cy="168272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3">
              <a:extLst>
                <a:ext uri="{FF2B5EF4-FFF2-40B4-BE49-F238E27FC236}">
                  <a16:creationId xmlns:a16="http://schemas.microsoft.com/office/drawing/2014/main" id="{7A4EF269-9340-4074-860C-3371E89B340F}"/>
                </a:ext>
              </a:extLst>
            </p:cNvPr>
            <p:cNvSpPr/>
            <p:nvPr/>
          </p:nvSpPr>
          <p:spPr>
            <a:xfrm>
              <a:off x="4770843" y="2051740"/>
              <a:ext cx="2281666" cy="428307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course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FAE3B0-9670-49E3-9C61-CA81460A11AC}"/>
                </a:ext>
              </a:extLst>
            </p:cNvPr>
            <p:cNvSpPr txBox="1"/>
            <p:nvPr/>
          </p:nvSpPr>
          <p:spPr>
            <a:xfrm>
              <a:off x="4570412" y="1503083"/>
              <a:ext cx="1981899" cy="405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noProof="1">
                  <a:latin typeface="Consolas" panose="020B0609020204030204" pitchFamily="49" charset="0"/>
                </a:rPr>
                <a:t>Student</a:t>
              </a:r>
            </a:p>
          </p:txBody>
        </p:sp>
        <p:sp>
          <p:nvSpPr>
            <p:cNvPr id="22" name="Rectangle: Rounded Corners 13">
              <a:extLst>
                <a:ext uri="{FF2B5EF4-FFF2-40B4-BE49-F238E27FC236}">
                  <a16:creationId xmlns:a16="http://schemas.microsoft.com/office/drawing/2014/main" id="{5C40E901-B620-46B4-A9B6-6362393FA878}"/>
                </a:ext>
              </a:extLst>
            </p:cNvPr>
            <p:cNvSpPr/>
            <p:nvPr/>
          </p:nvSpPr>
          <p:spPr>
            <a:xfrm>
              <a:off x="4770843" y="2480047"/>
              <a:ext cx="2281666" cy="434628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__toString()</a:t>
              </a:r>
            </a:p>
          </p:txBody>
        </p:sp>
      </p:grpSp>
      <p:cxnSp>
        <p:nvCxnSpPr>
          <p:cNvPr id="23" name="Connector: Elbow 8">
            <a:extLst>
              <a:ext uri="{FF2B5EF4-FFF2-40B4-BE49-F238E27FC236}">
                <a16:creationId xmlns:a16="http://schemas.microsoft.com/office/drawing/2014/main" id="{572C5776-D67F-47B1-8D95-D1FC26E79826}"/>
              </a:ext>
            </a:extLst>
          </p:cNvPr>
          <p:cNvCxnSpPr/>
          <p:nvPr/>
        </p:nvCxnSpPr>
        <p:spPr>
          <a:xfrm rot="10800000" flipH="1">
            <a:off x="2766001" y="2751200"/>
            <a:ext cx="1515798" cy="3015871"/>
          </a:xfrm>
          <a:prstGeom prst="bentConnector3">
            <a:avLst>
              <a:gd name="adj1" fmla="val -3975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37">
            <a:extLst>
              <a:ext uri="{FF2B5EF4-FFF2-40B4-BE49-F238E27FC236}">
                <a16:creationId xmlns:a16="http://schemas.microsoft.com/office/drawing/2014/main" id="{6C943CAE-70B7-44F9-A6D7-41B572117F92}"/>
              </a:ext>
            </a:extLst>
          </p:cNvPr>
          <p:cNvCxnSpPr/>
          <p:nvPr/>
        </p:nvCxnSpPr>
        <p:spPr>
          <a:xfrm flipH="1" flipV="1">
            <a:off x="7735467" y="2774612"/>
            <a:ext cx="1542897" cy="3014720"/>
          </a:xfrm>
          <a:prstGeom prst="bentConnector3">
            <a:avLst>
              <a:gd name="adj1" fmla="val -39061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37">
            <a:extLst>
              <a:ext uri="{FF2B5EF4-FFF2-40B4-BE49-F238E27FC236}">
                <a16:creationId xmlns:a16="http://schemas.microsoft.com/office/drawing/2014/main" id="{EF1A7C7B-B80A-4CB8-99B3-116E30A21704}"/>
              </a:ext>
            </a:extLst>
          </p:cNvPr>
          <p:cNvCxnSpPr/>
          <p:nvPr/>
        </p:nvCxnSpPr>
        <p:spPr>
          <a:xfrm rot="5400000" flipH="1" flipV="1">
            <a:off x="5489074" y="4088734"/>
            <a:ext cx="601587" cy="1305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37">
            <a:extLst>
              <a:ext uri="{FF2B5EF4-FFF2-40B4-BE49-F238E27FC236}">
                <a16:creationId xmlns:a16="http://schemas.microsoft.com/office/drawing/2014/main" id="{E7498086-032B-4D4C-BC58-003E0DB75C8B}"/>
              </a:ext>
            </a:extLst>
          </p:cNvPr>
          <p:cNvCxnSpPr/>
          <p:nvPr/>
        </p:nvCxnSpPr>
        <p:spPr>
          <a:xfrm rot="16200000" flipV="1">
            <a:off x="6029251" y="4065976"/>
            <a:ext cx="473532" cy="1215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A2B7F3B-2A47-441B-BFD0-281035415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__toString() - Person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813846" y="1494000"/>
            <a:ext cx="10564307" cy="42511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function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__construct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($name, $email)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$this-&gt;name = $name;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$this-&gt;email = $email;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  function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__toString</a:t>
            </a:r>
            <a:r>
              <a:rPr lang="en-US" sz="2400" noProof="1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$className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get_class($this)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 marL="1166813" indent="-1166813"/>
            <a:r>
              <a:rPr lang="en-US" sz="2400" noProof="1">
                <a:solidFill>
                  <a:schemeClr val="tx1"/>
                </a:solidFill>
                <a:effectLst/>
              </a:rPr>
              <a:t>    return $className . '(name: ' . $this-&gt;name . ', email: ' . $this-&gt;email . ')';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  <a:endParaRPr lang="en-US" sz="24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289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__toString() - Teacher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42954" y="1704859"/>
            <a:ext cx="11261366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Teacher </a:t>
            </a:r>
            <a:r>
              <a:rPr lang="en-US" sz="24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function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__construct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($name, $email, $subject)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parent::__construct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($name, $email);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$this-&gt;subject = $subject;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  function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__toString</a:t>
            </a:r>
            <a:r>
              <a:rPr lang="en-US" sz="24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$parentString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parent::__toString()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return $parentString . ' subject: ' . 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$this-&gt;subject . ')';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  <a:endParaRPr lang="en-US" sz="2400" i="1" noProof="1"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0480" y="4260823"/>
            <a:ext cx="3648891" cy="3831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7536000" y="3069000"/>
            <a:ext cx="3286629" cy="1097281"/>
          </a:xfrm>
          <a:prstGeom prst="wedgeRoundRectCallout">
            <a:avLst>
              <a:gd name="adj1" fmla="val -24295"/>
              <a:gd name="adj2" fmla="val 446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Invoke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__toString()</a:t>
            </a:r>
            <a:r>
              <a:rPr lang="en-US" sz="2400" b="1" noProof="1">
                <a:solidFill>
                  <a:schemeClr val="bg2"/>
                </a:solidFill>
              </a:rPr>
              <a:t> from the base (parent) class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47B4B3F-9365-43D0-86F5-1C7581A1B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158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Inheriting and Replacing </a:t>
            </a:r>
            <a:r>
              <a:rPr lang="en-US" sz="4000" noProof="1"/>
              <a:t>__toString() - Student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42954" y="1704859"/>
            <a:ext cx="11261366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Student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function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__construct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($name, $email, $course)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parent::__construct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($name, $email);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$this-&gt;course = $course;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  function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__toString</a:t>
            </a:r>
            <a:r>
              <a:rPr lang="en-US" sz="24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$parentString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parent::__toString()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return $parentString . ' course: ' .  $this-&gt;course . ')';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  <a:endParaRPr lang="en-US" sz="2400" i="1" noProof="1"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0480" y="4275909"/>
            <a:ext cx="3648891" cy="3831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7489370" y="3005813"/>
            <a:ext cx="3826629" cy="1097281"/>
          </a:xfrm>
          <a:prstGeom prst="wedgeRoundRectCallout">
            <a:avLst>
              <a:gd name="adj1" fmla="val -22433"/>
              <a:gd name="adj2" fmla="val -3425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Invoke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__toString()</a:t>
            </a:r>
            <a:r>
              <a:rPr lang="en-US" sz="2400" b="1" noProof="1">
                <a:solidFill>
                  <a:schemeClr val="bg2"/>
                </a:solidFill>
              </a:rPr>
              <a:t> from the base (parent) class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CBB00B-6A53-4D10-8D8C-0529066C9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22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297744-4A6A-4A1C-96E9-78DC7A3194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57D32C-1A1F-421D-916C-4875AEDA43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Encapsulation</a:t>
            </a:r>
            <a:endParaRPr lang="bg-BG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27DDBC-1488-4A5B-8F7E-44EDADC53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2" y="1389018"/>
            <a:ext cx="2303095" cy="23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and Replacing </a:t>
            </a:r>
            <a:r>
              <a:rPr lang="en-US" dirty="0" err="1"/>
              <a:t>ToString</a:t>
            </a:r>
            <a:r>
              <a:rPr lang="en-US" dirty="0"/>
              <a:t>() - Usage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058468" y="1341173"/>
            <a:ext cx="10075064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$p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Person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("Maria", "maria@gmail.com");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 </a:t>
            </a:r>
            <a:r>
              <a:rPr lang="en-US" sz="2400" noProof="1">
                <a:solidFill>
                  <a:schemeClr val="bg1"/>
                </a:solidFill>
                <a:effectLst/>
              </a:rPr>
              <a:t>$p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Person (name: Maria, email: maria@gmail.com)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058468" y="2952344"/>
            <a:ext cx="10075064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$t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Teacher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("Ivan",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"iv@yahoo.com",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"PHP");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 </a:t>
            </a:r>
            <a:r>
              <a:rPr lang="en-US" sz="2400" noProof="1">
                <a:solidFill>
                  <a:schemeClr val="bg1"/>
                </a:solidFill>
                <a:effectLst/>
              </a:rPr>
              <a:t>$t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Teacher (name: Ivan, email: iv@yahoo.com, subject: PHP)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45559" y="4563515"/>
            <a:ext cx="10075064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$s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Student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("Ana",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"ana@mail.ru",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3);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 </a:t>
            </a:r>
            <a:r>
              <a:rPr lang="en-US" sz="2400" noProof="1">
                <a:solidFill>
                  <a:schemeClr val="bg1"/>
                </a:solidFill>
                <a:effectLst/>
              </a:rPr>
              <a:t>$s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Student (name: Ana, email: ana@mail.ru, course: 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FB1730-057C-4B2D-95B1-F16D605D0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838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887030" cy="5546589"/>
          </a:xfrm>
        </p:spPr>
        <p:txBody>
          <a:bodyPr/>
          <a:lstStyle/>
          <a:p>
            <a:r>
              <a:rPr lang="en-US" dirty="0"/>
              <a:t>There is no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inheritance</a:t>
            </a:r>
          </a:p>
          <a:p>
            <a:r>
              <a:rPr lang="en-US" dirty="0"/>
              <a:t>Constructors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</a:p>
          <a:p>
            <a:pPr lvl="1"/>
            <a:r>
              <a:rPr lang="en-US" dirty="0"/>
              <a:t>Parent constructors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called implicitly by the engine</a:t>
            </a:r>
          </a:p>
          <a:p>
            <a:r>
              <a:rPr lang="en-US" dirty="0"/>
              <a:t>Extended class could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members, but </a:t>
            </a:r>
            <a:r>
              <a:rPr lang="en-US" b="1" dirty="0">
                <a:solidFill>
                  <a:schemeClr val="bg1"/>
                </a:solidFill>
              </a:rPr>
              <a:t>couldn't</a:t>
            </a:r>
            <a:r>
              <a:rPr lang="en-US" dirty="0"/>
              <a:t> remove </a:t>
            </a:r>
            <a:r>
              <a:rPr lang="en-US" b="1" dirty="0">
                <a:solidFill>
                  <a:schemeClr val="bg1"/>
                </a:solidFill>
              </a:rPr>
              <a:t>derived</a:t>
            </a:r>
            <a:r>
              <a:rPr lang="en-US" dirty="0"/>
              <a:t> members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Inheritance: Important Aspects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E7D94CD-C9CE-4635-ACE4-3F0144466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3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0AE1C-3E70-4DD6-A704-2D2346559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3022-199B-421D-9884-D1CF33A11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New members with the same name </a:t>
            </a:r>
            <a:r>
              <a:rPr lang="en-US" sz="3400" b="1" dirty="0">
                <a:solidFill>
                  <a:schemeClr val="bg1"/>
                </a:solidFill>
              </a:rPr>
              <a:t>hide</a:t>
            </a:r>
            <a:r>
              <a:rPr lang="en-US" sz="3400" dirty="0"/>
              <a:t> the inherited ones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Private</a:t>
            </a:r>
            <a:r>
              <a:rPr lang="en-US" sz="3200" dirty="0"/>
              <a:t> members are accessible through the parent            setters and getters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Public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Protected</a:t>
            </a:r>
            <a:r>
              <a:rPr lang="en-US" sz="3200" dirty="0"/>
              <a:t> members are overwritten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FB0BDC-9128-491F-937D-CC0B90A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Inheritance: Important Aspects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90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94407B8-15AF-4D50-AA30-75214396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4325" y="1121143"/>
            <a:ext cx="10321675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large hierarchy</a:t>
            </a:r>
            <a:r>
              <a:rPr lang="en-US" dirty="0"/>
              <a:t> of classes may become </a:t>
            </a:r>
            <a:r>
              <a:rPr lang="en-US" b="1" dirty="0">
                <a:solidFill>
                  <a:schemeClr val="bg1"/>
                </a:solidFill>
              </a:rPr>
              <a:t>non-maintainable</a:t>
            </a:r>
          </a:p>
          <a:p>
            <a:r>
              <a:rPr lang="en-US" dirty="0"/>
              <a:t>A class is like a </a:t>
            </a:r>
            <a:r>
              <a:rPr lang="en-US" b="1" dirty="0">
                <a:solidFill>
                  <a:schemeClr val="bg1"/>
                </a:solidFill>
              </a:rPr>
              <a:t>scheme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, so </a:t>
            </a:r>
            <a:r>
              <a:rPr lang="en-US" b="1" dirty="0">
                <a:solidFill>
                  <a:schemeClr val="bg1"/>
                </a:solidFill>
              </a:rPr>
              <a:t>do not extend</a:t>
            </a:r>
            <a:r>
              <a:rPr lang="en-US" dirty="0"/>
              <a:t> classes for minor changes</a:t>
            </a:r>
          </a:p>
          <a:p>
            <a:r>
              <a:rPr lang="en-US" dirty="0"/>
              <a:t>Let the hierarchy model the real-world objects / connections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Avoid the Over-Inheritance 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A83E86-D15A-4947-854B-971C172CB1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What are Exceptions and how to </a:t>
            </a:r>
            <a:r>
              <a:rPr lang="en-US" dirty="0"/>
              <a:t>h</a:t>
            </a:r>
            <a:r>
              <a:rPr lang="en-US" dirty="0" smtClean="0"/>
              <a:t>andle </a:t>
            </a:r>
            <a:r>
              <a:rPr lang="en-US" dirty="0"/>
              <a:t>t</a:t>
            </a:r>
            <a:r>
              <a:rPr lang="en-US" dirty="0" smtClean="0"/>
              <a:t>hem?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9EF93-064B-4A6C-ABC3-3D96434213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Exceptions</a:t>
            </a:r>
            <a:endParaRPr lang="bg-BG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D6734CE-FB1D-42BC-81FE-8F79B1024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20" y="1179000"/>
            <a:ext cx="2891960" cy="289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77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8DCD021-61BA-4C0E-A46B-BA3490B0D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Exceptions are a </a:t>
            </a:r>
            <a:r>
              <a:rPr lang="en-US" sz="3400" b="1" dirty="0" smtClean="0">
                <a:solidFill>
                  <a:schemeClr val="bg1"/>
                </a:solidFill>
              </a:rPr>
              <a:t>powerful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mechanism</a:t>
            </a:r>
            <a:r>
              <a:rPr lang="en-US" sz="3400" dirty="0" smtClean="0"/>
              <a:t> for centralized handling of errors and unusual events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This </a:t>
            </a:r>
            <a:r>
              <a:rPr lang="en-US" sz="3400" dirty="0"/>
              <a:t>is what normally happens when an exception is triggered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200" dirty="0"/>
              <a:t>The code execution will </a:t>
            </a:r>
            <a:r>
              <a:rPr lang="en-US" sz="3200" b="1" dirty="0">
                <a:solidFill>
                  <a:schemeClr val="bg1"/>
                </a:solidFill>
              </a:rPr>
              <a:t>switch</a:t>
            </a:r>
            <a:r>
              <a:rPr lang="en-US" sz="3200" dirty="0"/>
              <a:t> to a predefined (custom) </a:t>
            </a:r>
            <a:br>
              <a:rPr lang="en-US" sz="3200" dirty="0"/>
            </a:br>
            <a:r>
              <a:rPr lang="en-US" sz="3200" dirty="0"/>
              <a:t>exception handler function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handler </a:t>
            </a:r>
            <a:r>
              <a:rPr lang="en-US" sz="3200" b="1" dirty="0">
                <a:solidFill>
                  <a:schemeClr val="bg1"/>
                </a:solidFill>
              </a:rPr>
              <a:t>may</a:t>
            </a:r>
            <a:r>
              <a:rPr lang="en-US" sz="3200" dirty="0"/>
              <a:t> then resume the execution from the </a:t>
            </a:r>
            <a:r>
              <a:rPr lang="en-US" sz="3200" b="1" dirty="0">
                <a:solidFill>
                  <a:schemeClr val="bg1"/>
                </a:solidFill>
              </a:rPr>
              <a:t>saved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1295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- Example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94E34-42FE-4F28-A2B5-D8FFDB5AA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E8828A-FF21-4764-8D65-BFEAC4DAF449}"/>
              </a:ext>
            </a:extLst>
          </p:cNvPr>
          <p:cNvSpPr txBox="1">
            <a:spLocks/>
          </p:cNvSpPr>
          <p:nvPr/>
        </p:nvSpPr>
        <p:spPr>
          <a:xfrm>
            <a:off x="2497234" y="2248301"/>
            <a:ext cx="7197532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</a:pPr>
            <a:r>
              <a:rPr lang="en-US" sz="2400" noProof="1">
                <a:solidFill>
                  <a:srgbClr val="234465"/>
                </a:solidFill>
                <a:effectLst/>
              </a:rPr>
              <a:t>public function </a:t>
            </a:r>
            <a:r>
              <a:rPr lang="en-US" sz="2400" noProof="1">
                <a:solidFill>
                  <a:srgbClr val="FFA000"/>
                </a:solidFill>
                <a:effectLst/>
              </a:rPr>
              <a:t>setAge</a:t>
            </a:r>
            <a:r>
              <a:rPr lang="en-US" sz="2400" noProof="1">
                <a:solidFill>
                  <a:srgbClr val="234465"/>
                </a:solidFill>
                <a:effectLst/>
              </a:rPr>
              <a:t>($age) {        </a:t>
            </a:r>
          </a:p>
          <a:p>
            <a:pPr lvl="0" eaLnBrk="0" hangingPunct="0"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</a:pPr>
            <a:r>
              <a:rPr lang="en-US" sz="2400" noProof="1">
                <a:solidFill>
                  <a:srgbClr val="234465"/>
                </a:solidFill>
                <a:effectLst/>
              </a:rPr>
              <a:t>    if ($age &lt; </a:t>
            </a:r>
            <a:r>
              <a:rPr lang="en-US" sz="2400" noProof="1">
                <a:solidFill>
                  <a:srgbClr val="FFA000"/>
                </a:solidFill>
                <a:effectLst/>
              </a:rPr>
              <a:t>16</a:t>
            </a:r>
            <a:r>
              <a:rPr lang="en-US" sz="2400" noProof="1">
                <a:solidFill>
                  <a:srgbClr val="234465"/>
                </a:solidFill>
                <a:effectLst/>
              </a:rPr>
              <a:t>) {            </a:t>
            </a:r>
          </a:p>
          <a:p>
            <a:pPr lvl="0" eaLnBrk="0" hangingPunct="0"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</a:pPr>
            <a:r>
              <a:rPr lang="en-US" sz="2400" noProof="1">
                <a:solidFill>
                  <a:srgbClr val="234465"/>
                </a:solidFill>
                <a:effectLst/>
              </a:rPr>
              <a:t>      throw new Exception('Invalid age');</a:t>
            </a:r>
          </a:p>
          <a:p>
            <a:pPr lvl="0" eaLnBrk="0" hangingPunct="0"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</a:pPr>
            <a:r>
              <a:rPr lang="en-US" sz="2400" noProof="1">
                <a:solidFill>
                  <a:srgbClr val="234465"/>
                </a:solidFill>
                <a:effectLst/>
              </a:rPr>
              <a:t>    }                 </a:t>
            </a:r>
          </a:p>
          <a:p>
            <a:pPr lvl="0" eaLnBrk="0" hangingPunct="0"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</a:pPr>
            <a:r>
              <a:rPr lang="en-US" sz="2400" noProof="1">
                <a:solidFill>
                  <a:srgbClr val="234465"/>
                </a:solidFill>
                <a:effectLst/>
              </a:rPr>
              <a:t>    $this-&gt;age = $age;    </a:t>
            </a:r>
          </a:p>
          <a:p>
            <a:pPr lvl="0" eaLnBrk="0" hangingPunct="0"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</a:pPr>
            <a:r>
              <a:rPr lang="en-US" sz="2400" noProof="1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848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AAAE5819-3CA9-4A09-8868-480793B81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Exceptions are important and provides a better control over error handling</a:t>
            </a:r>
          </a:p>
          <a:p>
            <a:r>
              <a:rPr lang="en-US" sz="3400" dirty="0"/>
              <a:t>Let's explain their new keyword related to exceptions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Throw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Catch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- Keywords</a:t>
            </a:r>
          </a:p>
        </p:txBody>
      </p:sp>
    </p:spTree>
    <p:extLst>
      <p:ext uri="{BB962C8B-B14F-4D97-AF65-F5344CB8AC3E}">
        <p14:creationId xmlns:p14="http://schemas.microsoft.com/office/powerpoint/2010/main" val="405981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C99571-F470-4B9E-8E7F-C8BE40C32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21A-E23C-4AD2-B4DA-7D61093F81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272439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</a:t>
            </a:r>
          </a:p>
          <a:p>
            <a:pPr lvl="1"/>
            <a:r>
              <a:rPr lang="en-US" dirty="0"/>
              <a:t>function using an exception should be in a "try" block</a:t>
            </a:r>
          </a:p>
          <a:p>
            <a:pPr lvl="1"/>
            <a:r>
              <a:rPr lang="en-US" dirty="0"/>
              <a:t>If the exception does not trigger, the code will continue as normal</a:t>
            </a:r>
          </a:p>
          <a:p>
            <a:pPr lvl="1"/>
            <a:r>
              <a:rPr lang="en-US" dirty="0"/>
              <a:t>if the exception triggers, an exception is "thrown"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F486-AE87-465A-A192-96EDA6A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- Try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64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8592E-ED81-4A58-BC32-E8B9FEDB8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7BC80-438B-4E73-BE0D-A948D03E1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way how you trigger an exception</a:t>
            </a:r>
          </a:p>
          <a:p>
            <a:pPr lvl="1"/>
            <a:r>
              <a:rPr lang="en-US" dirty="0"/>
              <a:t>Each "throw" must have at least one "catch"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</a:t>
            </a:r>
          </a:p>
          <a:p>
            <a:pPr lvl="1"/>
            <a:r>
              <a:rPr lang="en-US" dirty="0"/>
              <a:t>Retrieves an exception</a:t>
            </a:r>
          </a:p>
          <a:p>
            <a:pPr lvl="1"/>
            <a:r>
              <a:rPr lang="en-US" dirty="0"/>
              <a:t>Creates an object containing the exception 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4593CE-64C1-4808-A646-C706B13D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– Throw and Catch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518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Encapsulation - wrapping up related data and methods </a:t>
            </a:r>
            <a:br>
              <a:rPr lang="en-US" dirty="0"/>
            </a:br>
            <a:r>
              <a:rPr lang="en-US" dirty="0"/>
              <a:t>in one module</a:t>
            </a:r>
          </a:p>
          <a:p>
            <a:r>
              <a:rPr lang="en-US" dirty="0"/>
              <a:t>Restrict the direct access to members by using setters </a:t>
            </a:r>
            <a:br>
              <a:rPr lang="en-US" dirty="0"/>
            </a:br>
            <a:r>
              <a:rPr lang="en-US" dirty="0"/>
              <a:t>and getters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59371A-092E-468B-9F80-0C1546C439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D816EDD-819F-4415-985D-87A587D56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99" y="3609000"/>
            <a:ext cx="2561356" cy="25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C230268-E145-47D6-8DF7-C5EAD337D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711264" cy="5232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getMessage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 − message of exception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getCode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− code of exception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getFile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− source filename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− source line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getTrace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− n array of the </a:t>
            </a:r>
            <a:r>
              <a:rPr lang="en-US" dirty="0" err="1"/>
              <a:t>backtrace</a:t>
            </a:r>
            <a:r>
              <a:rPr lang="en-US" dirty="0"/>
              <a:t>()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getTraceAsString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− formatted string of trace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959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901D5E-D0BD-45FF-B021-B08EB7BF4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Catching a certain exception types only</a:t>
            </a:r>
          </a:p>
          <a:p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Try-catch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96000" y="2067682"/>
            <a:ext cx="1038779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$exeption)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This block will execute only if format exception occurs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6C3867-580D-40B5-AAF7-D0F581E01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047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1101000" y="2709000"/>
            <a:ext cx="8145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This block will always execute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ED5EA03-B7A2-4778-9AF7-AB0ED056F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68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Try-catch-finally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1866000" y="1374204"/>
            <a:ext cx="8313794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Do some work that can cause an exception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catch(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$fileNotFoundEx)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This block will be executed only if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 // "file not found" exception occurs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This block will always execute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E2541F-30E9-4303-9740-8F2CC068E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4513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7494326" cy="4927491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Hides internal data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and ensures that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structural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changes</a:t>
            </a:r>
            <a:r>
              <a:rPr lang="en-US" dirty="0">
                <a:solidFill>
                  <a:schemeClr val="bg2"/>
                </a:solidFill>
              </a:rPr>
              <a:t> remain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local</a:t>
            </a:r>
          </a:p>
          <a:p>
            <a:pPr marL="358775" lvl="0" indent="-3587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Noto Sans Symbols"/>
              <a:buChar char="▪"/>
            </a:pPr>
            <a:r>
              <a:rPr lang="en-US" b="1" dirty="0" smtClean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Inheritance</a:t>
            </a:r>
          </a:p>
          <a:p>
            <a:pPr marL="801687" lvl="1" indent="-3587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Noto Sans Symbols"/>
              <a:buChar char="▪"/>
            </a:pPr>
            <a:r>
              <a:rPr lang="en-US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Inheriting properties and methods</a:t>
            </a:r>
          </a:p>
          <a:p>
            <a:pPr marL="801687" lvl="1" indent="-3587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Noto Sans Symbols"/>
              <a:buChar char="▪"/>
            </a:pPr>
            <a:r>
              <a:rPr lang="en-US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Reusing the existing </a:t>
            </a:r>
            <a:r>
              <a:rPr lang="en-US" dirty="0" smtClean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code</a:t>
            </a:r>
            <a:endParaRPr lang="en-US" b="1" dirty="0" smtClean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  <a:p>
            <a:pPr marL="358775" lvl="0" indent="-3587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Noto Sans Symbols"/>
              <a:buChar char="▪"/>
            </a:pPr>
            <a:r>
              <a:rPr lang="en-US" b="1" dirty="0" smtClean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Exceptions</a:t>
            </a:r>
          </a:p>
          <a:p>
            <a:pPr marL="801687" lvl="1" indent="-3587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Noto Sans Symbols"/>
              <a:buChar char="▪"/>
            </a:pPr>
            <a:r>
              <a:rPr lang="en-US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Powerful </a:t>
            </a:r>
            <a:r>
              <a:rPr lang="en-US" dirty="0" smtClean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mechanism handling </a:t>
            </a:r>
            <a:r>
              <a:rPr lang="en-US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of errors</a:t>
            </a:r>
            <a:endParaRPr lang="en-US" dirty="0" smtClean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marL="801687" lvl="1" indent="-3587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Noto Sans Symbols"/>
              <a:buChar char="▪"/>
            </a:pPr>
            <a:r>
              <a:rPr lang="en-US" b="1" dirty="0" smtClean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Try</a:t>
            </a:r>
            <a:r>
              <a:rPr lang="en-US" dirty="0" smtClean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b="1" dirty="0" smtClean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Throw</a:t>
            </a:r>
            <a:r>
              <a:rPr lang="en-US" dirty="0" smtClean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 and </a:t>
            </a:r>
            <a:r>
              <a:rPr lang="en-US" b="1" dirty="0" smtClean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Catch</a:t>
            </a:r>
            <a:endParaRPr lang="en-US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FBA5590-57DB-44B5-86EA-787669867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6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315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about.softuni.bg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9AB202-3022-42CC-A4B0-9D229BB16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- </a:t>
            </a:r>
            <a:r>
              <a:rPr lang="en-US" dirty="0">
                <a:hlinkClick r:id="rId3"/>
              </a:rPr>
              <a:t>https://about.softuni.org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A4591E-2B75-4CC8-8575-A7ECDC37F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93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Encapsulation</a:t>
            </a:r>
            <a:r>
              <a:rPr lang="en-US" dirty="0"/>
              <a:t> - the object as a black box</a:t>
            </a:r>
          </a:p>
          <a:p>
            <a:pPr lvl="1"/>
            <a:r>
              <a:rPr lang="en-US" dirty="0"/>
              <a:t>Hide internal data</a:t>
            </a:r>
          </a:p>
          <a:p>
            <a:pPr lvl="1"/>
            <a:r>
              <a:rPr lang="en-US" dirty="0">
                <a:sym typeface="Calibri"/>
              </a:rPr>
              <a:t>Reach internal data by Setters and Getters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- classes in relations</a:t>
            </a:r>
          </a:p>
          <a:p>
            <a:pPr lvl="1"/>
            <a:r>
              <a:rPr lang="en-US" dirty="0"/>
              <a:t>Inherit members from parent class</a:t>
            </a:r>
          </a:p>
          <a:p>
            <a:pPr lvl="1"/>
            <a:r>
              <a:rPr lang="en-US" dirty="0"/>
              <a:t>Call a constructor from parent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Two Fundamental Principles of OOP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1265B26-072B-4899-8FAB-20FB5D6003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1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Public, Private and Protected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and Encapsulation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4661" y="123820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/>
              <a:t>                        Parent       Child        Grandchild         Global scope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/>
              <a:t>    private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/>
              <a:t>    protected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/>
              <a:t>    public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7291" y="1889783"/>
            <a:ext cx="1447800" cy="2133600"/>
          </a:xfrm>
          <a:prstGeom prst="rect">
            <a:avLst/>
          </a:prstGeom>
          <a:solidFill>
            <a:srgbClr val="F0A22E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4237102" y="1889783"/>
            <a:ext cx="1295400" cy="2882900"/>
          </a:xfrm>
          <a:prstGeom prst="rect">
            <a:avLst/>
          </a:prstGeom>
          <a:solidFill>
            <a:srgbClr val="F0A22E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19691" y="2194583"/>
            <a:ext cx="1143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19691" y="2880383"/>
            <a:ext cx="5181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90054" y="1889783"/>
            <a:ext cx="1982788" cy="3124200"/>
          </a:xfrm>
          <a:prstGeom prst="rect">
            <a:avLst/>
          </a:prstGeom>
          <a:solidFill>
            <a:srgbClr val="F0A22E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19691" y="3566183"/>
            <a:ext cx="8458200" cy="15240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1989" y="1693817"/>
            <a:ext cx="0" cy="25146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01291" y="1693817"/>
            <a:ext cx="0" cy="35814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4439FB85-B6EF-4D3F-BF7F-FE6EC0999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5" name="Picture 14" descr="A sign on a pole&#10;&#10;Description automatically generated">
            <a:extLst>
              <a:ext uri="{FF2B5EF4-FFF2-40B4-BE49-F238E27FC236}">
                <a16:creationId xmlns:a16="http://schemas.microsoft.com/office/drawing/2014/main" id="{A9991A8F-9685-4C74-9531-C718A0AEF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103" y="4243105"/>
            <a:ext cx="1982788" cy="19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1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4B46EC2-0EE4-43F0-88D9-37E8E2056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reference to the current 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current class instance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1" y="2524332"/>
            <a:ext cx="87575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function __construct(string $name)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-&gt;name = $name;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1" y="4696913"/>
            <a:ext cx="11461834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function fullName()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-&gt;getFirstName() . " " .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-&gt;getLastName()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8648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81293-87BF-435D-850B-CC07FC165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F58DC-167A-4A88-B00A-2F401E196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531" y="1121143"/>
            <a:ext cx="10079469" cy="5546589"/>
          </a:xfrm>
        </p:spPr>
        <p:txBody>
          <a:bodyPr>
            <a:normAutofit/>
          </a:bodyPr>
          <a:lstStyle/>
          <a:p>
            <a:r>
              <a:rPr lang="en-US" sz="3400" dirty="0"/>
              <a:t>It is possible to define constant values on a per-class basis remaining the same and unchangeable</a:t>
            </a:r>
          </a:p>
          <a:p>
            <a:r>
              <a:rPr lang="en-US" sz="3400" dirty="0"/>
              <a:t>Constants differ from normal variables in that you don't use the </a:t>
            </a:r>
            <a:r>
              <a:rPr lang="en-US" sz="3400" b="1" dirty="0">
                <a:solidFill>
                  <a:schemeClr val="bg1"/>
                </a:solidFill>
              </a:rPr>
              <a:t>$</a:t>
            </a:r>
            <a:r>
              <a:rPr lang="en-US" sz="3400" dirty="0"/>
              <a:t> symbol to declare or use them</a:t>
            </a:r>
          </a:p>
          <a:p>
            <a:r>
              <a:rPr lang="en-US" sz="3400" dirty="0"/>
              <a:t>The default visibility of class constants is </a:t>
            </a:r>
            <a:r>
              <a:rPr lang="en-US" sz="3400" b="1" dirty="0">
                <a:solidFill>
                  <a:schemeClr val="bg1"/>
                </a:solidFill>
              </a:rPr>
              <a:t>public</a:t>
            </a:r>
            <a:endParaRPr lang="en-US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A76291-F1AD-411E-89C5-68A429D0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- const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4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3872</TotalTime>
  <Words>2292</Words>
  <Application>Microsoft Office PowerPoint</Application>
  <PresentationFormat>Widescreen</PresentationFormat>
  <Paragraphs>433</Paragraphs>
  <Slides>47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SoftUni</vt:lpstr>
      <vt:lpstr>Encapsulation and Inheritance</vt:lpstr>
      <vt:lpstr>Table of Contents</vt:lpstr>
      <vt:lpstr>Encapsulation</vt:lpstr>
      <vt:lpstr>Encapsulation</vt:lpstr>
      <vt:lpstr>Two Fundamental Principles of OOP</vt:lpstr>
      <vt:lpstr>Public, Private and Protected</vt:lpstr>
      <vt:lpstr>Visibility and Encapsulation</vt:lpstr>
      <vt:lpstr>Keyword This</vt:lpstr>
      <vt:lpstr>Keywords - const</vt:lpstr>
      <vt:lpstr>Keywords - static</vt:lpstr>
      <vt:lpstr>Keywords - final</vt:lpstr>
      <vt:lpstr>Visibility</vt:lpstr>
      <vt:lpstr>Visibility (2)</vt:lpstr>
      <vt:lpstr>Getters and Setters </vt:lpstr>
      <vt:lpstr>Magic Setters and Getters</vt:lpstr>
      <vt:lpstr>Problem: Employee Class</vt:lpstr>
      <vt:lpstr>Solution: Employee Class</vt:lpstr>
      <vt:lpstr>Solution: Employee Class (2)</vt:lpstr>
      <vt:lpstr>Solution: Employee Class (3)</vt:lpstr>
      <vt:lpstr>Inheritance</vt:lpstr>
      <vt:lpstr>Class Inheritance</vt:lpstr>
      <vt:lpstr>Class Inheritance</vt:lpstr>
      <vt:lpstr>Class Inheritance - Example</vt:lpstr>
      <vt:lpstr>Class Inheritance - Example (2)</vt:lpstr>
      <vt:lpstr>Accessing Parent Members</vt:lpstr>
      <vt:lpstr>Accessing Parent Members</vt:lpstr>
      <vt:lpstr>Inheriting and Replacing __toString() - Person</vt:lpstr>
      <vt:lpstr>Inheriting and Replacing __toString() - Teacher</vt:lpstr>
      <vt:lpstr>Inheriting and Replacing __toString() - Student</vt:lpstr>
      <vt:lpstr>Inheriting and Replacing ToString() - Usage</vt:lpstr>
      <vt:lpstr>Inheritance: Important Aspects</vt:lpstr>
      <vt:lpstr>Inheritance: Important Aspects</vt:lpstr>
      <vt:lpstr>Avoid the Over-Inheritance Trap</vt:lpstr>
      <vt:lpstr>Exceptions</vt:lpstr>
      <vt:lpstr>What Are Exceptions?</vt:lpstr>
      <vt:lpstr>Exception - Example</vt:lpstr>
      <vt:lpstr>Exception - Keywords</vt:lpstr>
      <vt:lpstr>Keywords - Try</vt:lpstr>
      <vt:lpstr>Keywords – Throw and Catch</vt:lpstr>
      <vt:lpstr>Exception</vt:lpstr>
      <vt:lpstr>The Try-catch Statement</vt:lpstr>
      <vt:lpstr>The Try-finally Statement</vt:lpstr>
      <vt:lpstr>The Try-catch-finally Statement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Defining Classes</dc:title>
  <dc:subject>Software Development</dc:subject>
  <dc:creator>Software University</dc:creator>
  <cp:keywords>PHP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miro LLL</cp:lastModifiedBy>
  <cp:revision>30</cp:revision>
  <dcterms:created xsi:type="dcterms:W3CDTF">2018-05-23T13:08:44Z</dcterms:created>
  <dcterms:modified xsi:type="dcterms:W3CDTF">2020-06-08T10:16:21Z</dcterms:modified>
  <cp:category>programming;computer programming;software development;web development</cp:category>
</cp:coreProperties>
</file>