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276" r:id="rId3"/>
    <p:sldId id="493" r:id="rId4"/>
    <p:sldId id="406" r:id="rId5"/>
    <p:sldId id="544" r:id="rId6"/>
    <p:sldId id="545" r:id="rId7"/>
    <p:sldId id="589" r:id="rId8"/>
    <p:sldId id="494" r:id="rId9"/>
    <p:sldId id="546" r:id="rId10"/>
    <p:sldId id="547" r:id="rId11"/>
    <p:sldId id="590" r:id="rId12"/>
    <p:sldId id="548" r:id="rId13"/>
    <p:sldId id="549" r:id="rId14"/>
    <p:sldId id="591" r:id="rId15"/>
    <p:sldId id="551" r:id="rId16"/>
    <p:sldId id="552" r:id="rId17"/>
    <p:sldId id="553" r:id="rId18"/>
    <p:sldId id="554" r:id="rId19"/>
    <p:sldId id="555" r:id="rId20"/>
    <p:sldId id="556" r:id="rId21"/>
    <p:sldId id="559" r:id="rId22"/>
    <p:sldId id="558" r:id="rId23"/>
    <p:sldId id="560" r:id="rId24"/>
    <p:sldId id="557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81" r:id="rId42"/>
    <p:sldId id="577" r:id="rId43"/>
    <p:sldId id="578" r:id="rId44"/>
    <p:sldId id="579" r:id="rId45"/>
    <p:sldId id="580" r:id="rId46"/>
    <p:sldId id="582" r:id="rId47"/>
    <p:sldId id="401" r:id="rId48"/>
    <p:sldId id="405" r:id="rId49"/>
    <p:sldId id="5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3A273E-5DF6-47BD-94FC-F635B75365C1}">
          <p14:sldIdLst>
            <p14:sldId id="274"/>
            <p14:sldId id="276"/>
          </p14:sldIdLst>
        </p14:section>
        <p14:section name="Fundamental Principles of OOP" id="{E3E274B2-23A6-4860-800A-5B0A44D433E2}">
          <p14:sldIdLst>
            <p14:sldId id="493"/>
            <p14:sldId id="406"/>
          </p14:sldIdLst>
        </p14:section>
        <p14:section name="Abstraction" id="{E3CFCB59-0588-4772-9A50-FFD28B6C3ABF}">
          <p14:sldIdLst>
            <p14:sldId id="544"/>
            <p14:sldId id="545"/>
            <p14:sldId id="589"/>
            <p14:sldId id="494"/>
          </p14:sldIdLst>
        </p14:section>
        <p14:section name="Polymorphism" id="{55563C62-A8B0-40AA-8C62-3B2D3CFA8D8B}">
          <p14:sldIdLst>
            <p14:sldId id="546"/>
            <p14:sldId id="547"/>
            <p14:sldId id="590"/>
            <p14:sldId id="548"/>
            <p14:sldId id="549"/>
            <p14:sldId id="591"/>
            <p14:sldId id="551"/>
            <p14:sldId id="552"/>
            <p14:sldId id="553"/>
            <p14:sldId id="554"/>
            <p14:sldId id="555"/>
            <p14:sldId id="556"/>
            <p14:sldId id="559"/>
            <p14:sldId id="558"/>
            <p14:sldId id="560"/>
            <p14:sldId id="557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Namespaces" id="{FD954ECF-4855-4148-BA44-063D33AB4604}">
          <p14:sldIdLst>
            <p14:sldId id="581"/>
            <p14:sldId id="577"/>
            <p14:sldId id="578"/>
            <p14:sldId id="579"/>
            <p14:sldId id="580"/>
          </p14:sldIdLst>
        </p14:section>
        <p14:section name="Conclusion" id="{32DC64B8-CEAC-4AF4-B0EA-073C236F3056}">
          <p14:sldIdLst>
            <p14:sldId id="582"/>
            <p14:sldId id="401"/>
            <p14:sldId id="405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80" d="100"/>
          <a:sy n="80" d="100"/>
        </p:scale>
        <p:origin x="830" y="2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642F59-2EEF-4632-9303-92F397B64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7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8E166E7-FEC1-4278-8C18-CD49FB22B4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65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D76805-FA7A-462A-9ACE-83CDDAF353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45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8B6EB7D-0D39-44BA-A47A-D06CB6B143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212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A90D4-4C0E-406A-A7E6-211A6332E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213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6DF042-E26C-42D0-9C10-7434BAA33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713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EBD686-5648-4E09-AC12-AD87C76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592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0C600-FA34-4166-B701-F6830BD36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245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5EF73F-2061-492E-AB3D-970CA5812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60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23B7EE-CE7B-4E25-8951-96E7B5189A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8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0090A8-CDDE-4EBA-8C05-DA037AACB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DB1755-716F-4DBA-92B0-2047A5C4CC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71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3CE8B68-8548-4D32-AF6A-6986733663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85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9A72672-364E-4D06-8F32-5D237162F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69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EAF106-7A43-48CF-970E-B5E77037C8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01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B6CB66-D1EB-489B-82B2-328777EFFC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28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buSzPct val="25000"/>
            </a:pPr>
            <a:r>
              <a:rPr lang="en-US" dirty="0"/>
              <a:t>Abstraction, Polymorphism - Interfaces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Interfaces and Abstraction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506A21C-7B40-4BC8-8A5B-B9CA294C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2" y="3528328"/>
            <a:ext cx="1260001" cy="1260001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F96D77A-F91D-414D-A84B-05FEBE878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11000" y="352832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What is </a:t>
            </a:r>
            <a:r>
              <a:rPr lang="en-US" dirty="0"/>
              <a:t>Polymorphism</a:t>
            </a:r>
            <a:r>
              <a:rPr lang="en-US" sz="4000" dirty="0">
                <a:ea typeface="Calibri"/>
                <a:cs typeface="Calibri"/>
                <a:sym typeface="Calibri"/>
              </a:rPr>
              <a:t>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9200" y="1051304"/>
            <a:ext cx="10286800" cy="551186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Polymorphism is the ability to take on many forms</a:t>
            </a:r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A child class may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override</a:t>
            </a:r>
            <a:r>
              <a:rPr lang="en-US" sz="3400" dirty="0">
                <a:ea typeface="Calibri"/>
                <a:cs typeface="Calibri"/>
                <a:sym typeface="Calibri"/>
              </a:rPr>
              <a:t> (change) some of the parent's methods</a:t>
            </a:r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In the programming world, polymorphism is used to make applications more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modular</a:t>
            </a:r>
            <a:r>
              <a:rPr lang="en-US" sz="3400" dirty="0">
                <a:ea typeface="Calibri"/>
                <a:cs typeface="Calibri"/>
                <a:sym typeface="Calibri"/>
              </a:rPr>
              <a:t> and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extensible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1BABC8-96DC-445C-86C3-F7948F7363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0D42F-300F-4EE9-BA52-126E1B5A1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0CF-62FC-4CE1-A057-2449FEBE1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ea typeface="Calibri"/>
                <a:cs typeface="Calibri"/>
                <a:sym typeface="Calibri"/>
              </a:rPr>
              <a:t>The code working with the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different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classes</a:t>
            </a:r>
            <a:r>
              <a:rPr lang="en-US" sz="3400" dirty="0">
                <a:ea typeface="Calibri"/>
                <a:cs typeface="Calibri"/>
                <a:sym typeface="Calibri"/>
              </a:rPr>
              <a:t> does not need to know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which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class</a:t>
            </a:r>
            <a:r>
              <a:rPr lang="en-US" sz="3400" dirty="0">
                <a:ea typeface="Calibri"/>
                <a:cs typeface="Calibri"/>
                <a:sym typeface="Calibri"/>
              </a:rPr>
              <a:t> it is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using</a:t>
            </a:r>
            <a:r>
              <a:rPr lang="en-US" sz="3400" dirty="0">
                <a:ea typeface="Calibri"/>
                <a:cs typeface="Calibri"/>
                <a:sym typeface="Calibri"/>
              </a:rPr>
              <a:t> since they are all used the same way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Same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objects</a:t>
            </a:r>
            <a:r>
              <a:rPr lang="en-US" sz="3400" dirty="0">
                <a:ea typeface="Calibri"/>
                <a:cs typeface="Calibri"/>
                <a:sym typeface="Calibri"/>
              </a:rPr>
              <a:t> with the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same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interfaces</a:t>
            </a:r>
            <a:r>
              <a:rPr lang="en-US" sz="3400" dirty="0">
                <a:ea typeface="Calibri"/>
                <a:cs typeface="Calibri"/>
                <a:sym typeface="Calibri"/>
              </a:rPr>
              <a:t> have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different</a:t>
            </a:r>
            <a:r>
              <a:rPr lang="en-US" sz="3400" dirty="0"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implementation</a:t>
            </a:r>
            <a:r>
              <a:rPr lang="en-US" sz="3400" dirty="0">
                <a:ea typeface="Calibri"/>
                <a:cs typeface="Calibri"/>
                <a:sym typeface="Calibri"/>
              </a:rPr>
              <a:t> on that interface</a:t>
            </a:r>
          </a:p>
          <a:p>
            <a:pPr marL="0" indent="0">
              <a:buNone/>
            </a:pP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44E65-F0F4-44D1-8761-781060F6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42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54B2-D825-49D0-BD41-EA32C61379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Abstract Classes</a:t>
            </a:r>
            <a:endParaRPr lang="bg-BG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BBCF05-545B-419B-98F0-5078966F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14" y="1229570"/>
            <a:ext cx="1215000" cy="1215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B5AC06-85D2-43BD-A7A2-4943C46FD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438999"/>
            <a:ext cx="1215001" cy="121500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B35AE0-A9C4-4604-8F23-3230988A6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27" y="2433170"/>
            <a:ext cx="1215001" cy="1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An abstract class is a mix between an interface and a class</a:t>
            </a:r>
          </a:p>
          <a:p>
            <a:pPr lvl="0"/>
            <a:r>
              <a:rPr lang="en-US" dirty="0">
                <a:sym typeface="Calibri"/>
              </a:rPr>
              <a:t>It can define functionality as well as interface (in the form of abstract methods)</a:t>
            </a:r>
          </a:p>
          <a:p>
            <a:pPr lvl="0"/>
            <a:r>
              <a:rPr lang="en-US" dirty="0">
                <a:sym typeface="Calibri"/>
              </a:rPr>
              <a:t>Classes extending an abstract class 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must</a:t>
            </a:r>
            <a:r>
              <a:rPr lang="en-US" dirty="0">
                <a:sym typeface="Calibri"/>
              </a:rPr>
              <a:t> implement all the abstract methods defined in the abstract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Abstract Classes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96000" y="4554000"/>
            <a:ext cx="5289846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class MyAbstract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F0F0C5-E651-4355-B7EE-50CC89DD79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A121F-57A6-47BF-8FFC-C9A52FDB2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0BB12-68BA-4386-9923-C1202874F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Abstract classes cannot be instantiated</a:t>
            </a:r>
          </a:p>
          <a:p>
            <a:pPr marL="0" indent="0">
              <a:buNone/>
            </a:pPr>
            <a:endParaRPr lang="en-US" dirty="0">
              <a:sym typeface="Calibri"/>
            </a:endParaRPr>
          </a:p>
          <a:p>
            <a:pPr marL="0" indent="0">
              <a:buNone/>
            </a:pPr>
            <a:endParaRPr lang="en-US" dirty="0">
              <a:sym typeface="Calibri"/>
            </a:endParaRPr>
          </a:p>
          <a:p>
            <a:pPr marL="0" indent="0">
              <a:buNone/>
            </a:pPr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Extending an abstract class is the same as with regular 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DC0B9-644F-4A2A-A330-D7135BB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Abstract Class</a:t>
            </a:r>
            <a:endParaRPr lang="bg-BG" dirty="0"/>
          </a:p>
        </p:txBody>
      </p:sp>
      <p:sp>
        <p:nvSpPr>
          <p:cNvPr id="5" name="Текстово поле 1">
            <a:extLst>
              <a:ext uri="{FF2B5EF4-FFF2-40B4-BE49-F238E27FC236}">
                <a16:creationId xmlns:a16="http://schemas.microsoft.com/office/drawing/2014/main" id="{37F625D9-556D-4AFC-98AE-07E53C105395}"/>
              </a:ext>
            </a:extLst>
          </p:cNvPr>
          <p:cNvSpPr txBox="1"/>
          <p:nvPr/>
        </p:nvSpPr>
        <p:spPr>
          <a:xfrm>
            <a:off x="651000" y="1796028"/>
            <a:ext cx="9180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class MyAbstract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$abstract = new MyAbstract(); 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Uncaught Error: Cannot instantiate abstract class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79A980F-8935-4659-88CD-AD04CD74F519}"/>
              </a:ext>
            </a:extLst>
          </p:cNvPr>
          <p:cNvSpPr txBox="1"/>
          <p:nvPr/>
        </p:nvSpPr>
        <p:spPr>
          <a:xfrm>
            <a:off x="651000" y="4706311"/>
            <a:ext cx="6165000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MyClass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MyAbstract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59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5533844-AC5A-49BB-BFE5-0B2DE2A7D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Regular methods can be defined in an abstract class </a:t>
            </a:r>
          </a:p>
          <a:p>
            <a:pPr lvl="0"/>
            <a:r>
              <a:rPr lang="en-US" dirty="0">
                <a:sym typeface="Calibri"/>
              </a:rPr>
              <a:t>Abstract methods, using the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abstract</a:t>
            </a:r>
            <a:r>
              <a:rPr lang="en-US" dirty="0">
                <a:sym typeface="Calibri"/>
              </a:rPr>
              <a:t> keyword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Methods in Abstract Class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96000" y="2664000"/>
            <a:ext cx="7740000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class MyAbstract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private $name;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doThis()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Do this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public function doThat();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public function </a:t>
            </a:r>
            <a:r>
              <a:rPr lang="en-US" sz="2400" b="1" dirty="0" err="1"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($name);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8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C500-CB92-4675-8F20-876698342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Interfaces</a:t>
            </a:r>
            <a:endParaRPr lang="bg-BG"/>
          </a:p>
        </p:txBody>
      </p:sp>
      <p:pic>
        <p:nvPicPr>
          <p:cNvPr id="7" name="Picture 6" descr="A picture containing candelabra, object, light, sign&#10;&#10;Description automatically generated">
            <a:extLst>
              <a:ext uri="{FF2B5EF4-FFF2-40B4-BE49-F238E27FC236}">
                <a16:creationId xmlns:a16="http://schemas.microsoft.com/office/drawing/2014/main" id="{DCDF2BFE-0FE2-49DA-8E9C-1242AB05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13" y="1385091"/>
            <a:ext cx="2420774" cy="24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An integral part of polymorphism is the common interface</a:t>
            </a:r>
          </a:p>
          <a:p>
            <a:pPr lvl="0"/>
            <a:r>
              <a:rPr lang="en-US" dirty="0">
                <a:sym typeface="Calibri"/>
              </a:rPr>
              <a:t>Defining an interface is easy</a:t>
            </a: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pPr lvl="0"/>
            <a:r>
              <a:rPr lang="en-US" dirty="0">
                <a:sym typeface="Calibri"/>
              </a:rPr>
              <a:t>Attach it to a class using the implements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What is an Interface?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187438" y="5146650"/>
            <a:ext cx="6743562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MyClass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MyInterface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187438" y="3005943"/>
            <a:ext cx="4280516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MyInterface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A6DDAA-5BE2-4023-BE3D-C061F1093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E8338EF-B8DC-4799-BE85-A73B12371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 Interfaces can be </a:t>
            </a:r>
            <a:r>
              <a:rPr lang="en-US" b="1" dirty="0">
                <a:solidFill>
                  <a:schemeClr val="bg1"/>
                </a:solidFill>
              </a:rPr>
              <a:t>extended</a:t>
            </a:r>
            <a:r>
              <a:rPr lang="en-US" dirty="0"/>
              <a:t> like classes using the extends </a:t>
            </a:r>
            <a:br>
              <a:rPr lang="en-US" dirty="0"/>
            </a:br>
            <a:r>
              <a:rPr lang="en-US" dirty="0"/>
              <a:t> operator</a:t>
            </a:r>
          </a:p>
          <a:p>
            <a:pPr lvl="0"/>
            <a:r>
              <a:rPr lang="en-US" dirty="0"/>
              <a:t> The class implementing the interface must use the exact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signatures as are defined in the interface</a:t>
            </a:r>
          </a:p>
          <a:p>
            <a:pPr lvl="0"/>
            <a:r>
              <a:rPr lang="en-US" dirty="0"/>
              <a:t> Interfaces can have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endParaRPr lang="en-US" dirty="0"/>
          </a:p>
          <a:p>
            <a:pPr lvl="1"/>
            <a:r>
              <a:rPr lang="en-US" dirty="0"/>
              <a:t>They works exactly like class constants except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by a class/interface that inherits them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Details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55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28ABDE4-6EC8-4215-963C-349EC77E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Methods can be defined in the interface just like in a class, except without the body</a:t>
            </a:r>
          </a:p>
          <a:p>
            <a:pPr lvl="0"/>
            <a:r>
              <a:rPr lang="en-US" dirty="0">
                <a:sym typeface="Calibri"/>
              </a:rPr>
              <a:t>All methods defined here will need to be included in any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implementing classes exactly as described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52040" y="3789000"/>
            <a:ext cx="620896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interface MyInterface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function doThis();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function doThat();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function setName($name);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7322638" y="4182829"/>
            <a:ext cx="3775608" cy="1351682"/>
          </a:xfrm>
          <a:prstGeom prst="wedgeRoundRectCallout">
            <a:avLst>
              <a:gd name="adj1" fmla="val -17581"/>
              <a:gd name="adj2" fmla="val 29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All methods declared in an interface must be public</a:t>
            </a:r>
          </a:p>
        </p:txBody>
      </p:sp>
    </p:spTree>
    <p:extLst>
      <p:ext uri="{BB962C8B-B14F-4D97-AF65-F5344CB8AC3E}">
        <p14:creationId xmlns:p14="http://schemas.microsoft.com/office/powerpoint/2010/main" val="32438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ym typeface="Calibri"/>
              </a:rPr>
              <a:t>Fundamental Principles</a:t>
            </a:r>
          </a:p>
          <a:p>
            <a:r>
              <a:rPr lang="en-US" sz="3400" dirty="0">
                <a:sym typeface="Calibri"/>
              </a:rPr>
              <a:t>Abstraction</a:t>
            </a:r>
          </a:p>
          <a:p>
            <a:pPr lvl="1"/>
            <a:r>
              <a:rPr lang="en-US" sz="3200" dirty="0">
                <a:sym typeface="Calibri"/>
              </a:rPr>
              <a:t>Hide complexity</a:t>
            </a:r>
          </a:p>
          <a:p>
            <a:r>
              <a:rPr lang="en-US" sz="3400" dirty="0"/>
              <a:t>Polymorphism</a:t>
            </a:r>
          </a:p>
          <a:p>
            <a:pPr lvl="1"/>
            <a:r>
              <a:rPr lang="en-US" sz="3200" dirty="0"/>
              <a:t>Abstract Classes</a:t>
            </a:r>
          </a:p>
          <a:p>
            <a:pPr lvl="1"/>
            <a:r>
              <a:rPr lang="en-US" sz="3200" dirty="0"/>
              <a:t>Interfaces</a:t>
            </a:r>
          </a:p>
          <a:p>
            <a:r>
              <a:rPr lang="en-US" sz="3400" dirty="0" err="1"/>
              <a:t>Namescapes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4D7224-CE1D-4A1C-BF3E-01F50CE73B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Valid Example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011000" y="1449000"/>
            <a:ext cx="6703592" cy="4853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MyClass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MyInterface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protected $name;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doThis()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Code that does this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doThat()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Code that does that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setName($name)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$this-&gt;name = $name;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076000" y="2901196"/>
            <a:ext cx="3492711" cy="1055608"/>
          </a:xfrm>
          <a:prstGeom prst="wedgeRoundRectCallout">
            <a:avLst>
              <a:gd name="adj1" fmla="val -17581"/>
              <a:gd name="adj2" fmla="val 29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All methods included correctly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2BF165-DCC5-49EA-AE9E-77845967A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3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Invalid Example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056000" y="1539000"/>
            <a:ext cx="6749657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MyClass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MyInterface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Missing doThis()!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function doThat()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This should be public!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endParaRPr lang="en-US"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setName()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// Missing the name argument!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211000" y="3171067"/>
            <a:ext cx="3042123" cy="1055608"/>
          </a:xfrm>
          <a:prstGeom prst="wedgeRoundRectCallout">
            <a:avLst>
              <a:gd name="adj1" fmla="val -17581"/>
              <a:gd name="adj2" fmla="val 29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All methods not included correctly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2893AE-6D90-41BD-8953-485A7C1BA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36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DBFFC16-C3B5-468D-9AE0-CB15312DA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Imagine that you have an Article class that is responsible for managing articles on your website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Identify the Problem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097763" y="2963854"/>
            <a:ext cx="5985588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Article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private $title;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private $author;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private $date;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private $category;</a:t>
            </a:r>
          </a:p>
          <a:p>
            <a:pPr lvl="0">
              <a:lnSpc>
                <a:spcPct val="105000"/>
              </a:lnSpc>
              <a:buSzPct val="25000"/>
            </a:pPr>
            <a:endParaRPr lang="en-US"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46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Identify the Problem (2)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10412" y="1674000"/>
            <a:ext cx="11971176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public function  __construct($title, $author, $date, $category = 0)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$this-&gt;title = $title;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$this-&gt;author = $author;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$this-&gt;date = $date;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$this-&gt;category = $category;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AD1B06-EF85-4288-89CD-0968D8615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DD83DD7-C46D-4052-98E7-37B0B3EB7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Now you want to add a method to output the information into different formats, such as XML and JSON</a:t>
            </a:r>
          </a:p>
          <a:p>
            <a:pPr lvl="0"/>
            <a:r>
              <a:rPr lang="en-US" dirty="0">
                <a:sym typeface="Calibri"/>
              </a:rPr>
              <a:t>You might be tempted to do something like this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Identify the Problem (3)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741001" y="3065960"/>
            <a:ext cx="9719999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Article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public function write($type)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$ret = '';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switch($type)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case 'XML':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= '&lt;article&gt;';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'&lt;title&gt;'.$this-&gt;title.'&lt;/title&gt;';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Continues on next slide                </a:t>
            </a: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6861000" y="3429000"/>
            <a:ext cx="3187495" cy="1630213"/>
          </a:xfrm>
          <a:prstGeom prst="wedgeRoundRectCallout">
            <a:avLst>
              <a:gd name="adj1" fmla="val -21582"/>
              <a:gd name="adj2" fmla="val 323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Using switch to determine type is ugly, do not do this</a:t>
            </a:r>
          </a:p>
        </p:txBody>
      </p:sp>
    </p:spTree>
    <p:extLst>
      <p:ext uri="{BB962C8B-B14F-4D97-AF65-F5344CB8AC3E}">
        <p14:creationId xmlns:p14="http://schemas.microsoft.com/office/powerpoint/2010/main" val="60502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Identify the Problem (4)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966539" y="1314000"/>
            <a:ext cx="10258922" cy="525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'&lt;author&gt;'.$this-&gt;author.'&lt;/author&gt;';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'&lt;date&gt;'.$this-&gt;date.'&lt;/date&gt;';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'&lt;category&gt;'.$this-&gt;category.'&lt;/category&gt;';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'&lt;/article&gt;';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break;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case 'JSON':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$array = ['article' =&gt; $this];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= json_encode($array);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break;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return $ret;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b="1" i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FA7EEE-F194-4025-B5A0-41CD0B83C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786FF59-1263-495C-A824-C55093E43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40598" cy="5528766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This is kind of an ugly solution, but it works - for now </a:t>
            </a:r>
          </a:p>
          <a:p>
            <a:pPr lvl="0"/>
            <a:r>
              <a:rPr lang="en-US" dirty="0">
                <a:sym typeface="Calibri"/>
              </a:rPr>
              <a:t>Ask yourself what happens in the future, though, when we want to add more formats?</a:t>
            </a:r>
          </a:p>
          <a:p>
            <a:pPr lvl="0"/>
            <a:r>
              <a:rPr lang="en-US" dirty="0">
                <a:sym typeface="Calibri"/>
              </a:rPr>
              <a:t>You can keep editing the class, adding more and more cases, but now you're only diluting your class</a:t>
            </a:r>
          </a:p>
          <a:p>
            <a:pPr lvl="0"/>
            <a:r>
              <a:rPr lang="en-US" dirty="0">
                <a:sym typeface="Calibri"/>
              </a:rPr>
              <a:t>One important principle of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OOP</a:t>
            </a:r>
            <a:r>
              <a:rPr lang="en-US" dirty="0">
                <a:sym typeface="Calibri"/>
              </a:rPr>
              <a:t> is that a class should do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one</a:t>
            </a:r>
            <a:r>
              <a:rPr lang="en-US" dirty="0">
                <a:sym typeface="Calibri"/>
              </a:rPr>
              <a:t>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thing, and it should do it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well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What is the Problem with This Solution?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78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A1CF14C-56A2-4681-9528-212C988A3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Let's define a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public</a:t>
            </a:r>
            <a:r>
              <a:rPr lang="en-US" dirty="0">
                <a:sym typeface="Calibri"/>
              </a:rPr>
              <a:t> 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write()</a:t>
            </a:r>
            <a:r>
              <a:rPr lang="en-US" dirty="0">
                <a:sym typeface="Calibri"/>
              </a:rPr>
              <a:t> method that accepts an Article object as an argument </a:t>
            </a:r>
          </a:p>
          <a:p>
            <a:pPr lvl="0"/>
            <a:r>
              <a:rPr lang="en-US" dirty="0">
                <a:sym typeface="Calibri"/>
              </a:rPr>
              <a:t>Any classes implementing the Writer interface will be sure to have this 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Solution: Define Your Interface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51000" y="3879000"/>
            <a:ext cx="7019290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interface Writer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write(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$obj);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4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Solution: Create Your Implementation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006151" y="1449000"/>
            <a:ext cx="10179698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newXMLWriter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implements Writer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write(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$obj)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= '&lt;article&gt;';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'&lt;title&gt;'.$obj-&gt;title.'&lt;/title&gt;';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'&lt;author&gt;'.$obj-&gt;author.'&lt;/author&gt;';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'&lt;date&gt;' . $obj-&gt;date . '&lt;/date&gt;';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'&lt;category&gt;'.$obj-&gt;category.'&lt;/category&gt;';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$ret .= '&lt;/article&gt;';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return $ret;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7658081" y="5029599"/>
            <a:ext cx="3527768" cy="919401"/>
          </a:xfrm>
          <a:prstGeom prst="wedgeRoundRectCallout">
            <a:avLst>
              <a:gd name="adj1" fmla="val -21363"/>
              <a:gd name="adj2" fmla="val 36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Our newXMLWriter using Writer Interface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EF9BC-FB52-4E7A-9696-20425E7C9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2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1A9D9A5-27DA-4E55-8C06-9BB1B949B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Now here is our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JSONWriter</a:t>
            </a:r>
            <a:r>
              <a:rPr lang="en-US" dirty="0">
                <a:sym typeface="Calibri"/>
              </a:rPr>
              <a:t> class</a:t>
            </a:r>
          </a:p>
          <a:p>
            <a:pPr lvl="0"/>
            <a:r>
              <a:rPr lang="en-US" dirty="0">
                <a:sym typeface="Calibri"/>
              </a:rPr>
              <a:t>All our code specific to each format is now contained within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individual classes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Solution: Create Your Implementation (2)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51000" y="3134736"/>
            <a:ext cx="720931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JSONWriter implements Writer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write(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$obj)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$array = ['article' =&gt; $obj];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return json_encode($array);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1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386E-FD0C-46A6-9D8F-75FBC13869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Fundamental Principles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96BBD6-5AEB-44B7-A5C2-D3CD39A47756}"/>
              </a:ext>
            </a:extLst>
          </p:cNvPr>
          <p:cNvGrpSpPr/>
          <p:nvPr/>
        </p:nvGrpSpPr>
        <p:grpSpPr>
          <a:xfrm>
            <a:off x="4876952" y="1494000"/>
            <a:ext cx="2438095" cy="2438095"/>
            <a:chOff x="4876952" y="1494000"/>
            <a:chExt cx="2438095" cy="2438095"/>
          </a:xfrm>
        </p:grpSpPr>
        <p:pic>
          <p:nvPicPr>
            <p:cNvPr id="4" name="Picture 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B2B2B96-2E47-4A5D-AE89-B0C6DFB7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952" y="1494000"/>
              <a:ext cx="2438095" cy="24380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8815D-FF0A-469E-BFEF-B9B21D887406}"/>
                </a:ext>
              </a:extLst>
            </p:cNvPr>
            <p:cNvSpPr/>
            <p:nvPr/>
          </p:nvSpPr>
          <p:spPr>
            <a:xfrm>
              <a:off x="5306359" y="2656466"/>
              <a:ext cx="157927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0"/>
                  <a:solidFill>
                    <a:schemeClr val="bg2"/>
                  </a:solidFill>
                  <a:latin typeface="Consolas" panose="020B0609020204030204" pitchFamily="49" charset="0"/>
                </a:rPr>
                <a:t>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6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FEA620-0FB9-47AA-A8ED-47CFC65F4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With our new classes defined, it is time to revisit our Article class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Solution: Use the Implementation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146" y="2515545"/>
            <a:ext cx="760043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Article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 ...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write(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$writer)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return $writer-&gt;write($this);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528180" y="3012947"/>
            <a:ext cx="3237722" cy="1532334"/>
          </a:xfrm>
          <a:prstGeom prst="wedgeRoundRectCallout">
            <a:avLst>
              <a:gd name="adj1" fmla="val -18239"/>
              <a:gd name="adj2" fmla="val 6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Replace our write method with the new one</a:t>
            </a:r>
          </a:p>
        </p:txBody>
      </p:sp>
    </p:spTree>
    <p:extLst>
      <p:ext uri="{BB962C8B-B14F-4D97-AF65-F5344CB8AC3E}">
        <p14:creationId xmlns:p14="http://schemas.microsoft.com/office/powerpoint/2010/main" val="21949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13AD483-F2C2-4A58-93E2-803F721AC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Create a factory class to grab request data and create an object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Solution: Obtaining a Writer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4347" y="1971340"/>
            <a:ext cx="10833229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Factory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function getWriter($name)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$class = $name . 'Writer';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if (class_exists($class))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return new $class();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throw new Exception('Unsupported format');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7038883" y="3069000"/>
            <a:ext cx="4478693" cy="1082351"/>
          </a:xfrm>
          <a:prstGeom prst="wedgeRoundRectCallout">
            <a:avLst>
              <a:gd name="adj1" fmla="val -18239"/>
              <a:gd name="adj2" fmla="val 6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A method called without an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4732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Put It All Together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970377" y="1719000"/>
            <a:ext cx="10251246" cy="3708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$article = new Article('Polymorphism', 'Steve', time(), 0);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$writer =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Factory::getWriter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('JSON');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catch (Exception $e)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$writer = new newXMLWriter();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echo $article-&gt;write($writer);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B93011-8E24-43E9-9A40-5A7B509E9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6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853E4BF-F03C-4EE3-8735-352E5EB04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include abstract methods and constants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contain concrete methods and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All the methods in the interface must be in the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scope</a:t>
            </a:r>
          </a:p>
          <a:p>
            <a:r>
              <a:rPr lang="en-US" dirty="0"/>
              <a:t>A class can implement more than one interface, while it can </a:t>
            </a:r>
            <a:br>
              <a:rPr lang="en-US" dirty="0"/>
            </a:br>
            <a:r>
              <a:rPr lang="en-US" dirty="0"/>
              <a:t>inherit from only one abstract class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vs. Interfaces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6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vs. Interfaces</a:t>
            </a:r>
            <a:endParaRPr lang="bg-BG" dirty="0"/>
          </a:p>
        </p:txBody>
      </p:sp>
      <p:graphicFrame>
        <p:nvGraphicFramePr>
          <p:cNvPr id="7" name="Shape 320"/>
          <p:cNvGraphicFramePr/>
          <p:nvPr>
            <p:extLst>
              <p:ext uri="{D42A27DB-BD31-4B8C-83A1-F6EECF244321}">
                <p14:modId xmlns:p14="http://schemas.microsoft.com/office/powerpoint/2010/main" val="2668593649"/>
              </p:ext>
            </p:extLst>
          </p:nvPr>
        </p:nvGraphicFramePr>
        <p:xfrm>
          <a:off x="351088" y="1379385"/>
          <a:ext cx="11569125" cy="47261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0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 dirty="0"/>
                        <a:t>interface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abstract class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the code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abstract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constants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abstract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constants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concrete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concrete variables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 dirty="0"/>
                        <a:t>access modifiers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public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public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protected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- private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/>
                        <a:t>number of parents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 dirty="0"/>
                        <a:t>The same class can implement </a:t>
                      </a:r>
                      <a:br>
                        <a:rPr lang="en-US" sz="2400" b="1" dirty="0"/>
                      </a:br>
                      <a:r>
                        <a:rPr lang="en-US" sz="2400" b="1" dirty="0"/>
                        <a:t>more than 1 interface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 dirty="0"/>
                        <a:t>The child class can inherit only </a:t>
                      </a:r>
                      <a:br>
                        <a:rPr lang="en-US" sz="2400" b="1" dirty="0"/>
                      </a:br>
                      <a:r>
                        <a:rPr lang="en-US" sz="2400" b="1" dirty="0"/>
                        <a:t>from 1 abstract class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09659917-58CE-4B9D-A4B6-5314467D7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3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9D37240-46F1-4554-84BD-65B24C71E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  Class could implement more than one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0"/>
            <a:r>
              <a:rPr lang="en-US" dirty="0"/>
              <a:t>  Class could implement two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that specified a methods </a:t>
            </a:r>
            <a:br>
              <a:rPr lang="en-US" dirty="0"/>
            </a:br>
            <a:r>
              <a:rPr lang="en-US" dirty="0"/>
              <a:t>  with the same name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they have the same signature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Interfaces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876000" y="3249000"/>
            <a:ext cx="6948061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interface SaveData{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	public function Save{array $data};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5000"/>
              </a:lnSpc>
            </a:pPr>
            <a:endParaRPr lang="en-US"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  <a:buClr>
                <a:schemeClr val="dk1"/>
              </a:buCl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interface DeleteData{</a:t>
            </a:r>
          </a:p>
          <a:p>
            <a:pPr lvl="0">
              <a:lnSpc>
                <a:spcPct val="105000"/>
              </a:lnSpc>
              <a:buClr>
                <a:schemeClr val="dk1"/>
              </a:buCl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	public function Delete{int $id};</a:t>
            </a:r>
          </a:p>
          <a:p>
            <a:pPr lvl="0">
              <a:lnSpc>
                <a:spcPct val="105000"/>
              </a:lnSpc>
              <a:buClr>
                <a:schemeClr val="dk1"/>
              </a:buCl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0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Interfaces (2)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819469" y="1854000"/>
            <a:ext cx="8553061" cy="3320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class ManageData implements SaveData,DeleteData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Save(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$data)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 ...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public function Delete(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 $int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 ...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5B5F45A-F0E5-471A-9B16-AFE39A830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7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with Multi Implementations</a:t>
            </a:r>
            <a:endParaRPr lang="bg-BG" dirty="0"/>
          </a:p>
        </p:txBody>
      </p:sp>
      <p:pic>
        <p:nvPicPr>
          <p:cNvPr id="5" name="Shape 3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5387" y="1151125"/>
            <a:ext cx="6634789" cy="5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275B6C0-1FE2-4BAC-BC6D-537A07B59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with Multi Implementations</a:t>
            </a:r>
            <a:endParaRPr lang="bg-BG" dirty="0"/>
          </a:p>
        </p:txBody>
      </p:sp>
      <p:pic>
        <p:nvPicPr>
          <p:cNvPr id="6" name="Shape 3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5381" y="1151125"/>
            <a:ext cx="6634782" cy="5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9A06E14-BA06-4C32-BCD2-43B17E938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5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with Multi Implementations</a:t>
            </a:r>
            <a:endParaRPr lang="bg-BG" dirty="0"/>
          </a:p>
        </p:txBody>
      </p:sp>
      <p:pic>
        <p:nvPicPr>
          <p:cNvPr id="6" name="Shape 3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5299" y="1151114"/>
            <a:ext cx="6634955" cy="5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D341768-8D6B-4EBB-80B7-1FCD97B93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3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>
            <a:normAutofit lnSpcReduction="1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Abstraction</a:t>
            </a:r>
          </a:p>
          <a:p>
            <a:pPr lvl="1"/>
            <a:r>
              <a:rPr lang="en-US" dirty="0">
                <a:sym typeface="Calibri"/>
              </a:rPr>
              <a:t>Hide complexity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Encapsulation</a:t>
            </a:r>
          </a:p>
          <a:p>
            <a:pPr lvl="1"/>
            <a:r>
              <a:rPr lang="en-US" dirty="0">
                <a:sym typeface="Calibri"/>
              </a:rPr>
              <a:t>Hide internal 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Inheritance</a:t>
            </a:r>
          </a:p>
          <a:p>
            <a:pPr lvl="1"/>
            <a:r>
              <a:rPr lang="en-US" dirty="0">
                <a:sym typeface="Calibri"/>
              </a:rPr>
              <a:t>Inherit members from parent class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Polymorphism</a:t>
            </a:r>
          </a:p>
          <a:p>
            <a:pPr lvl="1"/>
            <a:r>
              <a:rPr lang="en-US" dirty="0">
                <a:sym typeface="Calibri"/>
              </a:rPr>
              <a:t>Different functionality while sharing a common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Fundamental Principles of OOP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27AAB3-7867-4D5E-8066-4CEBC619EE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with Multi Implementations</a:t>
            </a:r>
            <a:endParaRPr lang="bg-BG" dirty="0"/>
          </a:p>
        </p:txBody>
      </p:sp>
      <p:pic>
        <p:nvPicPr>
          <p:cNvPr id="6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6915" y="1151136"/>
            <a:ext cx="6634974" cy="5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623C0C9-00EA-4050-9D5C-3D1D26137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0E3907F-13E7-4835-A2DA-23874B2D4C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Namespaces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E03E5-2DE2-41A9-B623-947FB449E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Namespaces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F6F272-B095-4D85-8678-1F01A3AF8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325179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6479683-4686-4ED3-8962-369B4193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3" name="Shape 423"/>
          <p:cNvSpPr txBox="1"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14285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t" anchorCtr="0">
            <a:noAutofit/>
          </a:bodyPr>
          <a:lstStyle/>
          <a:p>
            <a:pPr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Namespaces</a:t>
            </a:r>
            <a:r>
              <a:rPr lang="en-US" sz="3400" dirty="0">
                <a:solidFill>
                  <a:srgbClr val="F3CC5F"/>
                </a:solidFill>
              </a:rPr>
              <a:t> </a:t>
            </a:r>
            <a:r>
              <a:rPr lang="en-US" sz="3400" dirty="0"/>
              <a:t>are used to group code around a functionality</a:t>
            </a:r>
          </a:p>
          <a:p>
            <a:pPr lvl="1" indent="-241192"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Better structure for your code, especially in big projects</a:t>
            </a:r>
          </a:p>
          <a:p>
            <a:pPr lvl="1" indent="-241192"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Classes, functions, etc. in a namespace are automatically prefixed with the name of the namespace</a:t>
            </a:r>
            <a:endParaRPr lang="en-US" sz="3000" dirty="0"/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>
              <a:buSzPct val="25000"/>
            </a:pPr>
            <a:r>
              <a:rPr lang="en-US"/>
              <a:t>Namespaces</a:t>
            </a:r>
          </a:p>
        </p:txBody>
      </p:sp>
      <p:sp>
        <p:nvSpPr>
          <p:cNvPr id="7" name="Shape 425">
            <a:extLst>
              <a:ext uri="{FF2B5EF4-FFF2-40B4-BE49-F238E27FC236}">
                <a16:creationId xmlns:a16="http://schemas.microsoft.com/office/drawing/2014/main" id="{265744DA-ADB7-4266-A982-87627A1D9CBB}"/>
              </a:ext>
            </a:extLst>
          </p:cNvPr>
          <p:cNvSpPr txBox="1"/>
          <p:nvPr/>
        </p:nvSpPr>
        <p:spPr>
          <a:xfrm>
            <a:off x="2541000" y="4249169"/>
            <a:ext cx="9279263" cy="14876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use CalculationsManager;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$interest = CalculationsManager\getCurrentInterest();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$mysqli = new \mysqli("localhost", "root", "", "world");</a:t>
            </a:r>
          </a:p>
        </p:txBody>
      </p:sp>
    </p:spTree>
    <p:extLst>
      <p:ext uri="{BB962C8B-B14F-4D97-AF65-F5344CB8AC3E}">
        <p14:creationId xmlns:p14="http://schemas.microsoft.com/office/powerpoint/2010/main" val="41973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>
              <a:buSzPct val="25000"/>
            </a:pPr>
            <a:r>
              <a:rPr lang="en-US"/>
              <a:t>Namespaces – Example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1140900" y="1235967"/>
            <a:ext cx="9910199" cy="541953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namespace SoftUni {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function getTopStudent() {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return "Pesho";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sz="26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namespace NASA {</a:t>
            </a:r>
          </a:p>
          <a:p>
            <a:pPr>
              <a:buSzPct val="25000"/>
            </a:pPr>
            <a:r>
              <a:rPr lang="en-US" sz="26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SoftUni;</a:t>
            </a:r>
          </a:p>
          <a:p>
            <a:pPr>
              <a:buSzPct val="25000"/>
            </a:pPr>
            <a:r>
              <a:rPr lang="en-US" sz="26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$topSoftUniStudent = SoftUni\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getTopStudent();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echo $topSoftUniStudent; </a:t>
            </a:r>
            <a:r>
              <a:rPr lang="en-US" sz="26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Pesho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  <p:sp>
        <p:nvSpPr>
          <p:cNvPr id="433" name="Shape 433"/>
          <p:cNvSpPr/>
          <p:nvPr/>
        </p:nvSpPr>
        <p:spPr>
          <a:xfrm>
            <a:off x="4296000" y="3028038"/>
            <a:ext cx="3276600" cy="1055608"/>
          </a:xfrm>
          <a:prstGeom prst="wedgeRoundRectCallout">
            <a:avLst>
              <a:gd name="adj1" fmla="val -50178"/>
              <a:gd name="adj2" fmla="val 1052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SzPct val="25000"/>
            </a:pP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Declares the use of given namespace</a:t>
            </a:r>
          </a:p>
        </p:txBody>
      </p:sp>
      <p:sp>
        <p:nvSpPr>
          <p:cNvPr id="434" name="Shape 434"/>
          <p:cNvSpPr/>
          <p:nvPr/>
        </p:nvSpPr>
        <p:spPr>
          <a:xfrm>
            <a:off x="8063099" y="3028038"/>
            <a:ext cx="2847901" cy="1532334"/>
          </a:xfrm>
          <a:prstGeom prst="wedgeRoundRectCallout">
            <a:avLst>
              <a:gd name="adj1" fmla="val -46606"/>
              <a:gd name="adj2" fmla="val 74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SzPct val="25000"/>
            </a:pP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Uses a function from the </a:t>
            </a: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Consolas"/>
              </a:rPr>
              <a:t>SoftUni</a:t>
            </a: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 namespace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834F6-F5D3-4C0B-94AA-EB8D3098D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/>
      <p:bldP spid="4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t" anchorCtr="0">
            <a:noAutofit/>
          </a:bodyPr>
          <a:lstStyle/>
          <a:p>
            <a:pPr indent="-304747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Define the class in separate file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>
              <a:buSzPct val="25000"/>
            </a:pPr>
            <a:r>
              <a:rPr lang="en-US"/>
              <a:t>Namespaces – Example (2)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51000" y="1899000"/>
            <a:ext cx="9955199" cy="452698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namespace SoftUni;</a:t>
            </a:r>
          </a:p>
          <a:p>
            <a:endParaRPr sz="28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class Student {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private $fname = "Gosho";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private $lname = "Pesho";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public function printNames() {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	echo $this-&gt;fname . $this-&gt;lname . "\n";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53071C-6CC1-4460-8666-4A5F228E1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3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t" anchorCtr="0">
            <a:noAutofit/>
          </a:bodyPr>
          <a:lstStyle/>
          <a:p>
            <a:pPr indent="-304747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Include the previous file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>
              <a:buSzPct val="25000"/>
            </a:pPr>
            <a:r>
              <a:rPr lang="en-US"/>
              <a:t>Namespaces – Example (2)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651001" y="1899000"/>
            <a:ext cx="9255000" cy="4343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namespace SoftUni2;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require_once 'softuni.php';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use SoftUni\Student;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function createStudent() {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  $student = new Student('Gosho', 'Petrov');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  return $student;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print_r(createStudent());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465316-B68C-420F-A9A6-597C9A0FF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79FE33FA-08A6-4FC3-94E5-D7649191C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2"/>
            <a:ext cx="7977361" cy="470549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400" dirty="0">
                <a:solidFill>
                  <a:schemeClr val="bg2"/>
                </a:solidFill>
              </a:rPr>
              <a:t> is essential details relative to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the perspective of the viewer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 </a:t>
            </a:r>
            <a:r>
              <a:rPr lang="en-US" sz="3400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Same objects with the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same interfaces have different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implementation on that interface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Namespaces</a:t>
            </a:r>
            <a:r>
              <a:rPr lang="en-US" sz="3400" dirty="0">
                <a:solidFill>
                  <a:schemeClr val="bg2"/>
                </a:solidFill>
              </a:rPr>
              <a:t> are used to group code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around a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80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411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about.softuni.bg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73E4C2-690B-4AA4-8CF5-3598A303BC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DFB437-5CAF-417C-A250-83CD159C0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E8A-925C-4FDF-95EA-A21A739DE7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Abstraction</a:t>
            </a:r>
            <a:endParaRPr lang="bg-BG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7C5943-1F7A-46B2-8CC5-2274EBD8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52" y="1089000"/>
            <a:ext cx="3068095" cy="30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8561" y="1121143"/>
            <a:ext cx="10002439" cy="5546589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An abstraction includes the essential details relative to the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perspective</a:t>
            </a:r>
            <a:r>
              <a:rPr lang="en-US" dirty="0">
                <a:sym typeface="Calibri"/>
              </a:rPr>
              <a:t> of the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viewer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Hides all </a:t>
            </a:r>
            <a:r>
              <a:rPr lang="en-US" dirty="0">
                <a:sym typeface="Calibri"/>
              </a:rPr>
              <a:t>but the relevant data about an object in order to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reduce</a:t>
            </a:r>
            <a:r>
              <a:rPr lang="en-US" dirty="0"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complexity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increase</a:t>
            </a:r>
            <a:r>
              <a:rPr lang="en-US" dirty="0"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efficiency</a:t>
            </a:r>
          </a:p>
          <a:p>
            <a:pPr lvl="0"/>
            <a:r>
              <a:rPr lang="en-US" dirty="0">
                <a:sym typeface="Calibri"/>
              </a:rPr>
              <a:t>Abstraction is a concept that takes places anywhere in a software system more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general</a:t>
            </a:r>
            <a:r>
              <a:rPr lang="en-US" dirty="0">
                <a:sym typeface="Calibri"/>
              </a:rPr>
              <a:t>/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simpler</a:t>
            </a:r>
            <a:r>
              <a:rPr lang="en-US" dirty="0">
                <a:sym typeface="Calibri"/>
              </a:rPr>
              <a:t> is involved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What is Abstraction?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B362B2-FC39-4E0E-AB8D-5DDDBC7E95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5E02E-ED20-4549-A82F-1517881ED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6FB0-6B92-4614-8EEF-E5171DBE6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An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inheritance</a:t>
            </a:r>
            <a:r>
              <a:rPr lang="en-US" dirty="0"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hierarchy</a:t>
            </a:r>
            <a:r>
              <a:rPr lang="en-US" dirty="0">
                <a:sym typeface="Calibri"/>
              </a:rPr>
              <a:t>, where the higher classes are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simpler or more general</a:t>
            </a:r>
          </a:p>
          <a:p>
            <a:pPr lvl="1"/>
            <a:r>
              <a:rPr lang="en-US" dirty="0">
                <a:sym typeface="Calibri"/>
              </a:rPr>
              <a:t>Define more general and abstract implementation</a:t>
            </a:r>
          </a:p>
          <a:p>
            <a:pPr lvl="0"/>
            <a:r>
              <a:rPr lang="en-US" dirty="0">
                <a:sym typeface="Calibri"/>
              </a:rPr>
              <a:t>Using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encapsulation</a:t>
            </a:r>
            <a:r>
              <a:rPr lang="en-US" dirty="0">
                <a:sym typeface="Calibri"/>
              </a:rPr>
              <a:t> to hide the details of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implementation of a class from other classes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65BF3-13EF-4FB5-8EAD-DF7C5A09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47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6B688B-A1EE-4FEE-B572-16C6B1C6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Let's take DateTime class as an example</a:t>
            </a:r>
          </a:p>
          <a:p>
            <a:pPr lvl="0"/>
            <a:r>
              <a:rPr lang="en-US" dirty="0">
                <a:sym typeface="Calibri"/>
              </a:rPr>
              <a:t>We know how to use the methods without worrying how they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do their job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– Example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58782" y="3255949"/>
            <a:ext cx="9237218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DateTimeInterface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public DateTime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(DateInterval $interval)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public DateTime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setTimestamp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(int $unixtimestamp)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public DateTime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setTimezone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(DateTimeZone $timezone)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public DateInterval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(DateTimeInterface    	$datetime2 [, bool $absolute = false ])</a:t>
            </a:r>
          </a:p>
          <a:p>
            <a:pPr lvl="0">
              <a:lnSpc>
                <a:spcPct val="105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4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DE4B-3CD7-4471-9D4B-BC60645494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Polymorphism</a:t>
            </a:r>
            <a:endParaRPr lang="bg-BG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B6ED8F-99B0-40A2-8383-198BDBE7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49" y="3069000"/>
            <a:ext cx="1012501" cy="101250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282AFB-6958-4494-BB23-F4982317C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620760"/>
            <a:ext cx="1012501" cy="1012501"/>
          </a:xfrm>
          <a:prstGeom prst="rect">
            <a:avLst/>
          </a:prstGeom>
        </p:spPr>
      </p:pic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5551609-3879-4B82-B2F5-430955F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01" y="1620759"/>
            <a:ext cx="1012502" cy="10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2527</Words>
  <Application>Microsoft Office PowerPoint</Application>
  <PresentationFormat>Widescreen</PresentationFormat>
  <Paragraphs>433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Interfaces and Abstraction</vt:lpstr>
      <vt:lpstr>Table of Contents</vt:lpstr>
      <vt:lpstr>Fundamental Principles</vt:lpstr>
      <vt:lpstr>Fundamental Principles of OOP</vt:lpstr>
      <vt:lpstr>Abstraction</vt:lpstr>
      <vt:lpstr>What is Abstraction?</vt:lpstr>
      <vt:lpstr>What is Abstraction?</vt:lpstr>
      <vt:lpstr>Abstraction – Example</vt:lpstr>
      <vt:lpstr>Polymorphism</vt:lpstr>
      <vt:lpstr>What is Polymorphism?</vt:lpstr>
      <vt:lpstr>What is Polymorphism?</vt:lpstr>
      <vt:lpstr>Abstract Classes</vt:lpstr>
      <vt:lpstr>Abstract Classes</vt:lpstr>
      <vt:lpstr>Extending Abstract Class</vt:lpstr>
      <vt:lpstr>Methods in Abstract Class</vt:lpstr>
      <vt:lpstr>Interfaces</vt:lpstr>
      <vt:lpstr>What is an Interface?</vt:lpstr>
      <vt:lpstr>Interface Details</vt:lpstr>
      <vt:lpstr>Interface Example</vt:lpstr>
      <vt:lpstr>Interface Valid Example</vt:lpstr>
      <vt:lpstr>Interface Invalid Example</vt:lpstr>
      <vt:lpstr>Identify the Problem</vt:lpstr>
      <vt:lpstr>Identify the Problem (2)</vt:lpstr>
      <vt:lpstr>Identify the Problem (3)</vt:lpstr>
      <vt:lpstr>Identify the Problem (4)</vt:lpstr>
      <vt:lpstr>What is the Problem with This Solution?</vt:lpstr>
      <vt:lpstr>Solution: Define Your Interface</vt:lpstr>
      <vt:lpstr>Solution: Create Your Implementation</vt:lpstr>
      <vt:lpstr>Solution: Create Your Implementation (2)</vt:lpstr>
      <vt:lpstr>Solution: Use the Implementation</vt:lpstr>
      <vt:lpstr>Solution: Obtaining a Writer</vt:lpstr>
      <vt:lpstr>Put It All Together</vt:lpstr>
      <vt:lpstr>Abstract Classes vs. Interfaces</vt:lpstr>
      <vt:lpstr>Abstract Classes vs. Interfaces</vt:lpstr>
      <vt:lpstr>Multiple Interfaces</vt:lpstr>
      <vt:lpstr>Multiple Interfaces (2)</vt:lpstr>
      <vt:lpstr>Interfaces with Multi Implementations</vt:lpstr>
      <vt:lpstr>Interfaces with Multi Implementations</vt:lpstr>
      <vt:lpstr>Interfaces with Multi Implementations</vt:lpstr>
      <vt:lpstr>Interfaces with Multi Implementations</vt:lpstr>
      <vt:lpstr>Namespaces</vt:lpstr>
      <vt:lpstr>Namespaces</vt:lpstr>
      <vt:lpstr>Namespaces – Example</vt:lpstr>
      <vt:lpstr>Namespaces – Example (2)</vt:lpstr>
      <vt:lpstr>Namespaces – Example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Interfaces and Abstraction</dc:title>
  <dc:subject>Software Development</dc:subject>
  <dc:creator>Software University</dc:creator>
  <cp:keywords>PHP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27</cp:revision>
  <dcterms:created xsi:type="dcterms:W3CDTF">2018-05-23T13:08:44Z</dcterms:created>
  <dcterms:modified xsi:type="dcterms:W3CDTF">2020-06-09T10:39:21Z</dcterms:modified>
  <cp:category>programming;computer programming;software development;web development</cp:category>
</cp:coreProperties>
</file>