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2"/>
  </p:sldMasterIdLst>
  <p:notesMasterIdLst>
    <p:notesMasterId r:id="rId46"/>
  </p:notesMasterIdLst>
  <p:handoutMasterIdLst>
    <p:handoutMasterId r:id="rId47"/>
  </p:handoutMasterIdLst>
  <p:sldIdLst>
    <p:sldId id="394" r:id="rId3"/>
    <p:sldId id="466" r:id="rId4"/>
    <p:sldId id="547" r:id="rId5"/>
    <p:sldId id="562" r:id="rId6"/>
    <p:sldId id="506" r:id="rId7"/>
    <p:sldId id="507" r:id="rId8"/>
    <p:sldId id="508" r:id="rId9"/>
    <p:sldId id="509" r:id="rId10"/>
    <p:sldId id="510" r:id="rId11"/>
    <p:sldId id="530" r:id="rId12"/>
    <p:sldId id="544" r:id="rId13"/>
    <p:sldId id="529" r:id="rId14"/>
    <p:sldId id="511" r:id="rId15"/>
    <p:sldId id="512" r:id="rId16"/>
    <p:sldId id="563" r:id="rId17"/>
    <p:sldId id="513" r:id="rId18"/>
    <p:sldId id="556" r:id="rId19"/>
    <p:sldId id="514" r:id="rId20"/>
    <p:sldId id="526" r:id="rId21"/>
    <p:sldId id="525" r:id="rId22"/>
    <p:sldId id="597" r:id="rId23"/>
    <p:sldId id="532" r:id="rId24"/>
    <p:sldId id="598" r:id="rId25"/>
    <p:sldId id="527" r:id="rId26"/>
    <p:sldId id="260" r:id="rId27"/>
    <p:sldId id="261" r:id="rId28"/>
    <p:sldId id="262" r:id="rId29"/>
    <p:sldId id="263" r:id="rId30"/>
    <p:sldId id="586" r:id="rId31"/>
    <p:sldId id="587" r:id="rId32"/>
    <p:sldId id="588" r:id="rId33"/>
    <p:sldId id="590" r:id="rId34"/>
    <p:sldId id="589" r:id="rId35"/>
    <p:sldId id="591" r:id="rId36"/>
    <p:sldId id="593" r:id="rId37"/>
    <p:sldId id="592" r:id="rId38"/>
    <p:sldId id="579" r:id="rId39"/>
    <p:sldId id="549" r:id="rId40"/>
    <p:sldId id="550" r:id="rId41"/>
    <p:sldId id="613" r:id="rId42"/>
    <p:sldId id="614" r:id="rId43"/>
    <p:sldId id="553" r:id="rId44"/>
    <p:sldId id="554" r:id="rId4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1CE0663-FF9A-432D-BC38-4D3F108A7811}">
          <p14:sldIdLst>
            <p14:sldId id="394"/>
            <p14:sldId id="466"/>
            <p14:sldId id="547"/>
          </p14:sldIdLst>
        </p14:section>
        <p14:section name="HTTP Overview" id="{8183B54C-EAA7-435F-84CB-160350379B5D}">
          <p14:sldIdLst>
            <p14:sldId id="562"/>
            <p14:sldId id="506"/>
            <p14:sldId id="507"/>
            <p14:sldId id="508"/>
            <p14:sldId id="509"/>
            <p14:sldId id="510"/>
            <p14:sldId id="530"/>
            <p14:sldId id="544"/>
          </p14:sldIdLst>
        </p14:section>
        <p14:section name="HTTP Developer Tools" id="{05660241-9297-41B2-A404-67FF896EBB71}">
          <p14:sldIdLst>
            <p14:sldId id="529"/>
            <p14:sldId id="511"/>
            <p14:sldId id="512"/>
          </p14:sldIdLst>
        </p14:section>
        <p14:section name="REST and RESTful Services" id="{37032C8E-1C9C-4728-9E5A-1A589A3F2FAE}">
          <p14:sldIdLst>
            <p14:sldId id="563"/>
            <p14:sldId id="513"/>
            <p14:sldId id="556"/>
            <p14:sldId id="514"/>
          </p14:sldIdLst>
        </p14:section>
        <p14:section name="GitHub API" id="{05027F8A-F21F-4B6D-87E4-681E010ED5AB}">
          <p14:sldIdLst>
            <p14:sldId id="526"/>
            <p14:sldId id="525"/>
            <p14:sldId id="597"/>
            <p14:sldId id="532"/>
            <p14:sldId id="598"/>
          </p14:sldIdLst>
        </p14:section>
        <p14:section name="AJAX" id="{525C6100-44AD-4203-B5F4-186A531C1FD0}">
          <p14:sldIdLst>
            <p14:sldId id="527"/>
            <p14:sldId id="260"/>
            <p14:sldId id="261"/>
            <p14:sldId id="262"/>
            <p14:sldId id="263"/>
            <p14:sldId id="586"/>
            <p14:sldId id="587"/>
            <p14:sldId id="588"/>
            <p14:sldId id="590"/>
            <p14:sldId id="589"/>
            <p14:sldId id="591"/>
            <p14:sldId id="593"/>
            <p14:sldId id="592"/>
            <p14:sldId id="579"/>
          </p14:sldIdLst>
        </p14:section>
        <p14:section name="Conclusion" id="{8FBD8AD9-4FBB-4D4B-8026-071DED166040}">
          <p14:sldIdLst>
            <p14:sldId id="549"/>
            <p14:sldId id="550"/>
            <p14:sldId id="613"/>
            <p14:sldId id="614"/>
            <p14:sldId id="553"/>
            <p14:sldId id="5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22E"/>
    <a:srgbClr val="E85C0E"/>
    <a:srgbClr val="F8DC9E"/>
    <a:srgbClr val="FBEEDC"/>
    <a:srgbClr val="FBEEC9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03" autoAdjust="0"/>
    <p:restoredTop sz="67028" autoAdjust="0"/>
  </p:normalViewPr>
  <p:slideViewPr>
    <p:cSldViewPr>
      <p:cViewPr varScale="1">
        <p:scale>
          <a:sx n="71" d="100"/>
          <a:sy n="71" d="100"/>
        </p:scale>
        <p:origin x="2106" y="5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11/7/2019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7468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144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825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1138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23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507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17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this slides code -&gt; I think it can be optimized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898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46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371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498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4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52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38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5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9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63160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5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11/7/2019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11/7/2019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59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34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11/7/2019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35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9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9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19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11/7/2019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0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11/7/2019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094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62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hyperlink" Target="https://developer.chrome.com/devtools" TargetMode="Externa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hyperlink" Target="http://www.getpostman.com/" TargetMode="Externa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presentational_state_transfer" TargetMode="Externa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s.uci.edu/~fielding/pubs/dissertation/fielding_dissertation.pdf?fbclid=IwAR0vzDHFwDYLG_uarrsMbxwhgvnmgE6s-7jk37y0agkxxgqvXM7y-wCiZXQ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me-service.org/api/posts" TargetMode="External"/><Relationship Id="rId2" Type="http://schemas.openxmlformats.org/officeDocument/2006/relationships/hyperlink" Target="http://myservice.com/api/posts/17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://some-service.org/api/posts/17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github.com/repos/testnakov/softuniada-2016/commits" TargetMode="External"/><Relationship Id="rId2" Type="http://schemas.openxmlformats.org/officeDocument/2006/relationships/hyperlink" Target="https://api.github.com/users/testnakov/repos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api.github.com/repos/testnakov/test-nakov-repo/issue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pi.github.com/repos/testnakov/test-nakov-repo/issues/:id" TargetMode="Externa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github.com/repos/testnakov/test-nakov-repo/issues" TargetMode="External"/><Relationship Id="rId2" Type="http://schemas.openxmlformats.org/officeDocument/2006/relationships/hyperlink" Target="https://api.github.com/repos/testnakov/test-nakov-repo/issues/1/labels" TargetMode="Externa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4.png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application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73.png"/><Relationship Id="rId26" Type="http://schemas.openxmlformats.org/officeDocument/2006/relationships/image" Target="../media/image76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7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72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7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69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6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71.png"/><Relationship Id="rId22" Type="http://schemas.openxmlformats.org/officeDocument/2006/relationships/image" Target="../media/image7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8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80.gif"/><Relationship Id="rId4" Type="http://schemas.openxmlformats.org/officeDocument/2006/relationships/image" Target="../media/image77.jpeg"/><Relationship Id="rId9" Type="http://schemas.openxmlformats.org/officeDocument/2006/relationships/hyperlink" Target="https://www.lukanet.com/" TargetMode="Externa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686" y="1303142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/>
              <a:t>HTTP, RESTful Web Services, </a:t>
            </a:r>
            <a:r>
              <a:rPr lang="en-US" sz="3200" dirty="0"/>
              <a:t>AJAX Concepts, </a:t>
            </a:r>
            <a:r>
              <a:rPr lang="en-US" sz="3200" noProof="1"/>
              <a:t>XMLHttpRequest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Services and AJAX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75812" y="6248400"/>
            <a:ext cx="1687939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</a:t>
            </a:r>
            <a:r>
              <a:rPr lang="en-GB" sz="1800" dirty="0">
                <a:solidFill>
                  <a:schemeClr val="bg1"/>
                </a:solidFill>
                <a:hlinkClick r:id="rId3"/>
              </a:rPr>
              <a:t>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0972" y="5415260"/>
            <a:ext cx="2950749" cy="351754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pic>
        <p:nvPicPr>
          <p:cNvPr id="13" name="Picture 2" descr="Ð ÐµÐ·ÑÐ»ÑÐ°Ñ Ñ Ð¸Ð·Ð¾Ð±ÑÐ°Ð¶ÐµÐ½Ð¸Ðµ Ð·Ð° ajax programming">
            <a:extLst>
              <a:ext uri="{FF2B5EF4-FFF2-40B4-BE49-F238E27FC236}">
                <a16:creationId xmlns:a16="http://schemas.microsoft.com/office/drawing/2014/main" id="{017F9B6C-41A0-4805-A26C-18E39F1D2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12" y="3023769"/>
            <a:ext cx="1766692" cy="167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Ð ÐµÐ·ÑÐ»ÑÐ°Ñ Ñ Ð¸Ð·Ð¾Ð±ÑÐ°Ð¶ÐµÐ½Ð¸Ðµ Ð·Ð° rest services icon png">
            <a:extLst>
              <a:ext uri="{FF2B5EF4-FFF2-40B4-BE49-F238E27FC236}">
                <a16:creationId xmlns:a16="http://schemas.microsoft.com/office/drawing/2014/main" id="{633DB1C8-86C9-4A47-B7CC-0863C2609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" y="3033838"/>
            <a:ext cx="1766692" cy="187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Status Codes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6" name="Group 134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5322223"/>
              </p:ext>
            </p:extLst>
          </p:nvPr>
        </p:nvGraphicFramePr>
        <p:xfrm>
          <a:off x="551935" y="1233866"/>
          <a:ext cx="11011465" cy="5216144"/>
        </p:xfrm>
        <a:graphic>
          <a:graphicData uri="http://schemas.openxmlformats.org/drawingml/2006/table">
            <a:tbl>
              <a:tblPr/>
              <a:tblGrid>
                <a:gridCol w="198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3777">
                  <a:extLst>
                    <a:ext uri="{9D8B030D-6E8A-4147-A177-3AD203B41FA5}">
                      <a16:colId xmlns:a16="http://schemas.microsoft.com/office/drawing/2014/main" val="34834454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Code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51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Successfully retrieved resource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474">
                <a:tc>
                  <a:txBody>
                    <a:bodyPr/>
                    <a:lstStyle/>
                    <a:p>
                      <a:r>
                        <a:rPr lang="en-US" sz="2800" dirty="0"/>
                        <a:t>201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Created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A new resource was created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r>
                        <a:rPr lang="en-US" sz="2800" dirty="0"/>
                        <a:t>204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 Content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Request has nothing to return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33580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r>
                        <a:rPr lang="en-US" sz="2800" dirty="0"/>
                        <a:t>301</a:t>
                      </a:r>
                      <a:r>
                        <a:rPr lang="en-US" sz="2800" baseline="0" dirty="0"/>
                        <a:t> / 302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Moved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Moved to another location (redirect)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536364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Bad Request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Invalid request / syntax error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25408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 / 403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Unauthorized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Authentication failed / Access denied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099657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Not Found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Invalid</a:t>
                      </a:r>
                      <a:r>
                        <a:rPr lang="en-US" sz="2800" baseline="0" dirty="0"/>
                        <a:t> resource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30432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409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Conflict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Conflict was detected, e.g. duplicated email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938763"/>
                  </a:ext>
                </a:extLst>
              </a:tr>
              <a:tr h="4069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/ 503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Server</a:t>
                      </a:r>
                      <a:r>
                        <a:rPr lang="en-US" sz="2800" baseline="0" dirty="0"/>
                        <a:t> Error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Internal server</a:t>
                      </a:r>
                      <a:r>
                        <a:rPr lang="en-US" sz="2800" baseline="0" dirty="0"/>
                        <a:t> error / Service unavailable</a:t>
                      </a:r>
                      <a:endParaRPr lang="en-US" sz="2800" dirty="0"/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294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56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218862"/>
            <a:ext cx="11801757" cy="5201066"/>
          </a:xfr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sz="3200" dirty="0">
                <a:latin typeface="+mj-lt"/>
              </a:rPr>
              <a:t>The </a:t>
            </a:r>
            <a:r>
              <a:rPr lang="en-US" sz="32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Content-Type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/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Content-Disposition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headers specify how </a:t>
            </a:r>
            <a:r>
              <a:rPr lang="en-US" sz="3200" dirty="0" smtClean="0">
                <a:latin typeface="+mj-lt"/>
              </a:rPr>
              <a:t>the HTTP </a:t>
            </a:r>
            <a:r>
              <a:rPr lang="en-US" sz="3200" dirty="0">
                <a:latin typeface="+mj-lt"/>
              </a:rPr>
              <a:t>request / response body should be processed</a:t>
            </a:r>
          </a:p>
          <a:p>
            <a:pPr marL="0" indent="0" latinLnBrk="0">
              <a:lnSpc>
                <a:spcPct val="100000"/>
              </a:lnSpc>
              <a:buNone/>
            </a:pPr>
            <a:endParaRPr lang="en-US" sz="32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Content-Type and Disposition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3877" y="3048000"/>
            <a:ext cx="595393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Content-Type:</a:t>
            </a:r>
            <a:r>
              <a: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application/json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73877" y="4533565"/>
            <a:ext cx="7401735" cy="1479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Content-Type:</a:t>
            </a:r>
            <a:r>
              <a: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application/pdf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Content-Disposition: attachment;                                                                                                    filename="Financial-Report-April-2016.pdf"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077421" y="3035685"/>
            <a:ext cx="4288409" cy="720346"/>
          </a:xfrm>
          <a:prstGeom prst="wedgeRoundRectCallout">
            <a:avLst>
              <a:gd name="adj1" fmla="val -59824"/>
              <a:gd name="adj2" fmla="val 580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UTF-8 encoded HTML page. Will be shown in the browser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73877" y="3819395"/>
            <a:ext cx="679213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Content-Type:</a:t>
            </a:r>
            <a:r>
              <a: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text/html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 charset=utf-8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503612" y="2428821"/>
            <a:ext cx="2895600" cy="492450"/>
          </a:xfrm>
          <a:prstGeom prst="wedgeRoundRectCallout">
            <a:avLst>
              <a:gd name="adj1" fmla="val -61902"/>
              <a:gd name="adj2" fmla="val 614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JSON-encoded data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630825" y="4677558"/>
            <a:ext cx="5181600" cy="757479"/>
          </a:xfrm>
          <a:prstGeom prst="wedgeRoundRectCallout">
            <a:avLst>
              <a:gd name="adj1" fmla="val -57262"/>
              <a:gd name="adj2" fmla="val 371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This will download a PDF file named </a:t>
            </a:r>
            <a:r>
              <a:rPr lang="en-US" b="1" noProof="1">
                <a:solidFill>
                  <a:schemeClr val="bg1"/>
                </a:solidFill>
              </a:rPr>
              <a:t>Financial-Report-April-2016.pdf</a:t>
            </a:r>
          </a:p>
        </p:txBody>
      </p:sp>
    </p:spTree>
    <p:extLst>
      <p:ext uri="{BB962C8B-B14F-4D97-AF65-F5344CB8AC3E}">
        <p14:creationId xmlns:p14="http://schemas.microsoft.com/office/powerpoint/2010/main" val="233658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2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Developer Tools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Chrome Dev Tools, Fiddler, Postman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BACB68-F0A4-466F-84D4-246A6C5CD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295400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2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Chrome Developer Tools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5812" y="6198986"/>
            <a:ext cx="826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Read more about Chrome Developer Tools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812" y="1260605"/>
            <a:ext cx="9448800" cy="484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27908" y="6182822"/>
            <a:ext cx="8460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Read more about Postman REST Client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908" y="1271460"/>
            <a:ext cx="8326360" cy="474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0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57E4D-B47B-4294-84E5-46A8946775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REST and RESTful Services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FF191-90C5-48AE-8950-18D9D4B3976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34A8E2-30E9-4BF3-8CB7-E302C157CA9D}"/>
              </a:ext>
            </a:extLst>
          </p:cNvPr>
          <p:cNvSpPr/>
          <p:nvPr/>
        </p:nvSpPr>
        <p:spPr>
          <a:xfrm>
            <a:off x="4486247" y="1905000"/>
            <a:ext cx="321633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0"/>
                <a:solidFill>
                  <a:schemeClr val="bg2"/>
                </a:solidFill>
              </a:rPr>
              <a:t>{</a:t>
            </a:r>
            <a:r>
              <a:rPr lang="en-US" sz="8800" cap="none" spc="0" dirty="0">
                <a:ln w="0"/>
                <a:solidFill>
                  <a:schemeClr val="bg2"/>
                </a:solidFill>
              </a:rPr>
              <a:t>REST</a:t>
            </a:r>
            <a:r>
              <a:rPr lang="en-US" sz="8800" b="1" cap="none" spc="0" dirty="0">
                <a:ln w="0"/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362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</a:t>
            </a:r>
            <a:r>
              <a:rPr lang="en-US" sz="3200" dirty="0"/>
              <a:t>presentational </a:t>
            </a:r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dirty="0"/>
              <a:t>tate </a:t>
            </a:r>
            <a:r>
              <a:rPr lang="en-US" sz="32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ransfer (</a:t>
            </a:r>
            <a:r>
              <a:rPr lang="en-US" sz="3200" b="1" dirty="0">
                <a:solidFill>
                  <a:schemeClr val="bg1"/>
                </a:solidFill>
                <a:hlinkClick r:id="rId2"/>
              </a:rPr>
              <a:t>REST</a:t>
            </a:r>
            <a:r>
              <a:rPr lang="en-US" sz="3200" dirty="0"/>
              <a:t>)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Architecture for </a:t>
            </a:r>
            <a:r>
              <a:rPr lang="en-US" sz="3200" b="1" dirty="0">
                <a:solidFill>
                  <a:schemeClr val="bg1"/>
                </a:solidFill>
              </a:rPr>
              <a:t>client-server communication</a:t>
            </a:r>
            <a:r>
              <a:rPr lang="en-US" sz="3200" dirty="0"/>
              <a:t> over HTTP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Resources have </a:t>
            </a:r>
            <a:r>
              <a:rPr lang="en-US" sz="3200" b="1" dirty="0">
                <a:solidFill>
                  <a:schemeClr val="bg1"/>
                </a:solidFill>
              </a:rPr>
              <a:t>URI</a:t>
            </a:r>
            <a:r>
              <a:rPr lang="en-US" sz="3200" dirty="0"/>
              <a:t> (address)</a:t>
            </a:r>
          </a:p>
          <a:p>
            <a:pPr lvl="1" latinLnBrk="0">
              <a:buClr>
                <a:schemeClr val="tx1"/>
              </a:buClr>
            </a:pPr>
            <a:r>
              <a:rPr lang="en-US" sz="3200" dirty="0"/>
              <a:t>Can be </a:t>
            </a:r>
            <a:r>
              <a:rPr lang="en-US" sz="3200" b="1" dirty="0">
                <a:solidFill>
                  <a:schemeClr val="bg1"/>
                </a:solidFill>
              </a:rPr>
              <a:t>created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</a:rPr>
              <a:t>retrieved</a:t>
            </a:r>
            <a:r>
              <a:rPr lang="en-US" sz="3200" dirty="0"/>
              <a:t>/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modified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</a:rPr>
              <a:t>deleted</a:t>
            </a:r>
            <a:r>
              <a:rPr lang="en-US" sz="3200" dirty="0"/>
              <a:t>/etc.</a:t>
            </a:r>
          </a:p>
          <a:p>
            <a:pPr latinLnBrk="0"/>
            <a:r>
              <a:rPr lang="en-US" sz="3200" dirty="0"/>
              <a:t>RESTful API/RESTful Service</a:t>
            </a:r>
          </a:p>
          <a:p>
            <a:pPr lvl="1" latinLnBrk="0"/>
            <a:r>
              <a:rPr lang="en-US" sz="3200" dirty="0"/>
              <a:t>Provides access to </a:t>
            </a:r>
            <a:r>
              <a:rPr lang="en-US" sz="3200" b="1" dirty="0">
                <a:solidFill>
                  <a:schemeClr val="bg1"/>
                </a:solidFill>
              </a:rPr>
              <a:t>server-side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resources</a:t>
            </a:r>
            <a:r>
              <a:rPr lang="en-US" sz="3200" dirty="0"/>
              <a:t> via </a:t>
            </a:r>
            <a:r>
              <a:rPr lang="en-US" sz="3200" b="1" dirty="0">
                <a:solidFill>
                  <a:schemeClr val="bg1"/>
                </a:solidFill>
              </a:rPr>
              <a:t>HTTP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and RESTful Services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885182" y="3248887"/>
            <a:ext cx="4516846" cy="381000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00" b="1" dirty="0">
                <a:solidFill>
                  <a:srgbClr val="FFFFFF"/>
                </a:solidFill>
              </a:rPr>
              <a:t>Resource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885182" y="4262562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1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045236" y="4264171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2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9185229" y="4262561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3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0361651" y="4262561"/>
            <a:ext cx="1087846" cy="281725"/>
          </a:xfrm>
          <a:prstGeom prst="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FFFFFF"/>
                </a:solidFill>
              </a:rPr>
              <a:t>Representation 4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475412" y="2590800"/>
            <a:ext cx="5341723" cy="3699274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570930" y="2864288"/>
            <a:ext cx="5118486" cy="209474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570930" y="5107822"/>
            <a:ext cx="5118486" cy="1070406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753828" y="5377664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GET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973028" y="5377664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PUT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9208394" y="5377664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POST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0439861" y="5382788"/>
            <a:ext cx="11430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rgbClr val="FFFFFF"/>
                </a:solidFill>
              </a:rPr>
              <a:t>DELETE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03224" y="5842275"/>
            <a:ext cx="1502079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</a:rPr>
              <a:t>Uniform Method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568054" y="2851325"/>
            <a:ext cx="460382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</a:rPr>
              <a:t>URI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80750" y="2593788"/>
            <a:ext cx="1572417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</a:rPr>
              <a:t>REST Web Service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287228" y="4959028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8512959" y="4971991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9703694" y="4957081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10903986" y="4956930"/>
            <a:ext cx="76200" cy="418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7515828" y="3629887"/>
            <a:ext cx="304800" cy="632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8513926" y="3637961"/>
            <a:ext cx="307339" cy="645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380673" y="3641015"/>
            <a:ext cx="357487" cy="62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0439861" y="3637109"/>
            <a:ext cx="386145" cy="647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36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695259" cy="5201066"/>
          </a:xfrm>
        </p:spPr>
        <p:txBody>
          <a:bodyPr>
            <a:normAutofit/>
          </a:bodyPr>
          <a:lstStyle/>
          <a:p>
            <a:pPr marL="0" indent="0" latinLnBrk="0">
              <a:buClr>
                <a:schemeClr val="tx1"/>
              </a:buClr>
              <a:buNone/>
            </a:pPr>
            <a:r>
              <a:rPr lang="en-US" sz="3200" dirty="0"/>
              <a:t>REST defines </a:t>
            </a:r>
            <a:r>
              <a:rPr lang="en-US" sz="3200" b="1" dirty="0">
                <a:solidFill>
                  <a:schemeClr val="bg1"/>
                </a:solidFill>
              </a:rPr>
              <a:t>6 architectural constraints </a:t>
            </a:r>
            <a:r>
              <a:rPr lang="en-US" sz="3200" dirty="0"/>
              <a:t>which make any web service - a true RESTful API</a:t>
            </a:r>
          </a:p>
          <a:p>
            <a:pPr marL="990106" lvl="1" indent="-457200" latinLnBrk="0">
              <a:buClr>
                <a:schemeClr val="tx1"/>
              </a:buClr>
            </a:pPr>
            <a:r>
              <a:rPr lang="en-US" sz="3000" dirty="0"/>
              <a:t>Client-server architecture</a:t>
            </a:r>
          </a:p>
          <a:p>
            <a:pPr marL="990106" lvl="1" indent="-457200" latinLnBrk="0">
              <a:buClr>
                <a:schemeClr val="tx1"/>
              </a:buClr>
            </a:pPr>
            <a:r>
              <a:rPr lang="en-US" sz="3000" dirty="0"/>
              <a:t>Statelessness</a:t>
            </a:r>
          </a:p>
          <a:p>
            <a:pPr marL="990106" lvl="1" indent="-457200" latinLnBrk="0">
              <a:buClr>
                <a:schemeClr val="tx1"/>
              </a:buClr>
            </a:pPr>
            <a:r>
              <a:rPr lang="en-US" sz="3000" dirty="0"/>
              <a:t>Cacheable</a:t>
            </a:r>
          </a:p>
          <a:p>
            <a:pPr marL="990106" lvl="1" indent="-457200" latinLnBrk="0">
              <a:buClr>
                <a:schemeClr val="tx1"/>
              </a:buClr>
            </a:pPr>
            <a:r>
              <a:rPr lang="en-US" sz="3000" dirty="0"/>
              <a:t>Layered system</a:t>
            </a:r>
          </a:p>
          <a:p>
            <a:pPr marL="990106" lvl="1" indent="-457200" latinLnBrk="0">
              <a:buClr>
                <a:schemeClr val="tx1"/>
              </a:buClr>
            </a:pPr>
            <a:r>
              <a:rPr lang="en-US" sz="3000" dirty="0"/>
              <a:t>Code on demand (optional)</a:t>
            </a:r>
          </a:p>
          <a:p>
            <a:pPr marL="990106" lvl="1" indent="-457200" latinLnBrk="0">
              <a:buClr>
                <a:schemeClr val="tx1"/>
              </a:buClr>
            </a:pPr>
            <a:r>
              <a:rPr lang="en-US" sz="3000" dirty="0"/>
              <a:t>Uniform interface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</a:t>
            </a:r>
            <a:r>
              <a:rPr lang="en-US" sz="4000" dirty="0"/>
              <a:t>Architectural Constraints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76794" y="6320786"/>
            <a:ext cx="662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Read more about REST Architectural Constraints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2590800"/>
            <a:ext cx="2895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2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Create a new post</a:t>
            </a:r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200" dirty="0"/>
              <a:t>Get all posts / specific post</a:t>
            </a:r>
          </a:p>
          <a:p>
            <a:pPr>
              <a:lnSpc>
                <a:spcPct val="90000"/>
              </a:lnSpc>
            </a:pPr>
            <a:endParaRPr lang="en-US" sz="3200" dirty="0"/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200" dirty="0"/>
              <a:t>Delete existing post</a:t>
            </a:r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200" b="1" dirty="0">
              <a:solidFill>
                <a:schemeClr val="bg1"/>
              </a:solidFill>
              <a:hlinkClick r:id="rId2"/>
            </a:endParaRPr>
          </a:p>
          <a:p>
            <a:pPr>
              <a:lnSpc>
                <a:spcPct val="90000"/>
              </a:lnSpc>
            </a:pPr>
            <a:r>
              <a:rPr lang="en-US" sz="3200" dirty="0"/>
              <a:t>Replace / modify existing post</a:t>
            </a:r>
          </a:p>
          <a:p>
            <a:pPr marL="609036" lvl="1" indent="0">
              <a:lnSpc>
                <a:spcPct val="90000"/>
              </a:lnSpc>
              <a:buClr>
                <a:schemeClr val="tx1"/>
              </a:buClr>
              <a:buNone/>
            </a:pPr>
            <a:endParaRPr lang="en-US" sz="32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760412" y="2852757"/>
            <a:ext cx="9374188" cy="587441"/>
            <a:chOff x="869948" y="1895724"/>
            <a:chExt cx="10253663" cy="587441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dirty="0">
                  <a:solidFill>
                    <a:schemeClr val="bg1"/>
                  </a:solidFill>
                  <a:hlinkClick r:id="rId3"/>
                </a:rPr>
                <a:t>http://some-service.org/api/posts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60412" y="1719573"/>
            <a:ext cx="9374188" cy="587441"/>
            <a:chOff x="869948" y="1895724"/>
            <a:chExt cx="10253663" cy="587441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dirty="0">
                  <a:solidFill>
                    <a:schemeClr val="bg1"/>
                  </a:solidFill>
                  <a:hlinkClick r:id="rId3"/>
                </a:rPr>
                <a:t>http://some-service.org/api/posts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and RESTful Services -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760412" y="3559546"/>
            <a:ext cx="9374188" cy="587441"/>
            <a:chOff x="869948" y="1895724"/>
            <a:chExt cx="10253663" cy="587441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dirty="0">
                  <a:solidFill>
                    <a:schemeClr val="bg1"/>
                  </a:solidFill>
                  <a:hlinkClick r:id="rId4"/>
                </a:rPr>
                <a:t>http://some-service.org/api/posts/17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60413" y="4684647"/>
            <a:ext cx="9374188" cy="587441"/>
            <a:chOff x="869947" y="1895724"/>
            <a:chExt cx="7839108" cy="587441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869947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DELETE</a:t>
              </a:r>
            </a:p>
          </p:txBody>
        </p:sp>
        <p:sp>
          <p:nvSpPr>
            <p:cNvPr id="22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672944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dirty="0">
                  <a:solidFill>
                    <a:schemeClr val="bg1"/>
                  </a:solidFill>
                  <a:hlinkClick r:id="rId4"/>
                </a:rPr>
                <a:t>http://some-service.org/api/posts/17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60412" y="5869423"/>
            <a:ext cx="9374188" cy="587442"/>
            <a:chOff x="869947" y="1895723"/>
            <a:chExt cx="7826918" cy="587442"/>
          </a:xfrm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869947" y="1895724"/>
              <a:ext cx="1511591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PUT/PATCH </a:t>
              </a:r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2381537" y="1895723"/>
              <a:ext cx="6315328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dirty="0">
                  <a:hlinkClick r:id="rId4"/>
                </a:rPr>
                <a:t>http://some-service.org/api/posts/17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547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GitHub REST API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Accessing GitHub through HTTP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12" y="8382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374650" y="1195388"/>
            <a:ext cx="11814175" cy="5202237"/>
          </a:xfrm>
        </p:spPr>
        <p:txBody>
          <a:bodyPr>
            <a:normAutofit/>
          </a:bodyPr>
          <a:lstStyle/>
          <a:p>
            <a:pPr marL="446088" indent="-446088" latinLnBrk="0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The HTTP Overview</a:t>
            </a:r>
          </a:p>
          <a:p>
            <a:pPr marL="446088" indent="-446088" latinLnBrk="0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HTTP Developer Tools</a:t>
            </a:r>
          </a:p>
          <a:p>
            <a:pPr marL="446088" indent="-446088" latinLnBrk="0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REST and RESTful Services</a:t>
            </a:r>
          </a:p>
          <a:p>
            <a:pPr marL="446088" indent="-446088" latinLnBrk="0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Accessing the GitHub API</a:t>
            </a:r>
          </a:p>
          <a:p>
            <a:pPr marL="446088" indent="-446088" latinLnBrk="0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AJAX</a:t>
            </a:r>
          </a:p>
          <a:p>
            <a:pPr marL="990106" lvl="1" indent="-457200" latinLnBrk="0">
              <a:lnSpc>
                <a:spcPct val="120000"/>
              </a:lnSpc>
            </a:pPr>
            <a:r>
              <a:rPr lang="en-US" sz="3000" dirty="0"/>
              <a:t>Fetch API</a:t>
            </a:r>
          </a:p>
          <a:p>
            <a:pPr marL="446088" indent="-446088" latinLnBrk="0">
              <a:lnSpc>
                <a:spcPct val="120000"/>
              </a:lnSpc>
              <a:buFontTx/>
              <a:buAutoNum type="arabicPeriod"/>
            </a:pPr>
            <a:endParaRPr lang="en-US" sz="3200" dirty="0"/>
          </a:p>
          <a:p>
            <a:pPr marL="446088" indent="-446088" latinLnBrk="0">
              <a:lnSpc>
                <a:spcPct val="120000"/>
              </a:lnSpc>
              <a:buFontTx/>
              <a:buAutoNum type="arabicPeriod"/>
            </a:pP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List user's all public repositories:</a:t>
            </a:r>
          </a:p>
          <a:p>
            <a:endParaRPr lang="en-US" sz="3200" dirty="0"/>
          </a:p>
          <a:p>
            <a:r>
              <a:rPr lang="en-US" sz="3200" dirty="0"/>
              <a:t>Get all commits from a public repository: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Get all issues/issue #1 from a public repository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API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851948" y="1802975"/>
            <a:ext cx="10251212" cy="587441"/>
            <a:chOff x="869948" y="1895724"/>
            <a:chExt cx="10253663" cy="587441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869948" y="1895724"/>
              <a:ext cx="1109664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1979611" y="1895724"/>
              <a:ext cx="91440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2"/>
                </a:rPr>
                <a:t>https://api.github.com/users/testnakov/repos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62748" y="3091495"/>
            <a:ext cx="10240412" cy="525886"/>
            <a:chOff x="877513" y="3307025"/>
            <a:chExt cx="10240412" cy="525886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877513" y="3307025"/>
              <a:ext cx="1069200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ctr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000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1946713" y="3307025"/>
              <a:ext cx="9171212" cy="52588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000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3"/>
                </a:rPr>
                <a:t>https://api.github.com/repos/testnakov/softuniada-2016/commits</a:t>
              </a:r>
              <a:endPara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1976790" y="4437596"/>
            <a:ext cx="912795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  <a:hlinkClick r:id="rId4"/>
              </a:rPr>
              <a:t>/repos/testnakov/test-nakov-repo/issues</a:t>
            </a:r>
            <a:r>
              <a: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867219" y="4437596"/>
            <a:ext cx="110957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algn="ctr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GET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964378" y="5226213"/>
            <a:ext cx="912795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  <a:hlinkClick r:id="rId4"/>
              </a:rPr>
              <a:t>/repos/testnakov/test-nakov-repo/issues/</a:t>
            </a:r>
            <a:r>
              <a: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  <a:hlinkClick r:id="rId3"/>
              </a:rPr>
              <a:t>1</a:t>
            </a:r>
            <a:r>
              <a: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856394" y="5226213"/>
            <a:ext cx="110957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algn="ctr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179105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23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06073F-C1FE-4295-B771-54A5C5112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the first issue from the "</a:t>
            </a:r>
            <a:r>
              <a:rPr lang="en-US" b="1" dirty="0">
                <a:solidFill>
                  <a:schemeClr val="bg1"/>
                </a:solidFill>
              </a:rPr>
              <a:t>test-</a:t>
            </a:r>
            <a:r>
              <a:rPr lang="en-US" b="1" dirty="0" err="1">
                <a:solidFill>
                  <a:schemeClr val="bg1"/>
                </a:solidFill>
              </a:rPr>
              <a:t>nakov</a:t>
            </a:r>
            <a:r>
              <a:rPr lang="en-US" b="1" dirty="0">
                <a:solidFill>
                  <a:schemeClr val="bg1"/>
                </a:solidFill>
              </a:rPr>
              <a:t>-repo</a:t>
            </a:r>
            <a:r>
              <a:rPr lang="en-US" dirty="0"/>
              <a:t>" repository</a:t>
            </a:r>
          </a:p>
          <a:p>
            <a:r>
              <a:rPr lang="en-US" dirty="0"/>
              <a:t>Send a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 request to:</a:t>
            </a:r>
          </a:p>
          <a:p>
            <a:pPr lvl="1"/>
            <a:r>
              <a:rPr lang="en-US" b="1" dirty="0">
                <a:hlinkClick r:id="rId2"/>
              </a:rPr>
              <a:t>https://api.github.com/repos/testnakov/test-nakov-repo/</a:t>
            </a:r>
            <a:br>
              <a:rPr lang="en-US" b="1" dirty="0">
                <a:hlinkClick r:id="rId2"/>
              </a:rPr>
            </a:br>
            <a:r>
              <a:rPr lang="en-US" b="1" dirty="0">
                <a:hlinkClick r:id="rId2"/>
              </a:rPr>
              <a:t>issues/:id</a:t>
            </a:r>
            <a:endParaRPr lang="en-US" b="1" dirty="0"/>
          </a:p>
          <a:p>
            <a:pPr lvl="1"/>
            <a:r>
              <a:rPr lang="en-US" dirty="0"/>
              <a:t>Where </a:t>
            </a:r>
            <a:r>
              <a:rPr lang="en-US" b="1" dirty="0">
                <a:solidFill>
                  <a:schemeClr val="bg1"/>
                </a:solidFill>
              </a:rPr>
              <a:t>:id</a:t>
            </a:r>
            <a:r>
              <a:rPr lang="en-US" dirty="0"/>
              <a:t> is the current issue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DBEE78-49E6-4A9E-88DF-E57D21D5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Labels Issue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F9AFE-2233-48CC-89C3-38831180658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7F7280-BC04-44E9-9F13-B2BB33165F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0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Get all labels for certain issue from a public repository: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32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32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3200" dirty="0"/>
              <a:t>Create a new issue to certain repository (with authentication)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API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60412" y="1731074"/>
            <a:ext cx="11049000" cy="956779"/>
            <a:chOff x="531812" y="1895718"/>
            <a:chExt cx="10591800" cy="956779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531812" y="1895718"/>
              <a:ext cx="1600200" cy="95400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2132012" y="1895724"/>
              <a:ext cx="8991600" cy="95677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2"/>
                </a:rPr>
                <a:t>https://api.github.com/repos/testnakov/test-nakov-repo/issues/1/labels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60412" y="3222808"/>
            <a:ext cx="11059323" cy="2762663"/>
            <a:chOff x="760412" y="3711896"/>
            <a:chExt cx="11059323" cy="2762663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760412" y="3711896"/>
              <a:ext cx="1658988" cy="95760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2419399" y="3711905"/>
              <a:ext cx="9390013" cy="95677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  <a:hlinkClick r:id="rId3"/>
                </a:rPr>
                <a:t>https://api.github.com/repos/testnakov/test-nakov-repo/issues</a:t>
              </a:r>
              <a:endPara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2419399" y="4720307"/>
              <a:ext cx="9390013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Authorization: Basic base64(user:pass)</a:t>
              </a:r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760412" y="4720307"/>
              <a:ext cx="1658988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Headers</a:t>
              </a:r>
            </a:p>
          </p:txBody>
        </p:sp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2419399" y="5358559"/>
              <a:ext cx="9400336" cy="111066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{"title":"Found a bug",</a:t>
              </a:r>
            </a:p>
            <a:p>
              <a:pPr indent="-593684" defTabSz="1218072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"body": "I'm having a problem with this."}</a:t>
              </a:r>
            </a:p>
          </p:txBody>
        </p:sp>
        <p:sp>
          <p:nvSpPr>
            <p:cNvPr id="19" name="Rectangle 3"/>
            <p:cNvSpPr>
              <a:spLocks noChangeArrowheads="1"/>
            </p:cNvSpPr>
            <p:nvPr/>
          </p:nvSpPr>
          <p:spPr bwMode="auto">
            <a:xfrm>
              <a:off x="760412" y="5358559"/>
              <a:ext cx="1658987" cy="111600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indent="-593684" algn="ctr" defTabSz="1218072" latinLnBrk="1">
                <a:lnSpc>
                  <a:spcPct val="2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Body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272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D18305-3F90-4903-A0AF-E63A6EA7E6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an issue when you send a "</a:t>
            </a:r>
            <a:r>
              <a:rPr lang="en-US" b="1" dirty="0">
                <a:solidFill>
                  <a:schemeClr val="bg1"/>
                </a:solidFill>
              </a:rPr>
              <a:t>POST</a:t>
            </a:r>
            <a:r>
              <a:rPr lang="en-US" dirty="0"/>
              <a:t>" request</a:t>
            </a:r>
          </a:p>
          <a:p>
            <a:r>
              <a:rPr lang="en-US" dirty="0"/>
              <a:t>Use your Github account </a:t>
            </a:r>
            <a:r>
              <a:rPr lang="en-US" b="1" dirty="0">
                <a:solidFill>
                  <a:schemeClr val="bg1"/>
                </a:solidFill>
              </a:rPr>
              <a:t>credentials</a:t>
            </a:r>
            <a:r>
              <a:rPr lang="en-US" dirty="0"/>
              <a:t> to submit the issue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A5BE49-228F-48B0-81D9-B1FC2E93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Create Issue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9F0A5-E117-4CB8-8BFC-8304236ACC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 descr="create-issue">
            <a:extLst>
              <a:ext uri="{FF2B5EF4-FFF2-40B4-BE49-F238E27FC236}">
                <a16:creationId xmlns:a16="http://schemas.microsoft.com/office/drawing/2014/main" id="{1339E225-51AE-4486-B4D7-76336AE3F1D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2412" y="2743200"/>
            <a:ext cx="9144000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7257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>
                <a:latin typeface="+mj-lt"/>
              </a:rPr>
              <a:t>AJAX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1" dirty="0"/>
              <a:t>Asynchronous JavaScript and XML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D6B734-6B58-46D9-9D07-49E66F74BDF1}"/>
              </a:ext>
            </a:extLst>
          </p:cNvPr>
          <p:cNvGrpSpPr/>
          <p:nvPr/>
        </p:nvGrpSpPr>
        <p:grpSpPr>
          <a:xfrm>
            <a:off x="4310911" y="1459604"/>
            <a:ext cx="3567002" cy="2153494"/>
            <a:chOff x="4310911" y="1459604"/>
            <a:chExt cx="3567002" cy="215349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EF54544-DE53-4711-B34C-8B716B4268DF}"/>
                </a:ext>
              </a:extLst>
            </p:cNvPr>
            <p:cNvGrpSpPr/>
            <p:nvPr/>
          </p:nvGrpSpPr>
          <p:grpSpPr>
            <a:xfrm>
              <a:off x="5180012" y="1459604"/>
              <a:ext cx="1143001" cy="2153494"/>
              <a:chOff x="5332410" y="2155113"/>
              <a:chExt cx="1143001" cy="2153494"/>
            </a:xfrm>
            <a:solidFill>
              <a:schemeClr val="bg2"/>
            </a:solidFill>
          </p:grpSpPr>
          <p:sp>
            <p:nvSpPr>
              <p:cNvPr id="2" name="Arrow: U-Turn 1">
                <a:extLst>
                  <a:ext uri="{FF2B5EF4-FFF2-40B4-BE49-F238E27FC236}">
                    <a16:creationId xmlns:a16="http://schemas.microsoft.com/office/drawing/2014/main" id="{E91DF892-CFF7-4EA5-B284-BD95FE2E6022}"/>
                  </a:ext>
                </a:extLst>
              </p:cNvPr>
              <p:cNvSpPr/>
              <p:nvPr/>
            </p:nvSpPr>
            <p:spPr bwMode="auto">
              <a:xfrm>
                <a:off x="5408612" y="2155113"/>
                <a:ext cx="1066799" cy="1217263"/>
              </a:xfrm>
              <a:prstGeom prst="uturnArrow">
                <a:avLst/>
              </a:prstGeom>
              <a:grpFill/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Arrow: U-Turn 6">
                <a:extLst>
                  <a:ext uri="{FF2B5EF4-FFF2-40B4-BE49-F238E27FC236}">
                    <a16:creationId xmlns:a16="http://schemas.microsoft.com/office/drawing/2014/main" id="{6943C52F-B3DD-4417-A070-2DBD2C2C9DF3}"/>
                  </a:ext>
                </a:extLst>
              </p:cNvPr>
              <p:cNvSpPr/>
              <p:nvPr/>
            </p:nvSpPr>
            <p:spPr bwMode="auto">
              <a:xfrm rot="10800000">
                <a:off x="5332410" y="3232414"/>
                <a:ext cx="1066798" cy="1076193"/>
              </a:xfrm>
              <a:prstGeom prst="uturnArrow">
                <a:avLst/>
              </a:prstGeom>
              <a:grpFill/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D3821D6-CDB3-4C02-8616-8657E9BC3652}"/>
                </a:ext>
              </a:extLst>
            </p:cNvPr>
            <p:cNvSpPr/>
            <p:nvPr/>
          </p:nvSpPr>
          <p:spPr>
            <a:xfrm>
              <a:off x="4310911" y="1751521"/>
              <a:ext cx="3567002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600" dirty="0">
                  <a:ln w="0"/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A  AX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973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32012" y="1295400"/>
            <a:ext cx="9906195" cy="4774061"/>
          </a:xfrm>
        </p:spPr>
        <p:txBody>
          <a:bodyPr>
            <a:noAutofit/>
          </a:bodyPr>
          <a:lstStyle/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Asynchronous JavaScript And XML</a:t>
            </a:r>
          </a:p>
          <a:p>
            <a:pPr lvl="1" latinLnBrk="0"/>
            <a:r>
              <a:rPr lang="en-US" sz="2899" dirty="0" smtClean="0">
                <a:latin typeface="+mj-lt"/>
              </a:rPr>
              <a:t>Background </a:t>
            </a:r>
            <a:r>
              <a:rPr lang="en-US" sz="2899" dirty="0">
                <a:latin typeface="+mj-lt"/>
              </a:rPr>
              <a:t>loading of </a:t>
            </a:r>
            <a:r>
              <a:rPr lang="en-US" sz="2899" b="1" dirty="0">
                <a:solidFill>
                  <a:schemeClr val="bg1"/>
                </a:solidFill>
                <a:latin typeface="+mj-lt"/>
              </a:rPr>
              <a:t>dynamic content/data</a:t>
            </a:r>
            <a:endParaRPr lang="bg-BG" sz="2899" b="1" dirty="0">
              <a:solidFill>
                <a:schemeClr val="bg1"/>
              </a:solidFill>
              <a:latin typeface="+mj-lt"/>
            </a:endParaRPr>
          </a:p>
          <a:p>
            <a:pPr lvl="1" latinLnBrk="0"/>
            <a:r>
              <a:rPr lang="en-US" sz="2899" dirty="0">
                <a:latin typeface="+mj-lt"/>
              </a:rPr>
              <a:t>Load data from the Web server and </a:t>
            </a:r>
            <a:r>
              <a:rPr lang="en-US" sz="2899" b="1" dirty="0">
                <a:solidFill>
                  <a:schemeClr val="bg1"/>
                </a:solidFill>
                <a:latin typeface="+mj-lt"/>
              </a:rPr>
              <a:t>render</a:t>
            </a:r>
            <a:r>
              <a:rPr lang="en-US" sz="2899" dirty="0">
                <a:latin typeface="+mj-lt"/>
              </a:rPr>
              <a:t> it</a:t>
            </a:r>
          </a:p>
          <a:p>
            <a:pPr latinLnBrk="0">
              <a:spcBef>
                <a:spcPts val="1200"/>
              </a:spcBef>
            </a:pPr>
            <a:r>
              <a:rPr lang="en-US" sz="3199" dirty="0">
                <a:latin typeface="+mj-lt"/>
              </a:rPr>
              <a:t>Two types of AJAX</a:t>
            </a:r>
          </a:p>
          <a:p>
            <a:pPr lvl="1" latinLnBrk="0"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+mj-lt"/>
              </a:rPr>
              <a:t>Partial page rendering</a:t>
            </a:r>
          </a:p>
          <a:p>
            <a:pPr lvl="2" latinLnBrk="0"/>
            <a:r>
              <a:rPr lang="en-US" sz="2899" dirty="0">
                <a:latin typeface="+mj-lt"/>
              </a:rPr>
              <a:t>Load HTML fragment + show it in a </a:t>
            </a:r>
            <a:r>
              <a:rPr lang="en-US" sz="2899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&lt;div&gt;</a:t>
            </a:r>
            <a:endParaRPr lang="en-US" sz="2899" dirty="0">
              <a:solidFill>
                <a:schemeClr val="bg1"/>
              </a:solidFill>
              <a:latin typeface="+mj-lt"/>
            </a:endParaRPr>
          </a:p>
          <a:p>
            <a:pPr lvl="1" latinLnBrk="0"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+mj-lt"/>
              </a:rPr>
              <a:t>JSON service</a:t>
            </a:r>
          </a:p>
          <a:p>
            <a:pPr lvl="2" latinLnBrk="0"/>
            <a:r>
              <a:rPr lang="en-US" sz="2899" dirty="0" smtClean="0">
                <a:latin typeface="+mj-lt"/>
              </a:rPr>
              <a:t>Loads </a:t>
            </a:r>
            <a:r>
              <a:rPr lang="en-US" sz="2899" dirty="0">
                <a:latin typeface="+mj-lt"/>
              </a:rPr>
              <a:t>JSON object and </a:t>
            </a:r>
            <a:r>
              <a:rPr lang="en-US" sz="2899" dirty="0" smtClean="0">
                <a:latin typeface="+mj-lt"/>
              </a:rPr>
              <a:t>displays it</a:t>
            </a:r>
            <a:endParaRPr lang="en-US" sz="2899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AJAX?</a:t>
            </a:r>
          </a:p>
        </p:txBody>
      </p:sp>
    </p:spTree>
    <p:extLst>
      <p:ext uri="{BB962C8B-B14F-4D97-AF65-F5344CB8AC3E}">
        <p14:creationId xmlns:p14="http://schemas.microsoft.com/office/powerpoint/2010/main" val="387246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AJAX</a:t>
            </a:r>
            <a:r>
              <a:rPr lang="bg-BG" dirty="0"/>
              <a:t>: </a:t>
            </a:r>
            <a:r>
              <a:rPr lang="en-US" dirty="0"/>
              <a:t>Workflow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312" y="6523819"/>
            <a:ext cx="428513" cy="196799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54004" y="1133253"/>
            <a:ext cx="5463277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99" dirty="0"/>
              <a:t>1. HTTP request (initial page load)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574" y="1864816"/>
            <a:ext cx="3952555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99" dirty="0"/>
              <a:t>2. HTTP response (HTML page)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849137" y="1151716"/>
            <a:ext cx="0" cy="5248312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527598" y="1151715"/>
            <a:ext cx="0" cy="5248312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58018" y="2605128"/>
            <a:ext cx="3639825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99" dirty="0"/>
              <a:t>AJAX request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37888" y="3422062"/>
            <a:ext cx="3658386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99" dirty="0"/>
              <a:t>AJAX response (asynchronous)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37888" y="4025968"/>
            <a:ext cx="3658386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99" dirty="0"/>
              <a:t>Returns data as JSON / HTML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09441" y="2273643"/>
            <a:ext cx="2116431" cy="2458193"/>
            <a:chOff x="1785220" y="3851122"/>
            <a:chExt cx="2116982" cy="2458833"/>
          </a:xfrm>
        </p:grpSpPr>
        <p:pic>
          <p:nvPicPr>
            <p:cNvPr id="28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1857837" y="5786735"/>
              <a:ext cx="18229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799" dirty="0"/>
                <a:t>Web Client</a:t>
              </a:r>
            </a:p>
          </p:txBody>
        </p:sp>
        <p:pic>
          <p:nvPicPr>
            <p:cNvPr id="34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34"/>
          <p:cNvGrpSpPr/>
          <p:nvPr/>
        </p:nvGrpSpPr>
        <p:grpSpPr>
          <a:xfrm>
            <a:off x="9767607" y="2320784"/>
            <a:ext cx="2004766" cy="2465150"/>
            <a:chOff x="8060004" y="3823226"/>
            <a:chExt cx="2005288" cy="2465792"/>
          </a:xfrm>
        </p:grpSpPr>
        <p:sp>
          <p:nvSpPr>
            <p:cNvPr id="36" name="TextBox 35"/>
            <p:cNvSpPr txBox="1"/>
            <p:nvPr/>
          </p:nvSpPr>
          <p:spPr>
            <a:xfrm>
              <a:off x="8060004" y="5765798"/>
              <a:ext cx="20052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799" dirty="0"/>
                <a:t>Web Server</a:t>
              </a:r>
            </a:p>
          </p:txBody>
        </p:sp>
        <p:pic>
          <p:nvPicPr>
            <p:cNvPr id="37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://cdn2.hubspot.net/hubfs/295648/computer-icon-1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707" y="4956776"/>
            <a:ext cx="1776930" cy="149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Закръглено правоъгълно изнесено означение 7"/>
          <p:cNvSpPr/>
          <p:nvPr/>
        </p:nvSpPr>
        <p:spPr bwMode="auto">
          <a:xfrm>
            <a:off x="2972405" y="2896832"/>
            <a:ext cx="2186985" cy="402222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99" b="1" dirty="0">
                <a:solidFill>
                  <a:schemeClr val="bg2"/>
                </a:solidFill>
              </a:rPr>
              <a:t>UI Interaction</a:t>
            </a:r>
            <a:endParaRPr lang="en-GB" sz="2499" dirty="0">
              <a:solidFill>
                <a:schemeClr val="bg2"/>
              </a:solidFill>
            </a:endParaRPr>
          </a:p>
        </p:txBody>
      </p:sp>
      <p:sp>
        <p:nvSpPr>
          <p:cNvPr id="42" name="Закръглено правоъгълно изнесено означение 7"/>
          <p:cNvSpPr/>
          <p:nvPr/>
        </p:nvSpPr>
        <p:spPr bwMode="auto">
          <a:xfrm>
            <a:off x="2972405" y="3775870"/>
            <a:ext cx="2186985" cy="402222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99" b="1" dirty="0">
                <a:solidFill>
                  <a:schemeClr val="bg2"/>
                </a:solidFill>
              </a:rPr>
              <a:t>AJAX handler</a:t>
            </a:r>
          </a:p>
        </p:txBody>
      </p:sp>
      <p:sp>
        <p:nvSpPr>
          <p:cNvPr id="43" name="Закръглено правоъгълно изнесено означение 7"/>
          <p:cNvSpPr/>
          <p:nvPr/>
        </p:nvSpPr>
        <p:spPr bwMode="auto">
          <a:xfrm>
            <a:off x="3193723" y="5298473"/>
            <a:ext cx="1930622" cy="803606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99" b="1" dirty="0">
                <a:solidFill>
                  <a:schemeClr val="bg2"/>
                </a:solidFill>
              </a:rPr>
              <a:t>Modify the page DOM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3415985" y="1460857"/>
            <a:ext cx="5601296" cy="28602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Left Arrow 5"/>
          <p:cNvSpPr/>
          <p:nvPr/>
        </p:nvSpPr>
        <p:spPr bwMode="auto">
          <a:xfrm>
            <a:off x="3414679" y="2390201"/>
            <a:ext cx="5602602" cy="312507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5397266" y="3035903"/>
            <a:ext cx="3620015" cy="31012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Left Arrow 7"/>
          <p:cNvSpPr/>
          <p:nvPr/>
        </p:nvSpPr>
        <p:spPr bwMode="auto">
          <a:xfrm>
            <a:off x="5397266" y="3857799"/>
            <a:ext cx="3620015" cy="300788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Down Arrow 17"/>
          <p:cNvSpPr/>
          <p:nvPr/>
        </p:nvSpPr>
        <p:spPr bwMode="auto">
          <a:xfrm>
            <a:off x="3882341" y="4401078"/>
            <a:ext cx="367110" cy="72141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5388881" y="5484786"/>
            <a:ext cx="827099" cy="3482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794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  <p:bldP spid="4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Using the XMLHttpRequest Object</a:t>
            </a:r>
            <a:endParaRPr lang="en-US" dirty="0"/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4106015" y="1624877"/>
            <a:ext cx="4158186" cy="774498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ln>
            <a:solidFill>
              <a:schemeClr val="bg1"/>
            </a:solidFill>
            <a:headEnd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2399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flipH="1" flipV="1">
            <a:off x="4106014" y="2902740"/>
            <a:ext cx="4158186" cy="774498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ln>
            <a:solidFill>
              <a:schemeClr val="bg1"/>
            </a:solidFill>
            <a:headEnd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2399" dirty="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5064218" y="1867670"/>
            <a:ext cx="2149580" cy="5230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799" b="1" dirty="0">
                <a:solidFill>
                  <a:schemeClr val="bg2"/>
                </a:solidFill>
                <a:cs typeface="Consolas" panose="020B0609020204030204" pitchFamily="49" charset="0"/>
              </a:rPr>
              <a:t>AJAX request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416268" y="1576924"/>
            <a:ext cx="1906751" cy="2348362"/>
            <a:chOff x="8157204" y="3823226"/>
            <a:chExt cx="1907248" cy="2348974"/>
          </a:xfrm>
        </p:grpSpPr>
        <p:sp>
          <p:nvSpPr>
            <p:cNvPr id="8" name="TextBox 7"/>
            <p:cNvSpPr txBox="1"/>
            <p:nvPr/>
          </p:nvSpPr>
          <p:spPr>
            <a:xfrm>
              <a:off x="8219128" y="5710535"/>
              <a:ext cx="1657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399" dirty="0"/>
                <a:t>Web Server</a:t>
              </a:r>
            </a:p>
          </p:txBody>
        </p:sp>
        <p:pic>
          <p:nvPicPr>
            <p:cNvPr id="9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2045943" y="1604812"/>
            <a:ext cx="2116431" cy="2396654"/>
            <a:chOff x="1785220" y="3851122"/>
            <a:chExt cx="2116982" cy="2397278"/>
          </a:xfrm>
        </p:grpSpPr>
        <p:pic>
          <p:nvPicPr>
            <p:cNvPr id="11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940700" y="5786735"/>
              <a:ext cx="1657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399" dirty="0"/>
                <a:t>Web Client</a:t>
              </a:r>
            </a:p>
          </p:txBody>
        </p:sp>
        <p:pic>
          <p:nvPicPr>
            <p:cNvPr id="13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003328" y="2885216"/>
            <a:ext cx="2363557" cy="5230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799" b="1" dirty="0">
                <a:solidFill>
                  <a:schemeClr val="bg2"/>
                </a:solidFill>
                <a:cs typeface="Consolas" pitchFamily="49" charset="0"/>
              </a:rPr>
              <a:t>AJAX response</a:t>
            </a:r>
          </a:p>
        </p:txBody>
      </p:sp>
    </p:spTree>
    <p:extLst>
      <p:ext uri="{BB962C8B-B14F-4D97-AF65-F5344CB8AC3E}">
        <p14:creationId xmlns:p14="http://schemas.microsoft.com/office/powerpoint/2010/main" val="127294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XMLHttpRequest - </a:t>
            </a:r>
            <a:r>
              <a:rPr lang="en-US" dirty="0"/>
              <a:t>Standard API for AJAX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9074" y="1213603"/>
            <a:ext cx="11342738" cy="7609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7972" tIns="71981" rIns="107972" bIns="71981">
            <a:spAutoFit/>
          </a:bodyPr>
          <a:lstStyle/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"load"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Load Repos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"res"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&gt;&lt;/div&gt;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9074" y="2105220"/>
            <a:ext cx="11342738" cy="44029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7972" tIns="71981" rIns="107972" bIns="71981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button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document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querySelector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"#load"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button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addEventListener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'click'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loadRepos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url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'https://api.github.com/users/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testnakov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/repos'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httpRequest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XMLHttpRequest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   httpRequest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addEventListener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readystatechange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()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httpRequest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readyState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&amp;&amp;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httpRequest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status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document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getElementById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"res"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textContent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httpRequest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responseText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});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   httpRequest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open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"GET"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url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   httpRequest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send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15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4972" y="1905000"/>
            <a:ext cx="9927138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It is similar to </a:t>
            </a:r>
            <a:r>
              <a:rPr lang="en-US" sz="3200" b="1" dirty="0">
                <a:solidFill>
                  <a:schemeClr val="bg1"/>
                </a:solidFill>
              </a:rPr>
              <a:t>XMLHttpRequest</a:t>
            </a:r>
            <a:r>
              <a:rPr lang="en-US" sz="3200" dirty="0"/>
              <a:t> (XHR). The main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difference</a:t>
            </a:r>
            <a:r>
              <a:rPr lang="en-US" sz="3200" dirty="0"/>
              <a:t> is that the </a:t>
            </a:r>
            <a:r>
              <a:rPr lang="en-US" sz="3200" b="1" dirty="0">
                <a:solidFill>
                  <a:schemeClr val="bg1"/>
                </a:solidFill>
              </a:rPr>
              <a:t>Fetch API</a:t>
            </a:r>
            <a:r>
              <a:rPr lang="en-US" sz="3200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Uses </a:t>
            </a:r>
            <a:r>
              <a:rPr lang="en-US" sz="3000" b="1" dirty="0">
                <a:solidFill>
                  <a:schemeClr val="bg1"/>
                </a:solidFill>
              </a:rPr>
              <a:t>Promises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Enables a </a:t>
            </a:r>
            <a:r>
              <a:rPr lang="en-US" sz="3000" b="1" dirty="0">
                <a:solidFill>
                  <a:schemeClr val="bg1"/>
                </a:solidFill>
              </a:rPr>
              <a:t>simpler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cleaner</a:t>
            </a:r>
            <a:r>
              <a:rPr lang="en-US" sz="3000" dirty="0"/>
              <a:t> API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000" dirty="0" smtClean="0"/>
              <a:t>Makes code more readable and maintainable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Fetch?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2412" y="1151814"/>
            <a:ext cx="945553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sz="3200" dirty="0"/>
              <a:t> method allows making network requests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90688" y="5149816"/>
            <a:ext cx="5867400" cy="14286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fetch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some.json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{…})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{…})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28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 smtClean="0"/>
              <a:t>#</a:t>
            </a:r>
            <a:r>
              <a:rPr lang="en-US" sz="11497" b="1" dirty="0" err="1" smtClean="0"/>
              <a:t>js</a:t>
            </a:r>
            <a:r>
              <a:rPr lang="en-US" sz="11497" b="1" dirty="0" smtClean="0"/>
              <a:t>-advanced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The response of a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sz="3200" dirty="0"/>
              <a:t> request is a </a:t>
            </a:r>
            <a:r>
              <a:rPr lang="en-US" sz="3200" b="1" dirty="0">
                <a:solidFill>
                  <a:schemeClr val="bg1"/>
                </a:solidFill>
              </a:rPr>
              <a:t>Stream</a:t>
            </a:r>
            <a:r>
              <a:rPr lang="en-US" sz="3200" dirty="0"/>
              <a:t> object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reading</a:t>
            </a:r>
            <a:r>
              <a:rPr lang="en-US" sz="3200" dirty="0"/>
              <a:t> of the stream happens </a:t>
            </a:r>
            <a:r>
              <a:rPr lang="en-US" sz="3200" b="1" dirty="0">
                <a:solidFill>
                  <a:schemeClr val="bg1"/>
                </a:solidFill>
              </a:rPr>
              <a:t>asynchronously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When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json()</a:t>
            </a:r>
            <a:r>
              <a:rPr lang="en-US" sz="3200" dirty="0"/>
              <a:t> method is called, a </a:t>
            </a:r>
            <a:r>
              <a:rPr lang="en-US" sz="3200" b="1" dirty="0">
                <a:solidFill>
                  <a:schemeClr val="bg1"/>
                </a:solidFill>
              </a:rPr>
              <a:t>Promise</a:t>
            </a:r>
            <a:r>
              <a:rPr lang="en-US" sz="3200" dirty="0"/>
              <a:t> is </a:t>
            </a:r>
            <a:r>
              <a:rPr lang="en-US" sz="3200" b="1" dirty="0">
                <a:solidFill>
                  <a:schemeClr val="bg1"/>
                </a:solidFill>
              </a:rPr>
              <a:t>returned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response status </a:t>
            </a:r>
            <a:r>
              <a:rPr lang="en-US" sz="3000" dirty="0"/>
              <a:t>is checked (should be </a:t>
            </a:r>
            <a:r>
              <a:rPr lang="en-US" sz="3000" b="1" dirty="0">
                <a:solidFill>
                  <a:schemeClr val="bg1"/>
                </a:solidFill>
              </a:rPr>
              <a:t>200</a:t>
            </a:r>
            <a:r>
              <a:rPr lang="en-US" sz="3000" dirty="0"/>
              <a:t>) </a:t>
            </a:r>
            <a:r>
              <a:rPr lang="en-US" sz="3000" b="1" dirty="0">
                <a:solidFill>
                  <a:schemeClr val="bg1"/>
                </a:solidFill>
              </a:rPr>
              <a:t>before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parsing</a:t>
            </a:r>
            <a:r>
              <a:rPr lang="en-US" sz="3000" dirty="0"/>
              <a:t> the response as </a:t>
            </a:r>
            <a:r>
              <a:rPr lang="en-US" sz="3000" b="1" dirty="0">
                <a:solidFill>
                  <a:schemeClr val="bg1"/>
                </a:solidFill>
              </a:rPr>
              <a:t>JSON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Fetch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93812" y="4281666"/>
            <a:ext cx="8534400" cy="226995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status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!==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handle error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)})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51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0258" y="1250446"/>
            <a:ext cx="10201640" cy="5276048"/>
          </a:xfrm>
        </p:spPr>
        <p:txBody>
          <a:bodyPr>
            <a:normAutofit/>
          </a:bodyPr>
          <a:lstStyle/>
          <a:p>
            <a:pPr eaLnBrk="0" latinLnBrk="0" hangingPunct="0"/>
            <a:r>
              <a:rPr lang="en-US" sz="3600" dirty="0"/>
              <a:t>When working with a JSON API, you can</a:t>
            </a:r>
            <a:r>
              <a:rPr lang="en-US" sz="3600" dirty="0" smtClean="0"/>
              <a:t>:</a:t>
            </a:r>
          </a:p>
          <a:p>
            <a:pPr lvl="1" eaLnBrk="0" latinLnBrk="0" hangingPunct="0"/>
            <a:r>
              <a:rPr lang="en-US" sz="3400" dirty="0" smtClean="0"/>
              <a:t>Define </a:t>
            </a: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status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JSON parsing </a:t>
            </a:r>
            <a:r>
              <a:rPr lang="en-US" sz="3400" dirty="0"/>
              <a:t>in </a:t>
            </a:r>
            <a:r>
              <a:rPr lang="en-US" sz="3400" b="1" dirty="0">
                <a:solidFill>
                  <a:schemeClr val="bg1"/>
                </a:solidFill>
              </a:rPr>
              <a:t>separate functions</a:t>
            </a:r>
          </a:p>
          <a:p>
            <a:pPr lvl="1" eaLnBrk="0" latinLnBrk="0" hangingPunct="0"/>
            <a:r>
              <a:rPr lang="en-US" sz="3400" dirty="0"/>
              <a:t>The functions </a:t>
            </a:r>
            <a:r>
              <a:rPr lang="en-US" sz="3400" b="1" dirty="0">
                <a:solidFill>
                  <a:schemeClr val="bg1"/>
                </a:solidFill>
              </a:rPr>
              <a:t>return promises</a:t>
            </a:r>
            <a:r>
              <a:rPr lang="en-US" sz="3400" dirty="0"/>
              <a:t> which can be </a:t>
            </a:r>
            <a:r>
              <a:rPr lang="en-US" sz="3400" b="1" dirty="0">
                <a:solidFill>
                  <a:schemeClr val="bg1"/>
                </a:solidFill>
              </a:rPr>
              <a:t>chained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Promises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70212" y="4346315"/>
            <a:ext cx="5410200" cy="226995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fetch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users.json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status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{…})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{…});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77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F8758C-D880-405D-8064-48BC418C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Request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1CBCC-A044-4065-B839-4C3A912417C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586B2A0-39FB-4FF0-B56C-7A4CFBCE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1814" y="2895600"/>
            <a:ext cx="9067800" cy="215710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fetch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'https://swapi.co/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/people/4'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JSON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stringify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error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951D06-6994-44C6-8983-306CAA94092D}"/>
              </a:ext>
            </a:extLst>
          </p:cNvPr>
          <p:cNvSpPr/>
          <p:nvPr/>
        </p:nvSpPr>
        <p:spPr>
          <a:xfrm>
            <a:off x="2584225" y="1284982"/>
            <a:ext cx="891259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Fetch API</a:t>
            </a:r>
            <a:r>
              <a:rPr lang="en-US" sz="3200" dirty="0"/>
              <a:t> uses the </a:t>
            </a:r>
            <a:r>
              <a:rPr lang="en-US" sz="3200" b="1" dirty="0">
                <a:solidFill>
                  <a:schemeClr val="bg1"/>
                </a:solidFill>
              </a:rPr>
              <a:t>GET</a:t>
            </a:r>
            <a:r>
              <a:rPr lang="en-US" sz="3200" dirty="0"/>
              <a:t> method so that a direct call would be like this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50595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4212" y="1371600"/>
            <a:ext cx="9927138" cy="4209248"/>
          </a:xfrm>
        </p:spPr>
        <p:txBody>
          <a:bodyPr>
            <a:normAutofit/>
          </a:bodyPr>
          <a:lstStyle/>
          <a:p>
            <a:r>
              <a:rPr lang="en-US" sz="3200" dirty="0"/>
              <a:t>To make a </a:t>
            </a:r>
            <a:r>
              <a:rPr lang="en-US" sz="3200" b="1" dirty="0">
                <a:solidFill>
                  <a:schemeClr val="bg1"/>
                </a:solidFill>
              </a:rPr>
              <a:t>POST</a:t>
            </a:r>
            <a:r>
              <a:rPr lang="en-US" sz="3200" dirty="0"/>
              <a:t> request, we can set the </a:t>
            </a:r>
            <a:r>
              <a:rPr lang="en-US" sz="3200" b="1" dirty="0">
                <a:solidFill>
                  <a:schemeClr val="bg1"/>
                </a:solidFill>
              </a:rPr>
              <a:t>method</a:t>
            </a:r>
            <a:r>
              <a:rPr lang="en-US" sz="3200" dirty="0"/>
              <a:t> and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body</a:t>
            </a:r>
            <a:r>
              <a:rPr lang="en-US" sz="3200" dirty="0"/>
              <a:t> parameters in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sz="3200" dirty="0"/>
              <a:t> options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86045" y="2891869"/>
            <a:ext cx="9191710" cy="268032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fetch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{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'post'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headers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{ 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'Content-type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'application/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JSON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stringify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41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B55214-106F-4DA9-9F68-DB17EDB514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clone</a:t>
            </a:r>
            <a:r>
              <a:rPr lang="en-US" sz="3400" b="1" dirty="0">
                <a:solidFill>
                  <a:schemeClr val="bg1"/>
                </a:solidFill>
              </a:rPr>
              <a:t>() </a:t>
            </a:r>
            <a:r>
              <a:rPr lang="en-US" dirty="0"/>
              <a:t>- create a clone of the response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400" b="1" dirty="0">
                <a:solidFill>
                  <a:schemeClr val="bg1"/>
                </a:solidFill>
              </a:rPr>
              <a:t>() </a:t>
            </a:r>
            <a:r>
              <a:rPr lang="en-US" dirty="0"/>
              <a:t>- resolves the promise with JSON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redirect</a:t>
            </a:r>
            <a:r>
              <a:rPr lang="en-US" sz="3400" b="1" dirty="0">
                <a:solidFill>
                  <a:schemeClr val="bg1"/>
                </a:solidFill>
              </a:rPr>
              <a:t>() </a:t>
            </a:r>
            <a:r>
              <a:rPr lang="en-US" dirty="0"/>
              <a:t>- create new promise but with</a:t>
            </a:r>
            <a:br>
              <a:rPr lang="en-US" dirty="0"/>
            </a:br>
            <a:r>
              <a:rPr lang="en-US" dirty="0"/>
              <a:t>different URL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3400" b="1" dirty="0">
                <a:solidFill>
                  <a:schemeClr val="bg1"/>
                </a:solidFill>
              </a:rPr>
              <a:t>() </a:t>
            </a:r>
            <a:r>
              <a:rPr lang="en-US" dirty="0"/>
              <a:t>- resolves the promise with string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CFDC2B-5378-4B78-AF11-13AF33A0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Methods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3F515-DBE8-4D94-96D7-5718070DA9A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63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8824D0-289D-441E-92A9-C06590F9C4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02347" y="1143000"/>
            <a:ext cx="9927138" cy="4898656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basic</a:t>
            </a:r>
            <a:r>
              <a:rPr lang="en-US" sz="3300" dirty="0"/>
              <a:t> -  normal, same origin response</a:t>
            </a:r>
            <a:endParaRPr lang="en-US" sz="33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cors</a:t>
            </a:r>
            <a:r>
              <a:rPr lang="en-US" sz="3300" dirty="0"/>
              <a:t> -  response was received from a valid</a:t>
            </a:r>
            <a:br>
              <a:rPr lang="en-US" sz="3300" dirty="0"/>
            </a:br>
            <a:r>
              <a:rPr lang="en-US" sz="3300" dirty="0"/>
              <a:t>cross-origin request</a:t>
            </a:r>
          </a:p>
          <a:p>
            <a:pPr lvl="1"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3300" dirty="0"/>
              <a:t> - error network</a:t>
            </a:r>
            <a:endParaRPr lang="en-US" sz="33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opaque</a:t>
            </a:r>
            <a:r>
              <a:rPr lang="en-US" sz="3300" b="1" dirty="0">
                <a:solidFill>
                  <a:schemeClr val="bg1"/>
                </a:solidFill>
              </a:rPr>
              <a:t> </a:t>
            </a:r>
            <a:r>
              <a:rPr lang="en-US" sz="3300" dirty="0"/>
              <a:t>- Response for "no-cors" request to</a:t>
            </a:r>
            <a:br>
              <a:rPr lang="en-US" sz="3300" dirty="0"/>
            </a:br>
            <a:r>
              <a:rPr lang="en-US" sz="3300" dirty="0"/>
              <a:t>cross-origin resource</a:t>
            </a:r>
            <a:endParaRPr lang="en-US" sz="33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C89113-69F7-423C-80DB-3BC65B3C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Types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9D16F-9AC9-4E5D-A396-D0AB16A2AE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26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DD366F-510D-4A94-829F-2D109B6F65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opaqueredirect</a:t>
            </a:r>
            <a:r>
              <a:rPr lang="en-US" sz="3200" dirty="0"/>
              <a:t> - the fetch request was made with</a:t>
            </a:r>
            <a:r>
              <a:rPr lang="en-US" sz="3200" b="1" dirty="0">
                <a:solidFill>
                  <a:schemeClr val="bg1"/>
                </a:solidFill>
              </a:rPr>
              <a:t/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redirect: "manual"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arrayBuffer()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- return a promise that resolve</a:t>
            </a:r>
            <a:br>
              <a:rPr lang="en-US" sz="3200" dirty="0"/>
            </a:br>
            <a:r>
              <a:rPr lang="en-US" sz="3200" dirty="0"/>
              <a:t>with an ArrayBuffer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blob() </a:t>
            </a:r>
            <a:r>
              <a:rPr lang="en-US" sz="3200" dirty="0"/>
              <a:t>- determinates with a Blob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formData()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- return promise that determinate</a:t>
            </a:r>
            <a:br>
              <a:rPr lang="en-US" sz="3200" dirty="0"/>
            </a:br>
            <a:r>
              <a:rPr lang="en-US" sz="3200" dirty="0"/>
              <a:t>with FormData object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BDC745-B5D7-4401-BC36-ABDA08EE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Methods (2)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F0DCA-303A-49CD-8AAC-637F88FFE0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01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6089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451" y="394226"/>
            <a:ext cx="3123387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1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20274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05486" y="1808140"/>
            <a:ext cx="8279705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HTTP</a:t>
            </a:r>
            <a:r>
              <a:rPr lang="en-US" sz="3200" dirty="0">
                <a:solidFill>
                  <a:schemeClr val="bg2"/>
                </a:solidFill>
              </a:rPr>
              <a:t> is text-based request-response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protocol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REST</a:t>
            </a:r>
            <a:r>
              <a:rPr lang="en-US" sz="3200" dirty="0">
                <a:solidFill>
                  <a:schemeClr val="bg2"/>
                </a:solidFill>
              </a:rPr>
              <a:t> uses </a:t>
            </a:r>
            <a:r>
              <a:rPr lang="en-US" sz="3200" b="1" dirty="0">
                <a:solidFill>
                  <a:schemeClr val="bg1"/>
                </a:solidFill>
              </a:rPr>
              <a:t>GET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POST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PUT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PATCH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DELETE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RESTful</a:t>
            </a:r>
            <a:r>
              <a:rPr lang="en-US" sz="3200" dirty="0">
                <a:solidFill>
                  <a:schemeClr val="bg2"/>
                </a:solidFill>
              </a:rPr>
              <a:t> services address resources by URL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Provide </a:t>
            </a:r>
            <a:r>
              <a:rPr lang="en-US" sz="3000" b="1" dirty="0">
                <a:solidFill>
                  <a:schemeClr val="bg1"/>
                </a:solidFill>
              </a:rPr>
              <a:t>CRUD</a:t>
            </a:r>
            <a:r>
              <a:rPr lang="en-US" sz="3000" dirty="0">
                <a:solidFill>
                  <a:schemeClr val="bg2"/>
                </a:solidFill>
              </a:rPr>
              <a:t> operations over HTTP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AJAX</a:t>
            </a:r>
            <a:r>
              <a:rPr lang="en-US" sz="3200" dirty="0">
                <a:solidFill>
                  <a:schemeClr val="bg2"/>
                </a:solidFill>
              </a:rPr>
              <a:t> background loading of dynamic content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600" b="1" dirty="0">
                <a:solidFill>
                  <a:schemeClr val="bg1"/>
                </a:solidFill>
              </a:rPr>
              <a:t>XMLHttpRequest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Fetch</a:t>
            </a:r>
          </a:p>
        </p:txBody>
      </p:sp>
    </p:spTree>
    <p:extLst>
      <p:ext uri="{BB962C8B-B14F-4D97-AF65-F5344CB8AC3E}">
        <p14:creationId xmlns:p14="http://schemas.microsoft.com/office/powerpoint/2010/main" val="39108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57517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hlinkClick r:id="rId3"/>
              </a:rPr>
              <a:t>https://softuni.bg/courses/js-applications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49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BFA89-42F6-470D-9CC6-E9A867E68D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Overview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9F9F43-9591-44E0-BE39-2D38FB06D4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HTTP Protocol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56B62-B1FD-4A48-8BFA-DB96B4B15BF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7F892A3E-5191-41E2-B6D5-701DDD93D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615" y="1295400"/>
            <a:ext cx="2443593" cy="244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3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07617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3665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8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                                             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                     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40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sz="3200" dirty="0"/>
              <a:t>HTTP (</a:t>
            </a:r>
            <a:r>
              <a:rPr lang="en-US" sz="3200" b="1" dirty="0">
                <a:solidFill>
                  <a:schemeClr val="bg1"/>
                </a:solidFill>
              </a:rPr>
              <a:t>H</a:t>
            </a:r>
            <a:r>
              <a:rPr lang="en-US" sz="3200" dirty="0"/>
              <a:t>yper </a:t>
            </a:r>
            <a:r>
              <a:rPr lang="en-US" sz="32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ext </a:t>
            </a:r>
            <a:r>
              <a:rPr lang="en-US" sz="32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ransfer </a:t>
            </a:r>
            <a:r>
              <a:rPr lang="en-US" sz="3200" b="1" dirty="0">
                <a:solidFill>
                  <a:schemeClr val="bg1"/>
                </a:solidFill>
              </a:rPr>
              <a:t>P</a:t>
            </a:r>
            <a:r>
              <a:rPr lang="en-US" sz="3200" dirty="0"/>
              <a:t>rotocol) 	</a:t>
            </a:r>
          </a:p>
          <a:p>
            <a:pPr lvl="1" latinLnBrk="0"/>
            <a:r>
              <a:rPr lang="en-US" sz="3200" dirty="0"/>
              <a:t>Text-based client-server protocol for the Internet</a:t>
            </a:r>
          </a:p>
          <a:p>
            <a:pPr lvl="1" latinLnBrk="0"/>
            <a:r>
              <a:rPr lang="en-US" sz="3200" dirty="0"/>
              <a:t>For transferring Web resources (HTML files, images, styles, etc.)</a:t>
            </a:r>
          </a:p>
          <a:p>
            <a:pPr lvl="1" latinLnBrk="0"/>
            <a:r>
              <a:rPr lang="en-US" sz="3200" dirty="0"/>
              <a:t>Request-response based</a:t>
            </a:r>
          </a:p>
          <a:p>
            <a:pPr latinLnBrk="0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Basics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845828" y="3844808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 flipH="1" flipV="1">
            <a:off x="3845827" y="5626100"/>
            <a:ext cx="415926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804281" y="4133404"/>
            <a:ext cx="246311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HTTP request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612638" y="5540720"/>
            <a:ext cx="270978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HTTP response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157204" y="4051826"/>
            <a:ext cx="1907248" cy="2348974"/>
            <a:chOff x="8157204" y="3823226"/>
            <a:chExt cx="1907248" cy="2348974"/>
          </a:xfrm>
        </p:grpSpPr>
        <p:sp>
          <p:nvSpPr>
            <p:cNvPr id="12" name="TextBox 11"/>
            <p:cNvSpPr txBox="1"/>
            <p:nvPr/>
          </p:nvSpPr>
          <p:spPr>
            <a:xfrm>
              <a:off x="8219128" y="5710535"/>
              <a:ext cx="1657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Server</a:t>
              </a:r>
            </a:p>
          </p:txBody>
        </p:sp>
        <p:pic>
          <p:nvPicPr>
            <p:cNvPr id="14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1785220" y="4079722"/>
            <a:ext cx="2116982" cy="2397278"/>
            <a:chOff x="1785220" y="3851122"/>
            <a:chExt cx="2116982" cy="2397278"/>
          </a:xfrm>
        </p:grpSpPr>
        <p:pic>
          <p:nvPicPr>
            <p:cNvPr id="5126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940700" y="5786735"/>
              <a:ext cx="1657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Web Client</a:t>
              </a:r>
            </a:p>
          </p:txBody>
        </p:sp>
        <p:pic>
          <p:nvPicPr>
            <p:cNvPr id="1026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930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3212" y="1145309"/>
            <a:ext cx="11998472" cy="5251888"/>
          </a:xfrm>
        </p:spPr>
        <p:txBody>
          <a:bodyPr>
            <a:normAutofit/>
          </a:bodyPr>
          <a:lstStyle/>
          <a:p>
            <a:pPr marL="0" indent="0" latinLnBrk="0">
              <a:buClr>
                <a:schemeClr val="tx1"/>
              </a:buClr>
              <a:buNone/>
            </a:pPr>
            <a:r>
              <a:rPr lang="en-GB" sz="3200" b="1" dirty="0">
                <a:solidFill>
                  <a:schemeClr val="bg1"/>
                </a:solidFill>
              </a:rPr>
              <a:t>HTTP</a:t>
            </a:r>
            <a:r>
              <a:rPr lang="en-GB" sz="3200" dirty="0"/>
              <a:t> defines </a:t>
            </a:r>
            <a:r>
              <a:rPr lang="en-GB" sz="3200" b="1" dirty="0">
                <a:solidFill>
                  <a:schemeClr val="bg1"/>
                </a:solidFill>
              </a:rPr>
              <a:t>methods</a:t>
            </a:r>
            <a:r>
              <a:rPr lang="en-GB" sz="3200" dirty="0"/>
              <a:t> to indicate the desired action to be performed on the identified resource</a:t>
            </a:r>
          </a:p>
        </p:txBody>
      </p:sp>
      <p:graphicFrame>
        <p:nvGraphicFramePr>
          <p:cNvPr id="12" name="Group 134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5044796"/>
              </p:ext>
            </p:extLst>
          </p:nvPr>
        </p:nvGraphicFramePr>
        <p:xfrm>
          <a:off x="2589212" y="2243429"/>
          <a:ext cx="6477000" cy="4542798"/>
        </p:xfrm>
        <a:graphic>
          <a:graphicData uri="http://schemas.openxmlformats.org/drawingml/2006/table">
            <a:tbl>
              <a:tblPr/>
              <a:tblGrid>
                <a:gridCol w="197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5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3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87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300" dirty="0"/>
                        <a:t>Retrieve / load a resource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Create / store a resource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Update a resource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33580"/>
                  </a:ext>
                </a:extLst>
              </a:tr>
              <a:tr h="409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Delete (remove) a resource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536364"/>
                  </a:ext>
                </a:extLst>
              </a:tr>
              <a:tr h="409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Update resource partially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25408"/>
                  </a:ext>
                </a:extLst>
              </a:tr>
              <a:tr h="7386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dirty="0"/>
                        <a:t>Retrieve the resource's</a:t>
                      </a:r>
                      <a:r>
                        <a:rPr lang="en-GB" sz="2300" baseline="0" dirty="0"/>
                        <a:t> headers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099657"/>
                  </a:ext>
                </a:extLst>
              </a:tr>
              <a:tr h="10679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/>
                        <a:t>Returns the HTTP methods that the server supports for the specified URL</a:t>
                      </a:r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132297"/>
                  </a:ext>
                </a:extLst>
              </a:tr>
            </a:tbl>
          </a:graphicData>
        </a:graphic>
      </p:graphicFrame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461" y="3716136"/>
            <a:ext cx="367352" cy="36735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807" y="2791607"/>
            <a:ext cx="356547" cy="36735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461" y="5141219"/>
            <a:ext cx="367352" cy="286318"/>
          </a:xfrm>
          <a:prstGeom prst="rect">
            <a:avLst/>
          </a:prstGeom>
        </p:spPr>
      </p:pic>
      <p:pic>
        <p:nvPicPr>
          <p:cNvPr id="2048" name="Picture 20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4612" y="3248374"/>
            <a:ext cx="361949" cy="361949"/>
          </a:xfrm>
          <a:prstGeom prst="rect">
            <a:avLst/>
          </a:prstGeom>
        </p:spPr>
      </p:pic>
      <p:pic>
        <p:nvPicPr>
          <p:cNvPr id="2049" name="Picture 20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5416" y="4157850"/>
            <a:ext cx="334938" cy="334938"/>
          </a:xfrm>
          <a:prstGeom prst="rect">
            <a:avLst/>
          </a:prstGeom>
        </p:spPr>
      </p:pic>
      <p:pic>
        <p:nvPicPr>
          <p:cNvPr id="2051" name="Picture 20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4195" y="4577349"/>
            <a:ext cx="356547" cy="3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5" name="Rectangle 3"/>
          <p:cNvSpPr>
            <a:spLocks noChangeArrowheads="1"/>
          </p:cNvSpPr>
          <p:nvPr/>
        </p:nvSpPr>
        <p:spPr bwMode="auto">
          <a:xfrm>
            <a:off x="749696" y="1261952"/>
            <a:ext cx="10689432" cy="50937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/users/testnakov/repos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Host: api.github.com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Accept-Language: en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User-Agent: Mozilla/5.0 (Windows NT 10.0; WOW64) AppleWebKit/537.36 (KHTML, like Gecko) Chrome/54.0.2840.71 Safari/537.36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GET Request -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840719" y="2437075"/>
            <a:ext cx="2015693" cy="506881"/>
          </a:xfrm>
          <a:prstGeom prst="wedgeRoundRectCallout">
            <a:avLst>
              <a:gd name="adj1" fmla="val -74158"/>
              <a:gd name="adj2" fmla="val 522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chemeClr val="bg1"/>
                </a:solidFill>
              </a:rPr>
              <a:t>HTTP </a:t>
            </a:r>
            <a:r>
              <a:rPr lang="en-US" b="1" noProof="1">
                <a:solidFill>
                  <a:schemeClr val="bg2"/>
                </a:solidFill>
              </a:rPr>
              <a:t>headers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618412" y="1371600"/>
            <a:ext cx="2514600" cy="533400"/>
          </a:xfrm>
          <a:prstGeom prst="wedgeRoundRectCallout">
            <a:avLst>
              <a:gd name="adj1" fmla="val -73391"/>
              <a:gd name="adj2" fmla="val 164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chemeClr val="bg1"/>
                </a:solidFill>
              </a:rPr>
              <a:t>HTTP</a:t>
            </a:r>
            <a:r>
              <a:rPr lang="en-US" b="1" noProof="1">
                <a:solidFill>
                  <a:srgbClr val="FFFFFF"/>
                </a:solidFill>
              </a:rPr>
              <a:t> request line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625887" y="5741519"/>
            <a:ext cx="3722218" cy="506881"/>
          </a:xfrm>
          <a:prstGeom prst="wedgeRoundRectCallout">
            <a:avLst>
              <a:gd name="adj1" fmla="val -83343"/>
              <a:gd name="adj2" fmla="val -169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chemeClr val="bg2"/>
                </a:solidFill>
              </a:rPr>
              <a:t>The request </a:t>
            </a:r>
            <a:r>
              <a:rPr lang="en-US" b="1" noProof="1">
                <a:solidFill>
                  <a:schemeClr val="bg1"/>
                </a:solidFill>
              </a:rPr>
              <a:t>body </a:t>
            </a:r>
            <a:r>
              <a:rPr lang="en-US" b="1" noProof="1">
                <a:solidFill>
                  <a:schemeClr val="bg2"/>
                </a:solidFill>
              </a:rPr>
              <a:t>is empty</a:t>
            </a:r>
          </a:p>
        </p:txBody>
      </p:sp>
    </p:spTree>
    <p:extLst>
      <p:ext uri="{BB962C8B-B14F-4D97-AF65-F5344CB8AC3E}">
        <p14:creationId xmlns:p14="http://schemas.microsoft.com/office/powerpoint/2010/main" val="154977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POST Request -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80259" name="Rectangle 3"/>
          <p:cNvSpPr>
            <a:spLocks noChangeArrowheads="1"/>
          </p:cNvSpPr>
          <p:nvPr/>
        </p:nvSpPr>
        <p:spPr bwMode="auto">
          <a:xfrm>
            <a:off x="595302" y="1166077"/>
            <a:ext cx="10947176" cy="54402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</a:t>
            </a:r>
            <a:r>
              <a: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/repos/testnakov/test-nakov-repo/issues</a:t>
            </a:r>
            <a:r>
              <a: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Host: api.github.com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Accept-Language: en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User-Agent: Mozilla/4.0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(compatible;MSIE 6.0; Windows NT 5.0)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{"title":"Found a bug",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"body":"I'm having a problem with this.",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"labels":["bug","minor"]}</a:t>
            </a:r>
          </a:p>
          <a:p>
            <a:pPr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216981" y="1639871"/>
            <a:ext cx="2525631" cy="493730"/>
          </a:xfrm>
          <a:prstGeom prst="wedgeRoundRectCallout">
            <a:avLst>
              <a:gd name="adj1" fmla="val -64656"/>
              <a:gd name="adj2" fmla="val -597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chemeClr val="bg1"/>
                </a:solidFill>
              </a:rPr>
              <a:t>HTTP </a:t>
            </a:r>
            <a:r>
              <a:rPr lang="en-US" b="1" noProof="1">
                <a:solidFill>
                  <a:schemeClr val="bg2"/>
                </a:solidFill>
              </a:rPr>
              <a:t>request line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646612" y="2209799"/>
            <a:ext cx="2133600" cy="398749"/>
          </a:xfrm>
          <a:prstGeom prst="wedgeRoundRectCallout">
            <a:avLst>
              <a:gd name="adj1" fmla="val -66406"/>
              <a:gd name="adj2" fmla="val 487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chemeClr val="bg1"/>
                </a:solidFill>
              </a:rPr>
              <a:t>HTTP </a:t>
            </a:r>
            <a:r>
              <a:rPr lang="en-US" b="1" noProof="1">
                <a:solidFill>
                  <a:schemeClr val="bg2"/>
                </a:solidFill>
              </a:rPr>
              <a:t>headers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332412" y="4191000"/>
            <a:ext cx="3428134" cy="851796"/>
          </a:xfrm>
          <a:prstGeom prst="wedgeRoundRectCallout">
            <a:avLst>
              <a:gd name="adj1" fmla="val -66833"/>
              <a:gd name="adj2" fmla="val 441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chemeClr val="bg2"/>
                </a:solidFill>
              </a:rPr>
              <a:t>The request </a:t>
            </a:r>
            <a:r>
              <a:rPr lang="en-US" b="1" noProof="1">
                <a:solidFill>
                  <a:schemeClr val="bg1"/>
                </a:solidFill>
              </a:rPr>
              <a:t>body </a:t>
            </a:r>
            <a:r>
              <a:rPr lang="en-US" b="1" noProof="1">
                <a:solidFill>
                  <a:schemeClr val="bg2"/>
                </a:solidFill>
              </a:rPr>
              <a:t>holds  the submitted data</a:t>
            </a:r>
          </a:p>
        </p:txBody>
      </p:sp>
    </p:spTree>
    <p:extLst>
      <p:ext uri="{BB962C8B-B14F-4D97-AF65-F5344CB8AC3E}">
        <p14:creationId xmlns:p14="http://schemas.microsoft.com/office/powerpoint/2010/main" val="376981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- Example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954094" y="1258545"/>
            <a:ext cx="10253664" cy="54133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HTTP/1.1</a:t>
            </a:r>
            <a:r>
              <a: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en-US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OK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Date: Fri, 1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Nov 2016 16:09:18 GMT+2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110231" y="1293167"/>
            <a:ext cx="3498781" cy="459433"/>
          </a:xfrm>
          <a:prstGeom prst="wedgeRoundRectCallout">
            <a:avLst>
              <a:gd name="adj1" fmla="val -68054"/>
              <a:gd name="adj2" fmla="val 85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chemeClr val="bg2"/>
                </a:solidFill>
              </a:rPr>
              <a:t>HTTP response status </a:t>
            </a:r>
            <a:r>
              <a:rPr lang="en-US" b="1" noProof="1">
                <a:solidFill>
                  <a:schemeClr val="bg1"/>
                </a:solidFill>
              </a:rPr>
              <a:t>line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056592" y="2873057"/>
            <a:ext cx="2439381" cy="697633"/>
          </a:xfrm>
          <a:prstGeom prst="wedgeRoundRectCallout">
            <a:avLst>
              <a:gd name="adj1" fmla="val -70858"/>
              <a:gd name="adj2" fmla="val -325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chemeClr val="bg2"/>
                </a:solidFill>
              </a:rPr>
              <a:t>HTTP response </a:t>
            </a:r>
            <a:r>
              <a:rPr lang="en-US" b="1" noProof="1">
                <a:solidFill>
                  <a:schemeClr val="bg1"/>
                </a:solidFill>
              </a:rPr>
              <a:t>headers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693631" y="5017367"/>
            <a:ext cx="2439381" cy="697633"/>
          </a:xfrm>
          <a:prstGeom prst="wedgeRoundRectCallout">
            <a:avLst>
              <a:gd name="adj1" fmla="val -76054"/>
              <a:gd name="adj2" fmla="val 245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chemeClr val="bg2"/>
                </a:solidFill>
              </a:rPr>
              <a:t>HTTP response </a:t>
            </a:r>
            <a:r>
              <a:rPr lang="en-US" b="1" noProof="1">
                <a:solidFill>
                  <a:schemeClr val="bg1"/>
                </a:solidFill>
              </a:rPr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341637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6129</TotalTime>
  <Words>1366</Words>
  <Application>Microsoft Office PowerPoint</Application>
  <PresentationFormat>Custom</PresentationFormat>
  <Paragraphs>402</Paragraphs>
  <Slides>43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REST Services and AJAX</vt:lpstr>
      <vt:lpstr>Table of Contents</vt:lpstr>
      <vt:lpstr>Have a Question?</vt:lpstr>
      <vt:lpstr>PowerPoint Presentation</vt:lpstr>
      <vt:lpstr>HTTP Basics</vt:lpstr>
      <vt:lpstr>HTTP Request Methods</vt:lpstr>
      <vt:lpstr>HTTP GET Request - Example</vt:lpstr>
      <vt:lpstr>HTTP POST Request - Example</vt:lpstr>
      <vt:lpstr>HTTP Response - Example</vt:lpstr>
      <vt:lpstr>HTTP Response Status Codes</vt:lpstr>
      <vt:lpstr>Content-Type and Disposition</vt:lpstr>
      <vt:lpstr>PowerPoint Presentation</vt:lpstr>
      <vt:lpstr>Chrome Developer Tools</vt:lpstr>
      <vt:lpstr>Postman</vt:lpstr>
      <vt:lpstr>PowerPoint Presentation</vt:lpstr>
      <vt:lpstr>REST and RESTful Services</vt:lpstr>
      <vt:lpstr>REST Architectural Constraints</vt:lpstr>
      <vt:lpstr>REST and RESTful Services - Example</vt:lpstr>
      <vt:lpstr>PowerPoint Presentation</vt:lpstr>
      <vt:lpstr>GitHub API</vt:lpstr>
      <vt:lpstr>Github: Labels Issue</vt:lpstr>
      <vt:lpstr>GitHub API (2)</vt:lpstr>
      <vt:lpstr>Github: Create Issue</vt:lpstr>
      <vt:lpstr>PowerPoint Presentation</vt:lpstr>
      <vt:lpstr>What is AJAX?</vt:lpstr>
      <vt:lpstr>AJAX: Workflow</vt:lpstr>
      <vt:lpstr>PowerPoint Presentation</vt:lpstr>
      <vt:lpstr>XMLHttpRequest - Standard API for AJAX</vt:lpstr>
      <vt:lpstr>What is Fetch?</vt:lpstr>
      <vt:lpstr>Basic Fetch Request</vt:lpstr>
      <vt:lpstr>Chaining Promises</vt:lpstr>
      <vt:lpstr>GET Request</vt:lpstr>
      <vt:lpstr>POST Request</vt:lpstr>
      <vt:lpstr>Body Methods</vt:lpstr>
      <vt:lpstr>Response Types</vt:lpstr>
      <vt:lpstr>Body Methods (2)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and REST</dc:title>
  <dc:subject>JavaScript Applications - Practical Training Course @ SoftUni</dc:subject>
  <dc:creator>Software University Foundation</dc:creator>
  <cp:keywords>JS, JavaScript, programming, course, AJAX, jQuery, REST, SoftUni, Software University</cp:keywords>
  <dc:description>JavaScript Applications Course @ SoftUni - https://softuni.bg/courses/javascript-applications</dc:description>
  <cp:lastModifiedBy>Михаела Милева</cp:lastModifiedBy>
  <cp:revision>347</cp:revision>
  <dcterms:created xsi:type="dcterms:W3CDTF">2014-01-02T17:00:34Z</dcterms:created>
  <dcterms:modified xsi:type="dcterms:W3CDTF">2019-11-07T14:45:48Z</dcterms:modified>
  <cp:category>JS, JavaScript, front-end, AJAX, REST, ES6, Web development, computer programming, programming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