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7"/>
  </p:notesMasterIdLst>
  <p:handoutMasterIdLst>
    <p:handoutMasterId r:id="rId58"/>
  </p:handoutMasterIdLst>
  <p:sldIdLst>
    <p:sldId id="402" r:id="rId3"/>
    <p:sldId id="771" r:id="rId4"/>
    <p:sldId id="692" r:id="rId5"/>
    <p:sldId id="730" r:id="rId6"/>
    <p:sldId id="731" r:id="rId7"/>
    <p:sldId id="733" r:id="rId8"/>
    <p:sldId id="734" r:id="rId9"/>
    <p:sldId id="694" r:id="rId10"/>
    <p:sldId id="736" r:id="rId11"/>
    <p:sldId id="737" r:id="rId12"/>
    <p:sldId id="738" r:id="rId13"/>
    <p:sldId id="700" r:id="rId14"/>
    <p:sldId id="739" r:id="rId15"/>
    <p:sldId id="696" r:id="rId16"/>
    <p:sldId id="697" r:id="rId17"/>
    <p:sldId id="698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24" r:id="rId26"/>
    <p:sldId id="709" r:id="rId27"/>
    <p:sldId id="710" r:id="rId28"/>
    <p:sldId id="711" r:id="rId29"/>
    <p:sldId id="712" r:id="rId30"/>
    <p:sldId id="713" r:id="rId31"/>
    <p:sldId id="723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  <p:sldId id="762" r:id="rId50"/>
    <p:sldId id="628" r:id="rId51"/>
    <p:sldId id="629" r:id="rId52"/>
    <p:sldId id="779" r:id="rId53"/>
    <p:sldId id="776" r:id="rId54"/>
    <p:sldId id="777" r:id="rId55"/>
    <p:sldId id="778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771"/>
            <p14:sldId id="692"/>
          </p14:sldIdLst>
        </p14:section>
        <p14:section name="Functions" id="{70FF3F20-93B8-4C4D-B97A-814546015324}">
          <p14:sldIdLst>
            <p14:sldId id="730"/>
            <p14:sldId id="731"/>
            <p14:sldId id="733"/>
            <p14:sldId id="734"/>
            <p14:sldId id="694"/>
            <p14:sldId id="736"/>
            <p14:sldId id="737"/>
            <p14:sldId id="738"/>
            <p14:sldId id="700"/>
            <p14:sldId id="739"/>
            <p14:sldId id="696"/>
            <p14:sldId id="697"/>
            <p14:sldId id="698"/>
            <p14:sldId id="701"/>
            <p14:sldId id="702"/>
            <p14:sldId id="703"/>
            <p14:sldId id="704"/>
            <p14:sldId id="705"/>
            <p14:sldId id="706"/>
            <p14:sldId id="707"/>
            <p14:sldId id="724"/>
          </p14:sldIdLst>
        </p14:section>
        <p14:section name="Variable Scope" id="{91CD9AE6-84DE-C74F-B389-BDF0DC570D26}">
          <p14:sldIdLst>
            <p14:sldId id="709"/>
            <p14:sldId id="710"/>
            <p14:sldId id="711"/>
            <p14:sldId id="712"/>
            <p14:sldId id="713"/>
            <p14:sldId id="723"/>
          </p14:sldIdLst>
        </p14:section>
        <p14:section name="Defining Simple Classes" id="{520D6718-E56A-654F-A16F-BBBFA7672269}">
          <p14:sldIdLst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</p14:sldIdLst>
        </p14:section>
        <p14:section name="Conclusion" id="{7CD74D4D-6297-4743-8BBD-2495FA0A78E5}">
          <p14:sldIdLst>
            <p14:sldId id="628"/>
            <p14:sldId id="629"/>
            <p14:sldId id="779"/>
            <p14:sldId id="776"/>
            <p14:sldId id="777"/>
            <p14:sldId id="7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06/03/2019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0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3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27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797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53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793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6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62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887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26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62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27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342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93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69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1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7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002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85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78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162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830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463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068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25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5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4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0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8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6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3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2609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43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183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03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06/03/2019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7" r:id="rId13"/>
    <p:sldLayoutId id="2147483690" r:id="rId14"/>
    <p:sldLayoutId id="2147483691" r:id="rId15"/>
    <p:sldLayoutId id="2147483692" r:id="rId16"/>
    <p:sldLayoutId id="214748369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316" y="657042"/>
            <a:ext cx="10962447" cy="882654"/>
          </a:xfrm>
        </p:spPr>
        <p:txBody>
          <a:bodyPr>
            <a:normAutofit/>
          </a:bodyPr>
          <a:lstStyle/>
          <a:p>
            <a:r>
              <a:rPr lang="en-US" sz="4800" dirty="0" smtClean="0">
                <a:ea typeface="Calibri"/>
                <a:cs typeface="Calibri"/>
                <a:sym typeface="Calibri"/>
              </a:rPr>
              <a:t>Functions,</a:t>
            </a:r>
            <a:r>
              <a:rPr lang="bg-BG" sz="4800" dirty="0" smtClean="0">
                <a:ea typeface="Calibri"/>
                <a:cs typeface="Calibri"/>
                <a:sym typeface="Calibri"/>
              </a:rPr>
              <a:t> </a:t>
            </a:r>
            <a:r>
              <a:rPr lang="en-US" sz="4800" dirty="0" smtClean="0">
                <a:ea typeface="Calibri"/>
                <a:cs typeface="Calibri"/>
                <a:sym typeface="Calibri"/>
              </a:rPr>
              <a:t>Objects and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19936195">
            <a:off x="1206827" y="2754677"/>
            <a:ext cx="253306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latin typeface="Comic Sans MS" panose="030F0702030302020204" pitchFamily="66" charset="0"/>
              </a:rPr>
              <a:t>f</a:t>
            </a:r>
            <a:r>
              <a:rPr lang="en-US" sz="10000" b="0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  <p:pic>
        <p:nvPicPr>
          <p:cNvPr id="1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20" y="2480895"/>
            <a:ext cx="3313043" cy="33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8AFE-9365-485F-999F-5C92205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904E-808E-4B33-8256-6AD284BB9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pass an information</a:t>
            </a:r>
            <a:r>
              <a:rPr lang="en-GB" dirty="0"/>
              <a:t> to a function, you can use </a:t>
            </a:r>
            <a:br>
              <a:rPr lang="en-GB" dirty="0"/>
            </a:br>
            <a:r>
              <a:rPr lang="en-GB" dirty="0"/>
              <a:t>parameters(arguments)</a:t>
            </a:r>
          </a:p>
          <a:p>
            <a:r>
              <a:rPr lang="en-US" dirty="0"/>
              <a:t>Arguments are specified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the function name,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parentheses</a:t>
            </a:r>
          </a:p>
          <a:p>
            <a:pPr lvl="1"/>
            <a:r>
              <a:rPr lang="en-US" dirty="0"/>
              <a:t>You can have </a:t>
            </a:r>
            <a:r>
              <a:rPr lang="en-US" b="1" dirty="0">
                <a:solidFill>
                  <a:schemeClr val="bg1"/>
                </a:solidFill>
              </a:rPr>
              <a:t>zero or several </a:t>
            </a:r>
            <a:r>
              <a:rPr lang="en-US" dirty="0"/>
              <a:t>arguments</a:t>
            </a:r>
          </a:p>
          <a:p>
            <a:pPr lvl="1"/>
            <a:r>
              <a:rPr lang="en-US" dirty="0"/>
              <a:t>Each parameter has a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You can set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r>
              <a:rPr lang="en-US" dirty="0"/>
              <a:t>Parameters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behavior of a function	</a:t>
            </a:r>
          </a:p>
        </p:txBody>
      </p:sp>
    </p:spTree>
    <p:extLst>
      <p:ext uri="{BB962C8B-B14F-4D97-AF65-F5344CB8AC3E}">
        <p14:creationId xmlns:p14="http://schemas.microsoft.com/office/powerpoint/2010/main" val="12450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5117AA-910D-4EEE-B744-2F501827E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With Parameters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D5040-9368-41CF-B58A-3AE9065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Void and Return type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594B-222E-42D0-8149-CC32691016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1152F8-0B15-456E-8269-5C5AD229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441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sumNumbers</a:t>
            </a:r>
            <a:r>
              <a:rPr lang="en-US" sz="2800" b="1" noProof="1" smtClean="0">
                <a:latin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      	$result = 20 + 15;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	echo</a:t>
            </a:r>
            <a:r>
              <a:rPr lang="en-US" sz="2800" b="1" noProof="1">
                <a:latin typeface="Consolas" pitchFamily="49" charset="0"/>
              </a:rPr>
              <a:t> $result;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0F79BBE-7CB4-427E-9F21-DC94C239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328471"/>
            <a:ext cx="2667000" cy="1038262"/>
          </a:xfrm>
          <a:prstGeom prst="wedgeRoundRectCallout">
            <a:avLst>
              <a:gd name="adj1" fmla="val -68026"/>
              <a:gd name="adj2" fmla="val 42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</a:p>
          <a:p>
            <a:pPr algn="ctr"/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346A1F1-AAC6-4C74-A0B6-60B07D91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642424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sumNumbers(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$num</a:t>
            </a:r>
            <a:r>
              <a:rPr lang="en-US" sz="2800" b="1" noProof="1">
                <a:latin typeface="Consolas" pitchFamily="49" charset="0"/>
              </a:rPr>
              <a:t>) {      	$result = 20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$num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	return</a:t>
            </a:r>
            <a:r>
              <a:rPr lang="en-US" sz="2800" b="1" noProof="1">
                <a:latin typeface="Consolas" pitchFamily="49" charset="0"/>
              </a:rPr>
              <a:t> $result;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D6EC5797-6990-4050-B950-51515CFE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4943453"/>
            <a:ext cx="2551902" cy="1038262"/>
          </a:xfrm>
          <a:prstGeom prst="wedgeRoundRectCallout">
            <a:avLst>
              <a:gd name="adj1" fmla="val -43787"/>
              <a:gd name="adj2" fmla="val -628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function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53F9A6-A77B-4B74-84B6-90555861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4163933"/>
            <a:ext cx="2551902" cy="685800"/>
          </a:xfrm>
          <a:prstGeom prst="wedgeRoundRectCallout">
            <a:avLst>
              <a:gd name="adj1" fmla="val -66571"/>
              <a:gd name="adj2" fmla="val 5450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C160698-C139-4A9F-A7D7-2931F5C1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3290050"/>
            <a:ext cx="344845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sumNumbers();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87523C7-E2D9-4B33-9247-5ABAA081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338" y="6045260"/>
            <a:ext cx="410587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echo sumNumbers(10);</a:t>
            </a:r>
          </a:p>
        </p:txBody>
      </p:sp>
    </p:spTree>
    <p:extLst>
      <p:ext uri="{BB962C8B-B14F-4D97-AF65-F5344CB8AC3E}">
        <p14:creationId xmlns:p14="http://schemas.microsoft.com/office/powerpoint/2010/main" val="19797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You can use fixed-size arrays to return multiple values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assigns multiple variables from array items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3000" dirty="0"/>
              <a:t> is NOT a function, but a language construct</a:t>
            </a:r>
          </a:p>
          <a:p>
            <a:pPr lvl="2"/>
            <a:r>
              <a:rPr lang="en-US" sz="3000" dirty="0"/>
              <a:t>Works only for numerical arrays and assumes indexes start at 0</a:t>
            </a:r>
            <a:endParaRPr lang="bg-BG" sz="3000" dirty="0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 from a Function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18288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smallNumbers()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[0, 1, 2]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($a, $b, $c) = smallNumbers();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"\$a = $a; \$b = $b; \$c = $c";</a:t>
            </a:r>
          </a:p>
        </p:txBody>
      </p:sp>
    </p:spTree>
    <p:extLst>
      <p:ext uri="{BB962C8B-B14F-4D97-AF65-F5344CB8AC3E}">
        <p14:creationId xmlns:p14="http://schemas.microsoft.com/office/powerpoint/2010/main" val="7174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33EE9-CB38-44FA-B836-F66175B29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 default value of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C6C4D-6DEC-45CD-955C-58BC358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927-3387-4A03-B276-530A83253A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2E605-13FA-490C-935F-B8ABD700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86868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sumNumbers(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$num1 = 6, $num2 = 4</a:t>
            </a:r>
            <a:r>
              <a:rPr lang="en-US" sz="2800" b="1" noProof="1">
                <a:latin typeface="Consolas" pitchFamily="49" charset="0"/>
              </a:rPr>
              <a:t>) {      	$result = $num1 + $num2;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	return $result;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7DB1B-8133-49AB-98FC-EFE63B1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572000"/>
            <a:ext cx="7391400" cy="14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echo sumNumbers();				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echo sumNumbers(10, 20);		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//30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echo sumNumbers(null, null);		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8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Parameters: Pass by Reference</a:t>
            </a:r>
            <a:endParaRPr lang="bg-BG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788"/>
            <a:ext cx="11804650" cy="5570537"/>
          </a:xfrm>
        </p:spPr>
        <p:txBody>
          <a:bodyPr/>
          <a:lstStyle/>
          <a:p>
            <a:r>
              <a:rPr lang="en-US" dirty="0"/>
              <a:t>By default PHP passes arguments to functions </a:t>
            </a:r>
            <a:r>
              <a:rPr lang="en-US" dirty="0">
                <a:solidFill>
                  <a:srgbClr val="FFA000"/>
                </a:solidFill>
              </a:rPr>
              <a:t>by value</a:t>
            </a:r>
          </a:p>
          <a:p>
            <a:pPr lvl="1"/>
            <a:r>
              <a:rPr lang="en-US" dirty="0"/>
              <a:t>Changed arguments in the function will be lost after it ends</a:t>
            </a:r>
          </a:p>
          <a:p>
            <a:pPr lvl="1"/>
            <a:r>
              <a:rPr lang="en-US" dirty="0"/>
              <a:t>To force pass </a:t>
            </a:r>
            <a:r>
              <a:rPr lang="en-US" dirty="0">
                <a:solidFill>
                  <a:srgbClr val="FFA000"/>
                </a:solidFill>
              </a:rPr>
              <a:t>by reference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use the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 prefix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352800"/>
            <a:ext cx="100615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changeValue(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$arg)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$arg +=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$num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$num . "\n"; </a:t>
            </a:r>
            <a:r>
              <a:rPr lang="pt-BR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changeValue($num);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$num; </a:t>
            </a:r>
            <a:r>
              <a:rPr lang="pt-BR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102</a:t>
            </a:r>
          </a:p>
        </p:txBody>
      </p:sp>
    </p:spTree>
    <p:extLst>
      <p:ext uri="{BB962C8B-B14F-4D97-AF65-F5344CB8AC3E}">
        <p14:creationId xmlns:p14="http://schemas.microsoft.com/office/powerpoint/2010/main" val="41381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  <a:endParaRPr lang="bg-BG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PHP supports variable-length function arguments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arguments: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func_num_args()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func_get_args()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590800"/>
            <a:ext cx="103663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foreach (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func_get_args()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as $arg)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$sum += $arg;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return $sum;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calcSum(1, 2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calcSum(10, 20, 30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calcSum(10, 22, 0.5, 0.75, 12.50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45.75</a:t>
            </a:r>
            <a:endParaRPr lang="en-US" sz="2400" b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PHP 5.6+ may include the </a:t>
            </a:r>
            <a:r>
              <a:rPr lang="en-US" sz="3200" i="1" dirty="0"/>
              <a:t>...</a:t>
            </a:r>
            <a:r>
              <a:rPr lang="en-US" sz="3200" dirty="0"/>
              <a:t> token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arguments: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…$params</a:t>
            </a:r>
          </a:p>
        </p:txBody>
      </p:sp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</a:t>
            </a:r>
            <a:r>
              <a:rPr lang="en-US" dirty="0" smtClean="0"/>
              <a:t>Arguments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590800"/>
            <a:ext cx="103663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calcSum(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...$params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foreach (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$params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as $arg)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$sum += $arg;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return $sum;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calcSum(1, 2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calcSum(10, 20, 30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calcSum(10, 22, 0.5, 0.75, 12.50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45.75</a:t>
            </a:r>
            <a:endParaRPr lang="en-US" sz="2400" b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09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later version of PHP you can hint the </a:t>
            </a:r>
            <a:r>
              <a:rPr lang="en-US" sz="3200" dirty="0">
                <a:solidFill>
                  <a:schemeClr val="bg1"/>
                </a:solidFill>
              </a:rPr>
              <a:t>expected type </a:t>
            </a:r>
            <a:r>
              <a:rPr lang="en-US" sz="3200" dirty="0" smtClean="0"/>
              <a:t>of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 smtClean="0"/>
              <a:t>     the arguments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In PHP 7+ You can also hint the </a:t>
            </a:r>
            <a:r>
              <a:rPr lang="en-US" dirty="0">
                <a:solidFill>
                  <a:schemeClr val="bg1"/>
                </a:solidFill>
              </a:rPr>
              <a:t>return type </a:t>
            </a:r>
            <a:r>
              <a:rPr lang="en-US" dirty="0"/>
              <a:t>of the </a:t>
            </a:r>
            <a:r>
              <a:rPr lang="en-US" dirty="0" smtClean="0"/>
              <a:t>function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By default, PHP will </a:t>
            </a:r>
            <a:r>
              <a:rPr lang="en-US" sz="2800" dirty="0">
                <a:solidFill>
                  <a:schemeClr val="bg1"/>
                </a:solidFill>
              </a:rPr>
              <a:t>coerce</a:t>
            </a:r>
            <a:r>
              <a:rPr lang="en-US" sz="2800" dirty="0"/>
              <a:t> values of the wrong type into the </a:t>
            </a:r>
            <a:r>
              <a:rPr lang="en-US" sz="2800" dirty="0" smtClean="0"/>
              <a:t>expected</a:t>
            </a:r>
          </a:p>
          <a:p>
            <a:pPr marL="609219" lvl="1" indent="0">
              <a:lnSpc>
                <a:spcPct val="110000"/>
              </a:lnSpc>
              <a:buNone/>
            </a:pPr>
            <a:r>
              <a:rPr lang="en-US" sz="2800" dirty="0" smtClean="0"/>
              <a:t>     scalar type </a:t>
            </a:r>
            <a:r>
              <a:rPr lang="en-US" sz="2800" dirty="0"/>
              <a:t>if possible.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is possible to enable </a:t>
            </a:r>
            <a:r>
              <a:rPr lang="en-US" sz="2800" dirty="0">
                <a:solidFill>
                  <a:schemeClr val="bg1"/>
                </a:solidFill>
              </a:rPr>
              <a:t>strict mode </a:t>
            </a:r>
            <a:r>
              <a:rPr lang="en-US" sz="2800" dirty="0"/>
              <a:t>on a per-file basis. </a:t>
            </a:r>
            <a:endParaRPr lang="en-US" sz="3000" dirty="0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Hinting/Declaration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1800"/>
            <a:ext cx="99854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declare(strict_types = 1);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Strict mode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example(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$arg):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 returned result should be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$arg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3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1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Functions</a:t>
            </a:r>
            <a:endParaRPr lang="bg-BG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7763"/>
            <a:ext cx="11201400" cy="54054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PHP supports variables holding a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function name is stored as string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invoked through the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5956" y="3352800"/>
            <a:ext cx="1037005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printSomething($arg)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echo "This is function. Arg = $arg";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 = 'printSomething';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$a(5); </a:t>
            </a:r>
            <a:r>
              <a:rPr lang="en-US" sz="26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invokes the printSomething(5) function</a:t>
            </a:r>
          </a:p>
        </p:txBody>
      </p:sp>
    </p:spTree>
    <p:extLst>
      <p:ext uri="{BB962C8B-B14F-4D97-AF65-F5344CB8AC3E}">
        <p14:creationId xmlns:p14="http://schemas.microsoft.com/office/powerpoint/2010/main" val="41803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You can check if function is declared with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function_exists($name)</a:t>
            </a:r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Functions can be </a:t>
            </a:r>
            <a:r>
              <a:rPr lang="en-US" sz="3000" b="1" dirty="0">
                <a:solidFill>
                  <a:srgbClr val="FFA000"/>
                </a:solidFill>
              </a:rPr>
              <a:t>nested</a:t>
            </a:r>
            <a:r>
              <a:rPr lang="en-US" sz="3000" dirty="0"/>
              <a:t> (declared inside other functions)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Once the </a:t>
            </a:r>
            <a:r>
              <a:rPr lang="en-US" sz="28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2800" dirty="0"/>
              <a:t> function is called, the </a:t>
            </a:r>
            <a:r>
              <a:rPr lang="en-US" sz="28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sz="2800" dirty="0"/>
              <a:t> gets </a:t>
            </a:r>
            <a:r>
              <a:rPr lang="en-US" sz="2800" b="1" dirty="0">
                <a:solidFill>
                  <a:srgbClr val="FFA000"/>
                </a:solidFill>
              </a:rPr>
              <a:t>globally defined</a:t>
            </a:r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Notes on Functions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51" y="1853146"/>
            <a:ext cx="1028372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 !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function_exists('func')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function func($arg) { return true;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091" y="4653437"/>
            <a:ext cx="1028372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first($args)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function second($args)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second('hello');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9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sz="quarter" idx="13"/>
          </p:nvPr>
        </p:nvSpPr>
        <p:spPr>
          <a:xfrm>
            <a:off x="196714" y="1371604"/>
            <a:ext cx="8336098" cy="5025592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 Functions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 smtClean="0"/>
              <a:t>Return statement, Procedures, Arguments, </a:t>
            </a:r>
            <a:br>
              <a:rPr lang="en-US" sz="2800" dirty="0" smtClean="0"/>
            </a:br>
            <a:r>
              <a:rPr lang="en-US" sz="2800" dirty="0" smtClean="0"/>
              <a:t>Type hinting, Variables scope</a:t>
            </a: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Classes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and Objects in </a:t>
            </a:r>
            <a:r>
              <a:rPr lang="en-US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OOP</a:t>
            </a:r>
            <a:endParaRPr lang="en-US" sz="32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OOP in PHP</a:t>
            </a:r>
          </a:p>
          <a:p>
            <a:pPr marL="825501" lvl="1" indent="-45720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2800" dirty="0">
                <a:ea typeface="Calibri"/>
                <a:cs typeface="Calibri"/>
                <a:sym typeface="Calibri"/>
              </a:rPr>
              <a:t>Define Simple Classes</a:t>
            </a:r>
          </a:p>
          <a:p>
            <a:pPr marL="825501" lvl="1" indent="-45720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2800" dirty="0">
                <a:ea typeface="Calibri"/>
                <a:cs typeface="Calibri"/>
                <a:sym typeface="Calibri"/>
              </a:rPr>
              <a:t>Creating Classes </a:t>
            </a:r>
            <a:r>
              <a:rPr lang="en-US" sz="2800">
                <a:ea typeface="Calibri"/>
                <a:cs typeface="Calibri"/>
                <a:sym typeface="Calibri"/>
              </a:rPr>
              <a:t>and </a:t>
            </a:r>
            <a:r>
              <a:rPr lang="en-US" sz="2800" smtClean="0">
                <a:ea typeface="Calibri"/>
                <a:cs typeface="Calibri"/>
                <a:sym typeface="Calibri"/>
              </a:rPr>
              <a:t>Objects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9825329">
            <a:off x="5432455" y="3058208"/>
            <a:ext cx="2684120" cy="14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2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Anonymous functions </a:t>
            </a:r>
            <a:r>
              <a:rPr lang="en-US" dirty="0"/>
              <a:t>are functions with no name</a:t>
            </a:r>
          </a:p>
          <a:p>
            <a:pPr lvl="1"/>
            <a:r>
              <a:rPr lang="en-US" dirty="0"/>
              <a:t>In PHP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b="1" dirty="0" smtClean="0">
                <a:solidFill>
                  <a:srgbClr val="FFA000"/>
                </a:solidFill>
              </a:rPr>
              <a:t>losures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usually implemented that way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4" y="2708970"/>
            <a:ext cx="1051559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$array = array("Team Building, Vitosha", "Nakov",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"Studying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programming", "SoftUni");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usort($array,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$b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strlen($a) - strlen($b);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print_r($array);</a:t>
            </a:r>
          </a:p>
        </p:txBody>
      </p:sp>
    </p:spTree>
    <p:extLst>
      <p:ext uri="{BB962C8B-B14F-4D97-AF65-F5344CB8AC3E}">
        <p14:creationId xmlns:p14="http://schemas.microsoft.com/office/powerpoint/2010/main" val="36350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Function overloading </a:t>
            </a:r>
            <a:r>
              <a:rPr lang="en-US" dirty="0"/>
              <a:t>== same name, different parameters</a:t>
            </a:r>
          </a:p>
          <a:p>
            <a:r>
              <a:rPr lang="en-US" dirty="0"/>
              <a:t>PHP (like Python and JavaScript) does not support overloading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3352800"/>
            <a:ext cx="10668000" cy="2911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printName($firstName, $lastName 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$name = $firstName;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(isset($lastName))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$name .= ' ' . $lastName;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$name;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85012" y="5155255"/>
            <a:ext cx="4038601" cy="503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cs typeface="Consolas" pitchFamily="49" charset="0"/>
              </a:rPr>
              <a:t>Maria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0911" y="5758969"/>
            <a:ext cx="5867400" cy="503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cs typeface="Consolas" pitchFamily="49" charset="0"/>
              </a:rPr>
              <a:t>Maria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cs typeface="Consolas" pitchFamily="49" charset="0"/>
              </a:rPr>
              <a:t>Nikolova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64611" y="3962400"/>
            <a:ext cx="3316201" cy="1143000"/>
          </a:xfrm>
          <a:prstGeom prst="wedgeRoundRectCallout">
            <a:avLst>
              <a:gd name="adj1" fmla="val -120681"/>
              <a:gd name="adj2" fmla="val 4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Simulate overloading by parameter checks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AVOID THIS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to check a string for symmetry</a:t>
            </a:r>
          </a:p>
          <a:p>
            <a:pPr lvl="1"/>
            <a:r>
              <a:rPr lang="en-US" dirty="0"/>
              <a:t>Examples: "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abcccba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; "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xyz</a:t>
            </a:r>
            <a:r>
              <a:rPr lang="en-US" dirty="0">
                <a:sym typeface="Wingdings" panose="05000000000000000000" pitchFamily="2" charset="2"/>
              </a:rPr>
              <a:t>" 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Symmetry Check (Palindrome)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803101"/>
            <a:ext cx="104394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isPalindrome($str)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($i = 0; $i &lt; strlen($str) / 2; $i++)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($str[$i] != $str[strlen($str) - $i - 1])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58384" y="4957537"/>
            <a:ext cx="64770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isPalindrome("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abba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");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7226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to return the day number by day of week</a:t>
            </a:r>
          </a:p>
          <a:p>
            <a:pPr lvl="1"/>
            <a:r>
              <a:rPr lang="en-US" dirty="0"/>
              <a:t>Example: "</a:t>
            </a:r>
            <a:r>
              <a:rPr lang="en-US" b="1" dirty="0">
                <a:solidFill>
                  <a:srgbClr val="FFA000"/>
                </a:solidFill>
              </a:rPr>
              <a:t>Monday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1</a:t>
            </a:r>
            <a:r>
              <a:rPr lang="en-US" dirty="0"/>
              <a:t>, …, "</a:t>
            </a:r>
            <a:r>
              <a:rPr lang="en-US" b="1" dirty="0">
                <a:solidFill>
                  <a:srgbClr val="FFA000"/>
                </a:solidFill>
              </a:rPr>
              <a:t>Sunday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b="1" i="1" dirty="0">
                <a:solidFill>
                  <a:srgbClr val="FFA000"/>
                </a:solidFill>
                <a:sym typeface="Wingdings" panose="05000000000000000000" pitchFamily="2" charset="2"/>
              </a:rPr>
              <a:t>other</a:t>
            </a:r>
            <a:r>
              <a:rPr lang="en-US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error</a:t>
            </a:r>
            <a:r>
              <a:rPr lang="en-US" dirty="0">
                <a:sym typeface="Wingdings" panose="05000000000000000000" pitchFamily="2" charset="2"/>
              </a:rPr>
              <a:t>"</a:t>
            </a:r>
            <a:endParaRPr lang="en-US" dirty="0"/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803101"/>
            <a:ext cx="102108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dayOfWeek(string $day)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($day == 'Monday')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if ($day == 'Sunday')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99994" y="2927820"/>
            <a:ext cx="3263406" cy="1905000"/>
          </a:xfrm>
          <a:prstGeom prst="wedgeRoundRectCallout">
            <a:avLst>
              <a:gd name="adj1" fmla="val -9504"/>
              <a:gd name="adj2" fmla="val -19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PHP functions can return mixed data type: e.g. number or string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789612" y="4957539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dayOfWeek("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Monday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");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00B050"/>
                </a:solidFill>
                <a:latin typeface="Consolas" panose="020B0609020204030204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8162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4325" y="5334000"/>
            <a:ext cx="6480175" cy="820737"/>
          </a:xfrm>
        </p:spPr>
        <p:txBody>
          <a:bodyPr/>
          <a:lstStyle/>
          <a:p>
            <a:pPr marL="514350" indent="-514350" algn="ctr">
              <a:defRPr/>
            </a:pPr>
            <a:r>
              <a:rPr lang="en-US" dirty="0"/>
              <a:t>Variables Scope</a:t>
            </a:r>
          </a:p>
        </p:txBody>
      </p:sp>
      <p:pic>
        <p:nvPicPr>
          <p:cNvPr id="10242" name="Picture 2" descr="C:\Users\Julieta\Desktop\glob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94" y="638376"/>
            <a:ext cx="4170038" cy="40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arrays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$_REQUEST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 smtClean="0"/>
              <a:t>other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built</a:t>
            </a:r>
            <a:r>
              <a:rPr lang="en-US" sz="3200" dirty="0"/>
              <a:t>-in variables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/>
            <a:r>
              <a:rPr lang="en-US" dirty="0"/>
              <a:t>Can be accessed at any place in the code</a:t>
            </a:r>
          </a:p>
          <a:p>
            <a:pPr lvl="1"/>
            <a:endParaRPr lang="en-US" dirty="0"/>
          </a:p>
          <a:p>
            <a:pPr>
              <a:spcBef>
                <a:spcPts val="1200"/>
              </a:spcBef>
            </a:pPr>
            <a:r>
              <a:rPr lang="en-US" sz="3200" dirty="0"/>
              <a:t>Variables, declared in functions</a:t>
            </a:r>
          </a:p>
          <a:p>
            <a:pPr lvl="1"/>
            <a:r>
              <a:rPr lang="en-US" sz="3000" dirty="0"/>
              <a:t>Exist only until the end of function (</a:t>
            </a:r>
            <a:r>
              <a:rPr lang="en-US" sz="3000" dirty="0">
                <a:solidFill>
                  <a:srgbClr val="FFA000"/>
                </a:solidFill>
              </a:rPr>
              <a:t>local function scope</a:t>
            </a:r>
            <a:r>
              <a:rPr lang="en-US" sz="3000" dirty="0"/>
              <a:t>)</a:t>
            </a:r>
          </a:p>
          <a:p>
            <a:r>
              <a:rPr lang="en-US" sz="3200" dirty="0"/>
              <a:t>Files being included inherit the variable scope of the caller</a:t>
            </a:r>
          </a:p>
          <a:p>
            <a:r>
              <a:rPr lang="en-US" sz="3200" dirty="0"/>
              <a:t>Variables declared outside of a function are not accessible in it</a:t>
            </a:r>
            <a:endParaRPr lang="bg-BG" sz="3200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812" y="307083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$name = $_GET['firstName'] . $_GET['lastName'];</a:t>
            </a:r>
          </a:p>
        </p:txBody>
      </p:sp>
    </p:spTree>
    <p:extLst>
      <p:ext uri="{BB962C8B-B14F-4D97-AF65-F5344CB8AC3E}">
        <p14:creationId xmlns:p14="http://schemas.microsoft.com/office/powerpoint/2010/main" val="22292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Variables outside of a function are not accessible in it: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>
              <a:spcBef>
                <a:spcPts val="1800"/>
              </a:spcBef>
            </a:pPr>
            <a:r>
              <a:rPr lang="en-US" sz="2800" dirty="0"/>
              <a:t>To access an external variable use the </a:t>
            </a:r>
            <a:r>
              <a:rPr lang="en-US" sz="28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800" dirty="0"/>
              <a:t> keyword</a:t>
            </a:r>
            <a:endParaRPr lang="bg-BG" sz="2800" dirty="0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Global Keyword</a:t>
            </a:r>
            <a:endParaRPr lang="bg-B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82182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$a = "test"; // global scope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echo $a; </a:t>
            </a: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will not output anything (local scope)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4353342"/>
            <a:ext cx="10668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$a = "test";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$a; </a:t>
            </a: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 global variable $a is included in the scope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echo $a; </a:t>
            </a: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will output "test";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5618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5" grpId="0" uiExpand="1" build="p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Variables, declared in loops are accessible after the loop ends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A variable in PHP is declared with its first assignment</a:t>
            </a:r>
            <a:endParaRPr lang="bg-BG" sz="3000" dirty="0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and Variable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08244"/>
            <a:ext cx="10287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($i = 0; $i &lt; 5; $i++)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$arr[] = $i;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print_r($arr); </a:t>
            </a:r>
            <a:r>
              <a:rPr lang="en-US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outputs 0, 1, 2, 3,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4419600"/>
            <a:ext cx="10287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($a == 5) { $five = 'five';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 $five = 'not five';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$five; </a:t>
            </a:r>
            <a:r>
              <a:rPr lang="en-US" sz="24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not five</a:t>
            </a:r>
          </a:p>
        </p:txBody>
      </p:sp>
    </p:spTree>
    <p:extLst>
      <p:ext uri="{BB962C8B-B14F-4D97-AF65-F5344CB8AC3E}">
        <p14:creationId xmlns:p14="http://schemas.microsoft.com/office/powerpoint/2010/main" val="31728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1" grpId="0" uiExpand="1" build="p"/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variables in PHP are initialized only once (on demand)</a:t>
            </a:r>
          </a:p>
          <a:p>
            <a:pPr lvl="1"/>
            <a:r>
              <a:rPr lang="en-US" dirty="0"/>
              <a:t>Their existing values are preserved in the next function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091" y="2895600"/>
            <a:ext cx="10283722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callMe()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$count = 0;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initialized at the first call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$count++; </a:t>
            </a:r>
            <a:r>
              <a:rPr lang="en-US" sz="26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executed at each function call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echo "callMe() is called $count times\n";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callMe() is called 1 times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callMe() is called 2 times</a:t>
            </a:r>
          </a:p>
        </p:txBody>
      </p:sp>
    </p:spTree>
    <p:extLst>
      <p:ext uri="{BB962C8B-B14F-4D97-AF65-F5344CB8AC3E}">
        <p14:creationId xmlns:p14="http://schemas.microsoft.com/office/powerpoint/2010/main" val="10814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#php-web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 idx="4294967295"/>
          </p:nvPr>
        </p:nvSpPr>
        <p:spPr>
          <a:xfrm>
            <a:off x="1624806" y="4953000"/>
            <a:ext cx="8939213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Defining Simple Classes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4575828" y="1828800"/>
            <a:ext cx="2999540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Class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PHP supports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Object-Oriented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Programming (OOP)</a:t>
            </a:r>
          </a:p>
          <a:p>
            <a:pPr marL="825501" marR="0" lvl="1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Supports custom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</a:p>
          <a:p>
            <a:pPr marL="825501" marR="0" lvl="1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Like other OOP languages (C#, Java, C++)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Classes and Objects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36612" y="3143539"/>
            <a:ext cx="7086600" cy="3403596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Rock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public $height = 12;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function fall()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    $this-&gt;height--;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$myRock = new Rock();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$myRock-&gt;fall();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echo $myRock-&gt;height; 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11</a:t>
            </a:r>
          </a:p>
        </p:txBody>
      </p:sp>
    </p:spTree>
    <p:extLst>
      <p:ext uri="{BB962C8B-B14F-4D97-AF65-F5344CB8AC3E}">
        <p14:creationId xmlns:p14="http://schemas.microsoft.com/office/powerpoint/2010/main" val="9768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Class Versus Instance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7706" y="1166840"/>
            <a:ext cx="11804650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Classes model real-world objects</a:t>
            </a:r>
          </a:p>
          <a:p>
            <a:pPr marR="0"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Ð ÐµÐ·ÑÐ»ÑÐ°Ñ Ñ Ð¸Ð·Ð¾Ð±ÑÐ°Ð¶ÐµÐ½Ð¸Ðµ Ð·Ð° class vs instanc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93" y="2133600"/>
            <a:ext cx="6477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1624806" y="4857750"/>
            <a:ext cx="8939213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624806" y="5678488"/>
            <a:ext cx="8939213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Defining and Using Data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609600"/>
            <a:ext cx="6324600" cy="4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80962" y="1150938"/>
            <a:ext cx="11804650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457200" marR="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Properties hold the internal object state</a:t>
            </a:r>
          </a:p>
          <a:p>
            <a:pPr marL="457200" marR="0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They have visibility which should be defined at declaration</a:t>
            </a:r>
          </a:p>
          <a:p>
            <a:pPr marL="457200" marR="0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372639" y="3057941"/>
            <a:ext cx="8991600" cy="2276059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Dog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$name;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$breed;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$age;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$children;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1" name="Shape 291"/>
          <p:cNvSpPr/>
          <p:nvPr/>
        </p:nvSpPr>
        <p:spPr>
          <a:xfrm>
            <a:off x="5106439" y="3446890"/>
            <a:ext cx="4026600" cy="609600"/>
          </a:xfrm>
          <a:prstGeom prst="wedgeRoundRectCallout">
            <a:avLst>
              <a:gd name="adj1" fmla="val -64380"/>
              <a:gd name="adj2" fmla="val 3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Property declarations</a:t>
            </a:r>
          </a:p>
        </p:txBody>
      </p:sp>
    </p:spTree>
    <p:extLst>
      <p:ext uri="{BB962C8B-B14F-4D97-AF65-F5344CB8AC3E}">
        <p14:creationId xmlns:p14="http://schemas.microsoft.com/office/powerpoint/2010/main" val="28219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 idx="4294967295"/>
          </p:nvPr>
        </p:nvSpPr>
        <p:spPr>
          <a:xfrm>
            <a:off x="1446212" y="4737100"/>
            <a:ext cx="9525000" cy="94138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Constructor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1674812" y="5679897"/>
            <a:ext cx="95250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Defining and Using Class Constructor</a:t>
            </a:r>
          </a:p>
        </p:txBody>
      </p:sp>
      <p:pic>
        <p:nvPicPr>
          <p:cNvPr id="301" name="Shape 301" descr="C:\Documents\Courses\OOP\OOP Images\bob-the-builder-psd5128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870923"/>
            <a:ext cx="2684188" cy="350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2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4294967295"/>
          </p:nvPr>
        </p:nvSpPr>
        <p:spPr>
          <a:xfrm>
            <a:off x="0" y="1150938"/>
            <a:ext cx="11885612" cy="5478461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"$this"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points to the current instance of the class</a:t>
            </a:r>
          </a:p>
          <a:p>
            <a:pPr marR="0"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31812" y="2052760"/>
            <a:ext cx="11049000" cy="35052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Person 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$age;</a:t>
            </a:r>
          </a:p>
          <a:p>
            <a:pPr marL="282575" marR="0" lvl="0" indent="-282575" algn="l" rtl="0">
              <a:spcBef>
                <a:spcPts val="0"/>
              </a:spcBef>
              <a:buNone/>
            </a:pPr>
            <a:endParaRPr sz="24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__construct()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-&gt;name = null;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-&gt;age = 0;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Defining Constructor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865812" y="3352800"/>
            <a:ext cx="4647000" cy="1575900"/>
          </a:xfrm>
          <a:prstGeom prst="wedgeRoundRectCallout">
            <a:avLst>
              <a:gd name="adj1" fmla="val -66297"/>
              <a:gd name="adj2" fmla="val 186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As a rule the constructor should initialize all class properties</a:t>
            </a:r>
          </a:p>
        </p:txBody>
      </p:sp>
    </p:spTree>
    <p:extLst>
      <p:ext uri="{BB962C8B-B14F-4D97-AF65-F5344CB8AC3E}">
        <p14:creationId xmlns:p14="http://schemas.microsoft.com/office/powerpoint/2010/main" val="23805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Defining Constructor (2)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4294967295"/>
          </p:nvPr>
        </p:nvSpPr>
        <p:spPr>
          <a:xfrm>
            <a:off x="0" y="1150938"/>
            <a:ext cx="11804650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constructor may optionally have parameters  </a:t>
            </a:r>
          </a:p>
        </p:txBody>
      </p:sp>
      <p:sp>
        <p:nvSpPr>
          <p:cNvPr id="324" name="Shape 324"/>
          <p:cNvSpPr/>
          <p:nvPr/>
        </p:nvSpPr>
        <p:spPr>
          <a:xfrm>
            <a:off x="659029" y="2005053"/>
            <a:ext cx="8610600" cy="35052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Person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$age;</a:t>
            </a:r>
          </a:p>
          <a:p>
            <a:pPr marL="282575" marR="0" lvl="0" indent="-282575" algn="l" rtl="0">
              <a:spcBef>
                <a:spcPts val="0"/>
              </a:spcBef>
              <a:buNone/>
            </a:pPr>
            <a:endParaRPr sz="24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function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$name, $age) 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-&gt;name = $name;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-&gt;age = $age;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5" name="Shape 325"/>
          <p:cNvSpPr/>
          <p:nvPr/>
        </p:nvSpPr>
        <p:spPr>
          <a:xfrm>
            <a:off x="4964329" y="2761457"/>
            <a:ext cx="4647007" cy="527804"/>
          </a:xfrm>
          <a:prstGeom prst="wedgeRoundRectCallout">
            <a:avLst>
              <a:gd name="adj1" fmla="val -21604"/>
              <a:gd name="adj2" fmla="val 94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Constructor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18821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 idx="4294967295"/>
          </p:nvPr>
        </p:nvSpPr>
        <p:spPr>
          <a:xfrm>
            <a:off x="1150006" y="4552950"/>
            <a:ext cx="9525000" cy="94138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1293812" y="5494338"/>
            <a:ext cx="95250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Defining and Using Class Methods</a:t>
            </a:r>
          </a:p>
        </p:txBody>
      </p:sp>
      <p:pic>
        <p:nvPicPr>
          <p:cNvPr id="335" name="Shape 335" descr="C:\Documents\Courses\OOP\OOP Images\bob-the-builder-psd5128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902554"/>
            <a:ext cx="2684188" cy="350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8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797" y="4953000"/>
            <a:ext cx="10958928" cy="768084"/>
          </a:xfrm>
        </p:spPr>
        <p:txBody>
          <a:bodyPr/>
          <a:lstStyle/>
          <a:p>
            <a:r>
              <a:rPr lang="en-US" dirty="0"/>
              <a:t>PHP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62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143118" y="1150939"/>
            <a:ext cx="11760200" cy="5570536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Methods are classes own functions and define behavior </a:t>
            </a:r>
            <a:b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of the class</a:t>
            </a:r>
          </a:p>
        </p:txBody>
      </p:sp>
      <p:sp>
        <p:nvSpPr>
          <p:cNvPr id="343" name="Shape 343"/>
          <p:cNvSpPr/>
          <p:nvPr/>
        </p:nvSpPr>
        <p:spPr>
          <a:xfrm>
            <a:off x="1522412" y="2521326"/>
            <a:ext cx="8077200" cy="3117474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Person 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$age;</a:t>
            </a:r>
          </a:p>
          <a:p>
            <a:pPr marL="282575" marR="0" lvl="0" indent="-282575" algn="l" rtl="0">
              <a:spcBef>
                <a:spcPts val="0"/>
              </a:spcBef>
              <a:buNone/>
            </a:pPr>
            <a:endParaRPr sz="24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0" u="none" strike="noStrike" cap="none" dirty="0" smtClean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printNames()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echo $this-&gt;name . $this-&gt;age;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Defining Methods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7389811" y="4434882"/>
            <a:ext cx="4647007" cy="953452"/>
          </a:xfrm>
          <a:prstGeom prst="wedgeRoundRectCallout">
            <a:avLst>
              <a:gd name="adj1" fmla="val -42635"/>
              <a:gd name="adj2" fmla="val 3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"void" return type is available since PHP 7.1  </a:t>
            </a:r>
          </a:p>
        </p:txBody>
      </p:sp>
      <p:sp>
        <p:nvSpPr>
          <p:cNvPr id="348" name="Shape 348"/>
          <p:cNvSpPr/>
          <p:nvPr/>
        </p:nvSpPr>
        <p:spPr>
          <a:xfrm>
            <a:off x="4418012" y="3200400"/>
            <a:ext cx="5529600" cy="628500"/>
          </a:xfrm>
          <a:prstGeom prst="wedgeRoundRectCallout">
            <a:avLst>
              <a:gd name="adj1" fmla="val -20509"/>
              <a:gd name="adj2" fmla="val 18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Simple method with no arguments</a:t>
            </a:r>
          </a:p>
        </p:txBody>
      </p:sp>
    </p:spTree>
    <p:extLst>
      <p:ext uri="{BB962C8B-B14F-4D97-AF65-F5344CB8AC3E}">
        <p14:creationId xmlns:p14="http://schemas.microsoft.com/office/powerpoint/2010/main" val="2008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Defining Methods (2)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055812" y="1600200"/>
            <a:ext cx="7848600" cy="38862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Person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$age;</a:t>
            </a:r>
          </a:p>
          <a:p>
            <a:pPr marL="282575" marR="0" lvl="0" indent="-282575" algn="l" rtl="0">
              <a:spcBef>
                <a:spcPts val="0"/>
              </a:spcBef>
              <a:buNone/>
            </a:pPr>
            <a:endParaRPr sz="24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function printNames(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string $name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$this-&gt;name = $name;</a:t>
            </a:r>
          </a:p>
          <a:p>
            <a:pPr marL="282575" marR="0" lvl="0" indent="-282575" algn="l" rtl="0">
              <a:spcBef>
                <a:spcPts val="0"/>
              </a:spcBef>
              <a:buNone/>
            </a:pPr>
            <a:endParaRPr sz="2400" b="1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  return $this-&gt;name;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59" name="Shape 359"/>
          <p:cNvSpPr/>
          <p:nvPr/>
        </p:nvSpPr>
        <p:spPr>
          <a:xfrm>
            <a:off x="6475412" y="3673503"/>
            <a:ext cx="4647007" cy="571787"/>
          </a:xfrm>
          <a:prstGeom prst="wedgeRoundRectCallout">
            <a:avLst>
              <a:gd name="adj1" fmla="val -18469"/>
              <a:gd name="adj2" fmla="val 214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Method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23695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Create properties</a:t>
            </a:r>
          </a:p>
          <a:p>
            <a:pPr marL="825501" lvl="1" indent="-4572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ea typeface="Calibri"/>
                <a:cs typeface="Calibri"/>
                <a:sym typeface="Calibri"/>
              </a:rPr>
              <a:t>age</a:t>
            </a:r>
          </a:p>
          <a:p>
            <a:pPr marL="825501" lvl="1" indent="-4572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ea typeface="Calibri"/>
                <a:cs typeface="Calibri"/>
                <a:sym typeface="Calibri"/>
              </a:rPr>
              <a:t>weight</a:t>
            </a:r>
          </a:p>
          <a:p>
            <a:pPr marL="825501" lvl="1" indent="-4572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ea typeface="Calibri"/>
                <a:cs typeface="Calibri"/>
                <a:sym typeface="Calibri"/>
              </a:rPr>
              <a:t>flyingSpeed</a:t>
            </a:r>
            <a:endParaRPr lang="en-US" sz="3200" b="0" i="0" u="none" strike="noStrike" cap="none" dirty="0"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dirty="0">
                <a:ea typeface="Calibri"/>
                <a:cs typeface="Calibri"/>
                <a:sym typeface="Calibri"/>
              </a:rPr>
              <a:t>Create methods to model bird's behavior</a:t>
            </a:r>
          </a:p>
          <a:p>
            <a:pPr marL="609493" lvl="1" indent="-241192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breathe() </a:t>
            </a:r>
          </a:p>
          <a:p>
            <a:pPr marL="609493" lvl="1" indent="-241192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walk() </a:t>
            </a:r>
          </a:p>
          <a:p>
            <a:pPr marL="609493" lvl="1" indent="-241192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fly() 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Problem: Define a Bird Class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2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Solution: Define a Bird Class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31812" y="1371600"/>
            <a:ext cx="10841212" cy="49530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Bird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private $age;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private $weight;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private $flyingSpeed;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public function __construct($age, $weight,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$flyingSpeed){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$this-&gt;age = $age;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$this-&gt;weight = $weight;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$this-&gt;flyingSpeed = $flyingSpeed;</a:t>
            </a:r>
          </a:p>
          <a:p>
            <a:pPr marL="7397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0" u="none" strike="noStrike" cap="none" dirty="0" smtClean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b="1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34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Solution: Define a Bird Class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132012" y="1779767"/>
            <a:ext cx="7582603" cy="39624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public function walk()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echo "Walking" . "\n";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}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public function breath()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echo "Breathing" . "\n";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}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public function fly() {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		echo "Flying" . "\n";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	 }</a:t>
            </a:r>
          </a:p>
          <a:p>
            <a:pPr marL="282575" marR="0" lvl="0" indent="-282575" algn="l" rtl="0">
              <a:spcBef>
                <a:spcPts val="0"/>
              </a:spcBef>
              <a:buSzPct val="25000"/>
              <a:buNone/>
            </a:pPr>
            <a:endParaRPr lang="en-US" sz="2400" b="1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60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 idx="4294967295"/>
          </p:nvPr>
        </p:nvSpPr>
        <p:spPr>
          <a:xfrm>
            <a:off x="1446212" y="4724400"/>
            <a:ext cx="9525000" cy="94138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Anonymous Objects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4294967295"/>
          </p:nvPr>
        </p:nvSpPr>
        <p:spPr>
          <a:xfrm>
            <a:off x="1446212" y="5665788"/>
            <a:ext cx="95250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More on Classes and Objects</a:t>
            </a:r>
          </a:p>
        </p:txBody>
      </p:sp>
      <p:pic>
        <p:nvPicPr>
          <p:cNvPr id="390" name="Shape 390" descr="C:\Documents\Courses\OOP\OOP Images\bob-the-builder-psd5128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900377"/>
            <a:ext cx="2684188" cy="350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The</a:t>
            </a:r>
            <a:r>
              <a:rPr lang="en-US" sz="32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stdClass</a:t>
            </a:r>
            <a:r>
              <a:rPr lang="en-US" sz="32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is an empty generic PHP class for initializing objects </a:t>
            </a:r>
            <a:br>
              <a:rPr lang="en-US" sz="3200" b="0" i="0" u="none" strike="noStrike" cap="none" dirty="0"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of anonymous type (e.g.</a:t>
            </a:r>
            <a:r>
              <a:rPr lang="en-US" sz="32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$obj = new stdClass</a:t>
            </a:r>
            <a:r>
              <a:rPr lang="en-US" sz="3200" b="0" i="0" u="none" strike="noStrike" cap="none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;</a:t>
            </a:r>
            <a:r>
              <a:rPr lang="en-US" sz="3200" b="0" i="0" u="none" strike="noStrike" cap="none" dirty="0">
                <a:solidFill>
                  <a:schemeClr val="lt1"/>
                </a:solidFill>
                <a:ea typeface="Consolas"/>
                <a:cs typeface="Consolas"/>
                <a:sym typeface="Consolas"/>
              </a:rPr>
              <a:t>)</a:t>
            </a:r>
          </a:p>
          <a:p>
            <a:pPr marL="825501" marR="0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It is NOT the base class for objects in PHP</a:t>
            </a:r>
          </a:p>
          <a:p>
            <a:pPr marL="825501" marR="0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Objects can contain their own properties</a:t>
            </a:r>
          </a:p>
          <a:p>
            <a:pPr marL="1130300" marR="0" lvl="2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b="0" i="0" u="none" strike="noStrike" cap="none" dirty="0">
                <a:ea typeface="Calibri"/>
                <a:cs typeface="Calibri"/>
                <a:sym typeface="Calibri"/>
              </a:rPr>
              <a:t>e.g.</a:t>
            </a:r>
            <a:r>
              <a:rPr lang="en-US" sz="32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$obj-&gt;prop = value;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Anonymous Objects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89012" y="4415207"/>
            <a:ext cx="10210799" cy="175699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$anonCat = new stdClass;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$anonCat-&gt;weight = 14;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echo 'My cat weighs ' . $anonCat-&gt;weight . ' kg.';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My cat weighs 14 kg.</a:t>
            </a:r>
          </a:p>
        </p:txBody>
      </p:sp>
      <p:pic>
        <p:nvPicPr>
          <p:cNvPr id="398" name="Shape 398" descr="C:\Users\bubbles\Desktop\Arrays, Strings and Objects\PHP images\pizz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5125" y="3433796"/>
            <a:ext cx="2286591" cy="1962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2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Anonymous Objects – Example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4294967295"/>
          </p:nvPr>
        </p:nvSpPr>
        <p:spPr>
          <a:xfrm>
            <a:off x="0" y="1150938"/>
            <a:ext cx="11804650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912812" y="1295400"/>
            <a:ext cx="10257387" cy="52848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$person = new stdClass;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$person-&gt;name = 'Chinese';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$person-&gt;age = 43;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$person-&gt;weapons =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'AK-47', 'M-16', '9mm-Glock', 'Knife'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echo json_encode($person);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{"name":"Chinese",  "age":43,"weapons":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"AK-47","M-16","9mm-Glock","Knife"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$obj = (object)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'name' =&gt; 'Peter', 'age' =&gt; 25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$obj-&gt;twitter = '@peter';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echo json_encode($obj);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{"name":"Peter","age":25,"twitter":"@peter"}</a:t>
            </a:r>
          </a:p>
        </p:txBody>
      </p:sp>
    </p:spTree>
    <p:extLst>
      <p:ext uri="{BB962C8B-B14F-4D97-AF65-F5344CB8AC3E}">
        <p14:creationId xmlns:p14="http://schemas.microsoft.com/office/powerpoint/2010/main" val="116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Classes and Objects – Example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227012" y="1143000"/>
            <a:ext cx="11734799" cy="5486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class Student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public $name;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public $age;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public function __construct($name = null, $age = null)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    $this-&gt;name = $name;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    $this-&gt;age = $age;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$peter = new Student("Peter", 21);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echo $peter-&gt;name;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$peter-&gt;age = 25;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print_r($peter); 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Student Object ( [name] =&gt; Peter [age] =&gt; 25 )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$maria = new Student('Maria');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print_r($maria); 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Student Object ( [name] =&gt; Peter [age] =&gt; )</a:t>
            </a:r>
          </a:p>
        </p:txBody>
      </p:sp>
    </p:spTree>
    <p:extLst>
      <p:ext uri="{BB962C8B-B14F-4D97-AF65-F5344CB8AC3E}">
        <p14:creationId xmlns:p14="http://schemas.microsoft.com/office/powerpoint/2010/main" val="36923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135962" y="2386124"/>
            <a:ext cx="3704800" cy="400952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PHP code may define and invoke functions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Functions may take arguments and return value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Functions support type hinting/declaration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Classes define specific structure for objects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Objects are particular instances of a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Classes define properties, constructor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Constructor is invoked when creating new class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instances and initialize the object's internal </a:t>
            </a:r>
            <a:r>
              <a:rPr lang="en-US" sz="3000" dirty="0" smtClean="0">
                <a:solidFill>
                  <a:schemeClr val="bg2"/>
                </a:solidFill>
              </a:rPr>
              <a:t>state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PHP we have two type of functions:</a:t>
            </a:r>
          </a:p>
          <a:p>
            <a:pPr marL="822960" lvl="1" indent="-457200">
              <a:lnSpc>
                <a:spcPct val="150000"/>
              </a:lnSpc>
            </a:pPr>
            <a:r>
              <a:rPr lang="en-US" sz="2800" dirty="0"/>
              <a:t>User-defined Function</a:t>
            </a:r>
          </a:p>
          <a:p>
            <a:pPr marL="822960" lvl="1" indent="-457200">
              <a:lnSpc>
                <a:spcPct val="150000"/>
              </a:lnSpc>
            </a:pPr>
            <a:r>
              <a:rPr lang="en-US" sz="2800" dirty="0"/>
              <a:t>Built-in Function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User-defined</a:t>
            </a:r>
            <a:r>
              <a:rPr lang="en-US" sz="3200" dirty="0"/>
              <a:t> </a:t>
            </a:r>
            <a:r>
              <a:rPr lang="en-US" sz="3200" b="1" dirty="0"/>
              <a:t>Function</a:t>
            </a:r>
            <a:r>
              <a:rPr lang="en-US" sz="3200" dirty="0"/>
              <a:t>: is the function created by user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Built-in Function</a:t>
            </a:r>
            <a:r>
              <a:rPr lang="en-US" sz="3200" dirty="0"/>
              <a:t>: is the function created by </a:t>
            </a:r>
            <a:r>
              <a:rPr lang="en-US" sz="3200" dirty="0" smtClean="0"/>
              <a:t>PHP, </a:t>
            </a:r>
            <a:r>
              <a:rPr lang="en-US" sz="3200" dirty="0"/>
              <a:t>and </a:t>
            </a:r>
            <a:br>
              <a:rPr lang="en-US" sz="3200" dirty="0"/>
            </a:br>
            <a:r>
              <a:rPr lang="en-US" sz="3200" dirty="0"/>
              <a:t>ready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003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967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33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4250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Functions</a:t>
            </a:r>
            <a:r>
              <a:rPr lang="en-US" dirty="0"/>
              <a:t> are named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Declared with the keyword </a:t>
            </a:r>
            <a:r>
              <a:rPr lang="en-US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accept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FFA000"/>
                </a:solidFill>
              </a:rPr>
              <a:t>return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 organize and </a:t>
            </a:r>
            <a:r>
              <a:rPr lang="en-US" dirty="0">
                <a:solidFill>
                  <a:srgbClr val="FFA000"/>
                </a:solidFill>
              </a:rPr>
              <a:t>reuse</a:t>
            </a:r>
            <a:r>
              <a:rPr lang="en-US" dirty="0"/>
              <a:t> the code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41612" y="4380049"/>
            <a:ext cx="726719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rectangleArea($sideA, $sideB)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$sideA * $sideB;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rectangleArea(5, 6);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65108" y="5908668"/>
            <a:ext cx="3267269" cy="548113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Function Invocation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880446" y="3649484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Parameters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7012" y="3649484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Function </a:t>
            </a:r>
            <a:r>
              <a:rPr lang="en-US" sz="2800" b="1" dirty="0">
                <a:solidFill>
                  <a:schemeClr val="bg2"/>
                </a:solidFill>
              </a:rPr>
              <a:t>Name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0145543" y="4380049"/>
            <a:ext cx="1620387" cy="983709"/>
          </a:xfrm>
          <a:prstGeom prst="wedgeRoundRectCallout">
            <a:avLst>
              <a:gd name="adj1" fmla="val -207104"/>
              <a:gd name="adj2" fmla="val 1225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Function Body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69A51-943F-4777-A9B1-7C80BBE09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21A67-1F3D-47C0-882E-BDB5EC129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Void and Return type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2764-EC2C-460F-9B67-08D2D4678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86211-644B-47BC-B6C9-A395ACC77746}"/>
              </a:ext>
            </a:extLst>
          </p:cNvPr>
          <p:cNvSpPr/>
          <p:nvPr/>
        </p:nvSpPr>
        <p:spPr>
          <a:xfrm>
            <a:off x="5275262" y="1676400"/>
            <a:ext cx="16383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687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4531</TotalTime>
  <Words>2771</Words>
  <Application>Microsoft Office PowerPoint</Application>
  <PresentationFormat>Custom</PresentationFormat>
  <Paragraphs>560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맑은 고딕</vt:lpstr>
      <vt:lpstr>Arial</vt:lpstr>
      <vt:lpstr>Calibri</vt:lpstr>
      <vt:lpstr>Comic Sans MS</vt:lpstr>
      <vt:lpstr>Consolas</vt:lpstr>
      <vt:lpstr>Courier New</vt:lpstr>
      <vt:lpstr>Noto Sans Symbols</vt:lpstr>
      <vt:lpstr>Wingdings</vt:lpstr>
      <vt:lpstr>Wingdings 2</vt:lpstr>
      <vt:lpstr>SoftUni3_1</vt:lpstr>
      <vt:lpstr>Functions, Objects and Classes</vt:lpstr>
      <vt:lpstr>Table of Contents</vt:lpstr>
      <vt:lpstr>Have a Question?</vt:lpstr>
      <vt:lpstr>PowerPoint Presentation</vt:lpstr>
      <vt:lpstr>Functions in PHP</vt:lpstr>
      <vt:lpstr>Why Use Functions?</vt:lpstr>
      <vt:lpstr>PowerPoint Presentation</vt:lpstr>
      <vt:lpstr>Declaring Function</vt:lpstr>
      <vt:lpstr>PowerPoint Presentation</vt:lpstr>
      <vt:lpstr>Parameters</vt:lpstr>
      <vt:lpstr>Void and Return type Functions</vt:lpstr>
      <vt:lpstr>Returning Multiple Values from a Function</vt:lpstr>
      <vt:lpstr>Default Parameter Values</vt:lpstr>
      <vt:lpstr>Functions Parameters: Pass by Reference</vt:lpstr>
      <vt:lpstr>Variable Number of Arguments</vt:lpstr>
      <vt:lpstr>Variable Number of Arguments (2)</vt:lpstr>
      <vt:lpstr>Type Hinting/Declaration</vt:lpstr>
      <vt:lpstr>Variable Functions</vt:lpstr>
      <vt:lpstr>Few Notes on Functions</vt:lpstr>
      <vt:lpstr>Anonymous Functions</vt:lpstr>
      <vt:lpstr>Function Overloading</vt:lpstr>
      <vt:lpstr>Problem: Symmetry Check (Palindrome)</vt:lpstr>
      <vt:lpstr>Problem: Day of Week</vt:lpstr>
      <vt:lpstr>PowerPoint Presentation</vt:lpstr>
      <vt:lpstr>Variables Scope</vt:lpstr>
      <vt:lpstr>Variables Scope</vt:lpstr>
      <vt:lpstr>The Global Keyword</vt:lpstr>
      <vt:lpstr>Loops and Variable Scope</vt:lpstr>
      <vt:lpstr>Static Keyword</vt:lpstr>
      <vt:lpstr>PowerPoint Presentation</vt:lpstr>
      <vt:lpstr>Defining Simple Classes</vt:lpstr>
      <vt:lpstr>Classes and Objects</vt:lpstr>
      <vt:lpstr>Class Versus Instance</vt:lpstr>
      <vt:lpstr>Properties</vt:lpstr>
      <vt:lpstr>Properties</vt:lpstr>
      <vt:lpstr>Constructor</vt:lpstr>
      <vt:lpstr>Defining Constructor</vt:lpstr>
      <vt:lpstr>Defining Constructor (2)</vt:lpstr>
      <vt:lpstr>Methods</vt:lpstr>
      <vt:lpstr>Defining Methods</vt:lpstr>
      <vt:lpstr>Defining Methods (2)</vt:lpstr>
      <vt:lpstr>Problem: Define a Bird Class</vt:lpstr>
      <vt:lpstr>Solution: Define a Bird Class</vt:lpstr>
      <vt:lpstr>Solution: Define a Bird Class</vt:lpstr>
      <vt:lpstr>Anonymous Objects</vt:lpstr>
      <vt:lpstr>Anonymous Objects</vt:lpstr>
      <vt:lpstr>Anonymous Objects – Example</vt:lpstr>
      <vt:lpstr>Classes and Objects –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Objects and Classes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524</cp:revision>
  <dcterms:created xsi:type="dcterms:W3CDTF">2014-01-02T17:00:34Z</dcterms:created>
  <dcterms:modified xsi:type="dcterms:W3CDTF">2019-06-03T11:28:06Z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