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3" r:id="rId44"/>
    <p:sldId id="299" r:id="rId45"/>
    <p:sldId id="300" r:id="rId46"/>
    <p:sldId id="305" r:id="rId47"/>
    <p:sldId id="30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5FDFCD-EB1B-4FE2-AA4D-C43B014007AF}">
          <p14:sldIdLst>
            <p14:sldId id="256"/>
            <p14:sldId id="257"/>
            <p14:sldId id="258"/>
          </p14:sldIdLst>
        </p14:section>
        <p14:section name="Error Handling" id="{01A8C2C2-6C89-42B7-B14F-C2C746673986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Exception Handling" id="{C4F7283E-AB8C-484F-82DF-C2DF78BB1D52}">
          <p14:sldIdLst>
            <p14:sldId id="267"/>
            <p14:sldId id="268"/>
            <p14:sldId id="269"/>
            <p14:sldId id="270"/>
          </p14:sldIdLst>
        </p14:section>
        <p14:section name="Modules" id="{A7AD0494-3511-400A-8B4F-DCE1D3635152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Unit Testing" id="{EC1787AE-ECA0-41ED-82E5-4B36A5F39FAC}">
          <p14:sldIdLst>
            <p14:sldId id="278"/>
            <p14:sldId id="279"/>
            <p14:sldId id="280"/>
            <p14:sldId id="281"/>
            <p14:sldId id="282"/>
          </p14:sldIdLst>
        </p14:section>
        <p14:section name="Mocha and Chai" id="{902BE5F3-5B6E-49CC-8590-ABDC70964486}">
          <p14:sldIdLst>
            <p14:sldId id="283"/>
            <p14:sldId id="284"/>
            <p14:sldId id="285"/>
          </p14:sldIdLst>
        </p14:section>
        <p14:section name="Global Installation" id="{64CD63C5-D258-4C6B-94A5-165E9F9CF853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Live Exercises" id="{EDF46CB9-F6BF-47FC-9520-163B96ADAF38}">
          <p14:sldIdLst>
            <p14:sldId id="296"/>
          </p14:sldIdLst>
        </p14:section>
        <p14:section name="Conclusion" id="{7C141847-4BCD-4462-89E7-74C40E493FA3}">
          <p14:sldIdLst>
            <p14:sldId id="297"/>
            <p14:sldId id="303"/>
            <p14:sldId id="299"/>
            <p14:sldId id="300"/>
            <p14:sldId id="305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1" d="100"/>
          <a:sy n="101" d="100"/>
        </p:scale>
        <p:origin x="126" y="1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641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37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87394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689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ouldjs/should.js" TargetMode="External"/><Relationship Id="rId13" Type="http://schemas.openxmlformats.org/officeDocument/2006/relationships/image" Target="../media/image26.png"/><Relationship Id="rId3" Type="http://schemas.openxmlformats.org/officeDocument/2006/relationships/hyperlink" Target="https://qunitjs.com/" TargetMode="External"/><Relationship Id="rId7" Type="http://schemas.openxmlformats.org/officeDocument/2006/relationships/hyperlink" Target="http://angular.github.io/assert/" TargetMode="External"/><Relationship Id="rId12" Type="http://schemas.openxmlformats.org/officeDocument/2006/relationships/hyperlink" Target="https://github.com/moq/moq4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haijs.com/" TargetMode="External"/><Relationship Id="rId11" Type="http://schemas.openxmlformats.org/officeDocument/2006/relationships/hyperlink" Target="http://mockito.org/" TargetMode="External"/><Relationship Id="rId5" Type="http://schemas.openxmlformats.org/officeDocument/2006/relationships/hyperlink" Target="http://jasmine.github.io/" TargetMode="External"/><Relationship Id="rId10" Type="http://schemas.openxmlformats.org/officeDocument/2006/relationships/hyperlink" Target="http://www.jmock.org/" TargetMode="External"/><Relationship Id="rId4" Type="http://schemas.openxmlformats.org/officeDocument/2006/relationships/hyperlink" Target="http://unitjs.com/" TargetMode="External"/><Relationship Id="rId9" Type="http://schemas.openxmlformats.org/officeDocument/2006/relationships/hyperlink" Target="http://sinonjs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7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0.g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and Exception Handling</a:t>
            </a:r>
            <a:r>
              <a:rPr lang="bg-BG" dirty="0"/>
              <a:t>,</a:t>
            </a:r>
            <a:r>
              <a:rPr lang="en-US" dirty="0"/>
              <a:t> Modules,</a:t>
            </a:r>
            <a:r>
              <a:rPr lang="bg-BG" dirty="0"/>
              <a:t> </a:t>
            </a:r>
            <a:r>
              <a:rPr lang="en-US" dirty="0"/>
              <a:t>Unit Testing, Assertions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and Modules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262623"/>
            <a:ext cx="2951518" cy="351754"/>
          </a:xfrm>
        </p:spPr>
        <p:txBody>
          <a:bodyPr/>
          <a:lstStyle/>
          <a:p>
            <a:r>
              <a:rPr lang="en-GB" sz="1800" smtClean="0">
                <a:hlinkClick r:id="rId2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42771-7422-4440-A9FE-D6336AFEC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2338994"/>
            <a:ext cx="2285999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5AD7C6-62DA-4574-BB4F-DC554EFA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Handling – Special Values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140F73-3A75-40F1-A3BB-C9922F25BAE8}"/>
              </a:ext>
            </a:extLst>
          </p:cNvPr>
          <p:cNvSpPr txBox="1">
            <a:spLocks/>
          </p:cNvSpPr>
          <p:nvPr/>
        </p:nvSpPr>
        <p:spPr>
          <a:xfrm>
            <a:off x="1314905" y="1571853"/>
            <a:ext cx="956218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sqrt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Math.sqrt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r>
              <a:rPr lang="en-US" sz="2400" i="1" dirty="0">
                <a:solidFill>
                  <a:schemeClr val="accent2"/>
                </a:solidFill>
              </a:rPr>
              <a:t> (special value)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E0AE170-AF42-444F-AC69-D467E7BC7932}"/>
              </a:ext>
            </a:extLst>
          </p:cNvPr>
          <p:cNvSpPr txBox="1">
            <a:spLocks/>
          </p:cNvSpPr>
          <p:nvPr/>
        </p:nvSpPr>
        <p:spPr>
          <a:xfrm>
            <a:off x="1314905" y="2345649"/>
            <a:ext cx="9562189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(2, 1000);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llo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-100</a:t>
            </a:r>
            <a:r>
              <a:rPr lang="en-US" sz="2400" dirty="0">
                <a:solidFill>
                  <a:schemeClr val="tx1"/>
                </a:solidFill>
              </a:rPr>
              <a:t>, 100); </a:t>
            </a:r>
            <a:r>
              <a:rPr lang="en-US" sz="2400" i="1" dirty="0">
                <a:solidFill>
                  <a:schemeClr val="accent2"/>
                </a:solidFill>
              </a:rPr>
              <a:t>// hello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Soft error - substring still does its job: takes </a:t>
            </a:r>
            <a:r>
              <a:rPr lang="en-US" sz="2400" i="1" dirty="0">
                <a:solidFill>
                  <a:schemeClr val="accent2"/>
                </a:solidFill>
              </a:rPr>
              <a:t/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all</a:t>
            </a:r>
            <a:r>
              <a:rPr lang="en-US" sz="2400" i="1" dirty="0">
                <a:solidFill>
                  <a:schemeClr val="accent2"/>
                </a:solidFill>
              </a:rPr>
              <a:t> available chars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3A4BD1B-20FD-4012-96BA-4E98F8CF436D}"/>
              </a:ext>
            </a:extLst>
          </p:cNvPr>
          <p:cNvSpPr txBox="1">
            <a:spLocks/>
          </p:cNvSpPr>
          <p:nvPr/>
        </p:nvSpPr>
        <p:spPr>
          <a:xfrm>
            <a:off x="1314905" y="4675238"/>
            <a:ext cx="956218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invalid = new Date("Christmas"); </a:t>
            </a:r>
            <a:r>
              <a:rPr lang="en-US" sz="2400" i="1" dirty="0">
                <a:solidFill>
                  <a:schemeClr val="accent2"/>
                </a:solidFill>
              </a:rPr>
              <a:t>// Invalid Date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 date = </a:t>
            </a:r>
            <a:r>
              <a:rPr lang="en-US" sz="2400" dirty="0" err="1">
                <a:solidFill>
                  <a:schemeClr val="bg1"/>
                </a:solidFill>
              </a:rPr>
              <a:t>invalid</a:t>
            </a:r>
            <a:r>
              <a:rPr lang="en-US" sz="2400" dirty="0" err="1">
                <a:solidFill>
                  <a:schemeClr val="tx1"/>
                </a:solidFill>
              </a:rPr>
              <a:t>.getDate</a:t>
            </a:r>
            <a:r>
              <a:rPr lang="en-US" sz="2400" dirty="0">
                <a:solidFill>
                  <a:schemeClr val="tx1"/>
                </a:solidFill>
              </a:rPr>
              <a:t>();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739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C92CC3-7462-4D87-BF66-468C2753E4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JavaScript, 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month (January) is month number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, so             December </a:t>
            </a: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month </a:t>
            </a:r>
            <a:r>
              <a:rPr lang="en-US" sz="3200" b="1" dirty="0">
                <a:solidFill>
                  <a:schemeClr val="bg1"/>
                </a:solidFill>
              </a:rPr>
              <a:t>number 11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05E97F-0959-4D27-8161-4947C0AA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Unexpected Behavior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80B5C-13CF-4013-8981-5E8396B9DC51}"/>
              </a:ext>
            </a:extLst>
          </p:cNvPr>
          <p:cNvSpPr txBox="1">
            <a:spLocks/>
          </p:cNvSpPr>
          <p:nvPr/>
        </p:nvSpPr>
        <p:spPr>
          <a:xfrm>
            <a:off x="416852" y="2520433"/>
            <a:ext cx="115263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date = new Date(2016, 1, 20);    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i="1" dirty="0" smtClean="0">
                <a:solidFill>
                  <a:schemeClr val="accent2"/>
                </a:solidFill>
              </a:rPr>
              <a:t>//</a:t>
            </a:r>
            <a:r>
              <a:rPr lang="en-US" sz="2400" i="1" dirty="0">
                <a:solidFill>
                  <a:schemeClr val="accent2"/>
                </a:solidFill>
              </a:rPr>
              <a:t> Feb 20 2016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57B4867-A243-445F-8250-5889F424F9DD}"/>
              </a:ext>
            </a:extLst>
          </p:cNvPr>
          <p:cNvSpPr txBox="1">
            <a:spLocks/>
          </p:cNvSpPr>
          <p:nvPr/>
        </p:nvSpPr>
        <p:spPr>
          <a:xfrm>
            <a:off x="416852" y="4924879"/>
            <a:ext cx="115263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dateNext</a:t>
            </a:r>
            <a:r>
              <a:rPr lang="en-US" sz="2400" dirty="0">
                <a:solidFill>
                  <a:schemeClr val="tx1"/>
                </a:solidFill>
              </a:rPr>
              <a:t> = new Date(2016, 1, 30)   </a:t>
            </a:r>
            <a:r>
              <a:rPr lang="en-US" sz="2400" i="1" dirty="0">
                <a:solidFill>
                  <a:schemeClr val="accent2"/>
                </a:solidFill>
              </a:rPr>
              <a:t>// Mar 01 2016 (next month)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C3090E6-350F-47F7-ACD3-99957415F595}"/>
              </a:ext>
            </a:extLst>
          </p:cNvPr>
          <p:cNvSpPr txBox="1">
            <a:spLocks/>
          </p:cNvSpPr>
          <p:nvPr/>
        </p:nvSpPr>
        <p:spPr>
          <a:xfrm>
            <a:off x="416852" y="5673601"/>
            <a:ext cx="115263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datePrev</a:t>
            </a:r>
            <a:r>
              <a:rPr lang="en-US" sz="2400" dirty="0">
                <a:solidFill>
                  <a:schemeClr val="tx1"/>
                </a:solidFill>
              </a:rPr>
              <a:t> = new Date(2016, -1, 30); </a:t>
            </a:r>
            <a:r>
              <a:rPr lang="en-US" sz="2400" i="1" dirty="0">
                <a:solidFill>
                  <a:schemeClr val="accent2"/>
                </a:solidFill>
              </a:rPr>
              <a:t>// Dec 30 2015 (</a:t>
            </a:r>
            <a:r>
              <a:rPr lang="en-US" sz="2400" i="1" dirty="0" err="1">
                <a:solidFill>
                  <a:schemeClr val="accent2"/>
                </a:solidFill>
              </a:rPr>
              <a:t>prev</a:t>
            </a:r>
            <a:r>
              <a:rPr lang="en-US" sz="2400" i="1" dirty="0">
                <a:solidFill>
                  <a:schemeClr val="accent2"/>
                </a:solidFill>
              </a:rPr>
              <a:t> month)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C7BF7A6-052E-409F-A15B-3EE597199A54}"/>
              </a:ext>
            </a:extLst>
          </p:cNvPr>
          <p:cNvSpPr txBox="1">
            <a:spLocks/>
          </p:cNvSpPr>
          <p:nvPr/>
        </p:nvSpPr>
        <p:spPr>
          <a:xfrm>
            <a:off x="416852" y="3276705"/>
            <a:ext cx="1152633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date1 = new Date(1, 1, 1);       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i="1" dirty="0">
                <a:solidFill>
                  <a:schemeClr val="accent2"/>
                </a:solidFill>
              </a:rPr>
              <a:t>//</a:t>
            </a:r>
            <a:r>
              <a:rPr lang="en-US" sz="2400" i="1" dirty="0">
                <a:solidFill>
                  <a:schemeClr val="accent2"/>
                </a:solidFill>
              </a:rPr>
              <a:t> Feb 01 1901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A6860A-829A-49CE-8872-13AA76C6F758}"/>
              </a:ext>
            </a:extLst>
          </p:cNvPr>
          <p:cNvSpPr txBox="1">
            <a:spLocks/>
          </p:cNvSpPr>
          <p:nvPr/>
        </p:nvSpPr>
        <p:spPr>
          <a:xfrm>
            <a:off x="416852" y="4076867"/>
            <a:ext cx="115263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dateMinus1 = new Date(-1, -1, -1); </a:t>
            </a:r>
            <a:r>
              <a:rPr lang="en-US" sz="2400" i="1" dirty="0">
                <a:solidFill>
                  <a:schemeClr val="accent2"/>
                </a:solidFill>
              </a:rPr>
              <a:t>// Nov 29 -2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05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Throwing / Catching Errors</a:t>
            </a:r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6C92AE6-252E-43F7-B745-B6D5C11A0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442" y="1385091"/>
            <a:ext cx="2596210" cy="259621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Exception Handling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06172" y="1230952"/>
            <a:ext cx="10514526" cy="5276048"/>
          </a:xfrm>
        </p:spPr>
        <p:txBody>
          <a:bodyPr>
            <a:noAutofit/>
          </a:bodyPr>
          <a:lstStyle/>
          <a:p>
            <a:pPr>
              <a:buClr>
                <a:srgbClr val="234465"/>
              </a:buClr>
            </a:pPr>
            <a:r>
              <a:rPr lang="en-US" sz="3400" dirty="0">
                <a:solidFill>
                  <a:srgbClr val="234465"/>
                </a:solidFill>
              </a:rPr>
              <a:t>The </a:t>
            </a:r>
            <a:r>
              <a:rPr lang="en-US" sz="3400" b="1" dirty="0">
                <a:solidFill>
                  <a:srgbClr val="FFA000"/>
                </a:solidFill>
              </a:rPr>
              <a:t>throw</a:t>
            </a:r>
            <a:r>
              <a:rPr lang="en-US" sz="3400" dirty="0">
                <a:solidFill>
                  <a:srgbClr val="234465"/>
                </a:solidFill>
              </a:rPr>
              <a:t> statement lets you create custom errors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General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Error </a:t>
            </a:r>
            <a:r>
              <a:rPr lang="en-US" sz="3000" dirty="0"/>
              <a:t>- throw new 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Range Error</a:t>
            </a:r>
            <a:r>
              <a:rPr lang="en-US" sz="3200" dirty="0"/>
              <a:t>  - </a:t>
            </a:r>
            <a:r>
              <a:rPr lang="en-US" sz="3000" dirty="0"/>
              <a:t>throw new RangeError("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index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Type Error</a:t>
            </a:r>
            <a:r>
              <a:rPr lang="en-US" sz="3200" dirty="0"/>
              <a:t> - </a:t>
            </a:r>
            <a:r>
              <a:rPr lang="en-US" sz="3000" dirty="0"/>
              <a:t>throw new TypeError("</a:t>
            </a:r>
            <a:r>
              <a:rPr lang="en-US" sz="3000" b="1" dirty="0">
                <a:solidFill>
                  <a:schemeClr val="bg1"/>
                </a:solidFill>
              </a:rPr>
              <a:t>String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expected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Reference Error</a:t>
            </a:r>
            <a:r>
              <a:rPr lang="en-US" sz="3200" dirty="0"/>
              <a:t> - </a:t>
            </a:r>
            <a:r>
              <a:rPr lang="en-US" sz="3000" dirty="0"/>
              <a:t>throw new ReferenceError("</a:t>
            </a:r>
            <a:r>
              <a:rPr lang="en-US" sz="3000" b="1" dirty="0">
                <a:solidFill>
                  <a:schemeClr val="bg1"/>
                </a:solidFill>
              </a:rPr>
              <a:t>Missing age</a:t>
            </a:r>
            <a:r>
              <a:rPr lang="en-US" sz="3000" dirty="0"/>
              <a:t>")</a:t>
            </a:r>
            <a:endParaRPr lang="en-US" sz="3400" dirty="0">
              <a:solidFill>
                <a:srgbClr val="234465"/>
              </a:solidFill>
            </a:endParaRPr>
          </a:p>
          <a:p>
            <a:pPr>
              <a:buClr>
                <a:srgbClr val="234465"/>
              </a:buClr>
            </a:pPr>
            <a:r>
              <a:rPr lang="en-US" sz="3400" dirty="0"/>
              <a:t>Good practices say that you should use </a:t>
            </a:r>
            <a:r>
              <a:rPr lang="en-US" sz="3400" b="1" dirty="0">
                <a:solidFill>
                  <a:schemeClr val="bg1"/>
                </a:solidFill>
              </a:rPr>
              <a:t>Error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when</a:t>
            </a:r>
            <a:br>
              <a:rPr lang="en-US" sz="3400" dirty="0"/>
            </a:br>
            <a:r>
              <a:rPr lang="en-US" sz="3400" dirty="0"/>
              <a:t>throwing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bg-BG" sz="30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</p:spPr>
        <p:txBody>
          <a:bodyPr/>
          <a:lstStyle/>
          <a:p>
            <a:r>
              <a:rPr lang="en-US" dirty="0"/>
              <a:t>Throwing Errors (Exceptions)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5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1E0170-CECF-4ACB-88D4-B3CFFA68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 – Catch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E9E860-3454-45A3-AB8A-C723CB60A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232927" cy="5276048"/>
          </a:xfrm>
        </p:spPr>
        <p:txBody>
          <a:bodyPr>
            <a:normAutofit/>
          </a:bodyPr>
          <a:lstStyle/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statement tests a block of code for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statement </a:t>
            </a:r>
            <a:r>
              <a:rPr lang="en-US" sz="3400" b="1" dirty="0">
                <a:solidFill>
                  <a:schemeClr val="bg1"/>
                </a:solidFill>
              </a:rPr>
              <a:t>handles</a:t>
            </a:r>
            <a:r>
              <a:rPr lang="en-US" sz="3400" dirty="0"/>
              <a:t> the error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and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come in pairs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2496000" y="3384000"/>
            <a:ext cx="8663069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try</a:t>
            </a:r>
            <a:r>
              <a:rPr lang="en-US" sz="2200" dirty="0">
                <a:solidFill>
                  <a:schemeClr val="tx1"/>
                </a:solidFill>
              </a:rPr>
              <a:t>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Code that can throw an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Some other code - not executed in case of error!</a:t>
            </a:r>
          </a:p>
          <a:p>
            <a:r>
              <a:rPr lang="en-US" sz="2200" dirty="0">
                <a:solidFill>
                  <a:schemeClr val="tx1"/>
                </a:solidFill>
              </a:rPr>
              <a:t>} </a:t>
            </a:r>
            <a:r>
              <a:rPr lang="en-US" sz="2200" dirty="0">
                <a:solidFill>
                  <a:schemeClr val="bg1"/>
                </a:solidFill>
              </a:rPr>
              <a:t>catch</a:t>
            </a:r>
            <a:r>
              <a:rPr lang="en-US" sz="2200" dirty="0">
                <a:solidFill>
                  <a:schemeClr val="tx1"/>
                </a:solidFill>
              </a:rPr>
              <a:t> (</a:t>
            </a:r>
            <a:r>
              <a:rPr lang="en-US" sz="2200" dirty="0">
                <a:solidFill>
                  <a:schemeClr val="bg1"/>
                </a:solidFill>
              </a:rPr>
              <a:t>ex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This code is executed in case of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Ex holds the info about the exception</a:t>
            </a:r>
            <a:r>
              <a:rPr lang="en-US" sz="2200" dirty="0">
                <a:solidFill>
                  <a:schemeClr val="tx1"/>
                </a:solidFill>
              </a:rPr>
              <a:t/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850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1" y="1121144"/>
            <a:ext cx="10623636" cy="1106901"/>
          </a:xfrm>
        </p:spPr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Error object </a:t>
            </a:r>
            <a:r>
              <a:rPr lang="en-US" sz="3200" dirty="0"/>
              <a:t>with properties is be created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54666" y="1983293"/>
            <a:ext cx="8135708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try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throw </a:t>
            </a:r>
            <a:r>
              <a:rPr lang="en-US" sz="2400" dirty="0">
                <a:solidFill>
                  <a:schemeClr val="bg1"/>
                </a:solidFill>
              </a:rPr>
              <a:t>new </a:t>
            </a:r>
            <a:r>
              <a:rPr lang="en-US" sz="2400" dirty="0" err="1">
                <a:solidFill>
                  <a:schemeClr val="bg1"/>
                </a:solidFill>
              </a:rPr>
              <a:t>RangeError</a:t>
            </a:r>
            <a:r>
              <a:rPr lang="en-US" sz="2400" dirty="0">
                <a:solidFill>
                  <a:schemeClr val="tx1"/>
                </a:solidFill>
              </a:rPr>
              <a:t>("Invalid range.");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console.log("This will not be executed.");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} catch (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 {            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console.log("Exception object: " + 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console.log("Type: " + </a:t>
            </a:r>
            <a:r>
              <a:rPr lang="en-US" sz="2400" dirty="0">
                <a:solidFill>
                  <a:schemeClr val="bg1"/>
                </a:solidFill>
              </a:rPr>
              <a:t>ex.name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console.log("Message: " + </a:t>
            </a:r>
            <a:r>
              <a:rPr lang="en-US" sz="2400" dirty="0" err="1">
                <a:solidFill>
                  <a:schemeClr val="bg1"/>
                </a:solidFill>
              </a:rPr>
              <a:t>ex.message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console.log("Stack: " + </a:t>
            </a:r>
            <a:r>
              <a:rPr lang="en-US" sz="2400" dirty="0" err="1">
                <a:solidFill>
                  <a:schemeClr val="bg1"/>
                </a:solidFill>
              </a:rPr>
              <a:t>ex.stack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9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Definition, Import, Export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B6804-0984-44E3-9077-246EFCCA2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92" y="1483567"/>
            <a:ext cx="2372585" cy="237258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Modules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8421" y="904079"/>
            <a:ext cx="9929724" cy="5773846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set of functions </a:t>
            </a:r>
            <a:r>
              <a:rPr lang="en-US" sz="3200" dirty="0"/>
              <a:t>to be included in </a:t>
            </a:r>
            <a:r>
              <a:rPr lang="en-US" sz="3200" dirty="0" smtClean="0"/>
              <a:t>applications</a:t>
            </a:r>
            <a:endParaRPr lang="en-US" dirty="0" smtClean="0"/>
          </a:p>
          <a:p>
            <a:pPr marL="1066419" lvl="1" indent="-457200">
              <a:buClr>
                <a:schemeClr val="tx1"/>
              </a:buClr>
            </a:pPr>
            <a:r>
              <a:rPr lang="en-US" dirty="0" smtClean="0"/>
              <a:t>Group </a:t>
            </a:r>
            <a:r>
              <a:rPr lang="en-US" dirty="0"/>
              <a:t>related behavior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 smtClean="0"/>
              <a:t>Resolve </a:t>
            </a:r>
            <a:r>
              <a:rPr lang="en-US" dirty="0"/>
              <a:t>naming collisions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http.get(</a:t>
            </a:r>
            <a:r>
              <a:rPr lang="en-US" dirty="0"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students.get()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dirty="0"/>
              <a:t>They do not populate the global scope with unnecessary objects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791000" y="5541924"/>
            <a:ext cx="2565000" cy="961251"/>
          </a:xfrm>
          <a:prstGeom prst="wedgeRoundRectCallout">
            <a:avLst>
              <a:gd name="adj1" fmla="val 78687"/>
              <a:gd name="adj2" fmla="val -762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 module for loading </a:t>
            </a:r>
            <a:br>
              <a:rPr lang="en-US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indicator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E9B07-A07E-4D04-AB5A-0991E0F775A7}"/>
              </a:ext>
            </a:extLst>
          </p:cNvPr>
          <p:cNvSpPr txBox="1">
            <a:spLocks/>
          </p:cNvSpPr>
          <p:nvPr/>
        </p:nvSpPr>
        <p:spPr>
          <a:xfrm>
            <a:off x="7806000" y="4898508"/>
            <a:ext cx="2859648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 loading =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</a:t>
            </a:r>
            <a:r>
              <a:rPr lang="en-US" sz="2000" dirty="0" smtClean="0">
                <a:solidFill>
                  <a:schemeClr val="tx1"/>
                </a:solidFill>
              </a:rPr>
              <a:t>show</a:t>
            </a:r>
            <a:r>
              <a:rPr lang="en-US" sz="2000" dirty="0">
                <a:solidFill>
                  <a:schemeClr val="tx1"/>
                </a:solidFill>
              </a:rPr>
              <a:t>() { },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hide() { </a:t>
            </a:r>
            <a:r>
              <a:rPr lang="en-US" sz="2000" dirty="0" smtClean="0">
                <a:solidFill>
                  <a:schemeClr val="tx1"/>
                </a:solidFill>
              </a:rPr>
              <a:t>},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};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400" dirty="0"/>
              <a:t>Since, modules were not native in JS, there are</a:t>
            </a:r>
            <a:br>
              <a:rPr lang="en-US" sz="3400" dirty="0"/>
            </a:br>
            <a:r>
              <a:rPr lang="en-US" sz="3400" dirty="0"/>
              <a:t>different approaches to create modules: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Using IIFE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Using Nodejs require/export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Using ES2015 import/export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Approaches for Modules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874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55575" y="983404"/>
            <a:ext cx="9914507" cy="5174799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IIFE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  <a:r>
              <a:rPr lang="en-US" sz="3200" dirty="0"/>
              <a:t> are essential for front-end </a:t>
            </a:r>
            <a:r>
              <a:rPr lang="en-US" sz="3200" dirty="0" smtClean="0"/>
              <a:t>JS</a:t>
            </a:r>
            <a:endParaRPr lang="en-US" dirty="0" smtClean="0"/>
          </a:p>
          <a:p>
            <a:pPr marL="1066419" lvl="1" indent="-457200">
              <a:buClr>
                <a:schemeClr val="tx1"/>
              </a:buClr>
            </a:pPr>
            <a:r>
              <a:rPr lang="en-US" dirty="0" smtClean="0"/>
              <a:t>They </a:t>
            </a:r>
            <a:r>
              <a:rPr lang="en-US" dirty="0"/>
              <a:t>hide the unnecessary and expose only needed behavior/objects to the global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IIFE Modules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5AE9B2-47BA-4C13-BA90-309BE3B4F9D0}"/>
              </a:ext>
            </a:extLst>
          </p:cNvPr>
          <p:cNvSpPr txBox="1">
            <a:spLocks/>
          </p:cNvSpPr>
          <p:nvPr/>
        </p:nvSpPr>
        <p:spPr>
          <a:xfrm>
            <a:off x="2100747" y="2985439"/>
            <a:ext cx="9929328" cy="3326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function(scope) {</a:t>
            </a: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const</a:t>
            </a:r>
            <a:r>
              <a:rPr lang="en-US" sz="2400" dirty="0" smtClean="0">
                <a:solidFill>
                  <a:schemeClr val="tx1"/>
                </a:solidFill>
              </a:rPr>
              <a:t> selector = 'loading';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const</a:t>
            </a:r>
            <a:r>
              <a:rPr lang="en-US" sz="2400" dirty="0" smtClean="0">
                <a:solidFill>
                  <a:schemeClr val="tx1"/>
                </a:solidFill>
              </a:rPr>
              <a:t> </a:t>
            </a:r>
            <a:r>
              <a:rPr lang="en-US" sz="2400" dirty="0" err="1" smtClean="0">
                <a:solidFill>
                  <a:schemeClr val="tx1"/>
                </a:solidFill>
              </a:rPr>
              <a:t>loadingElement</a:t>
            </a:r>
            <a:r>
              <a:rPr lang="en-US" sz="2400" dirty="0" smtClean="0">
                <a:solidFill>
                  <a:schemeClr val="tx1"/>
                </a:solidFill>
              </a:rPr>
              <a:t> = </a:t>
            </a:r>
            <a:r>
              <a:rPr lang="en-US" sz="2400" dirty="0" err="1" smtClean="0">
                <a:solidFill>
                  <a:schemeClr val="tx1"/>
                </a:solidFill>
              </a:rPr>
              <a:t>document.querySelector</a:t>
            </a:r>
            <a:r>
              <a:rPr lang="en-US" sz="2400" dirty="0" smtClean="0">
                <a:solidFill>
                  <a:schemeClr val="tx1"/>
                </a:solidFill>
              </a:rPr>
              <a:t>(selector)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const</a:t>
            </a:r>
            <a:r>
              <a:rPr lang="en-US" sz="2400" dirty="0" smtClean="0">
                <a:solidFill>
                  <a:schemeClr val="tx1"/>
                </a:solidFill>
              </a:rPr>
              <a:t> show = () =&gt; </a:t>
            </a:r>
            <a:r>
              <a:rPr lang="en-US" sz="2400" dirty="0" err="1" smtClean="0">
                <a:solidFill>
                  <a:schemeClr val="tx1"/>
                </a:solidFill>
              </a:rPr>
              <a:t>loadingElement.style.display</a:t>
            </a:r>
            <a:r>
              <a:rPr lang="en-US" sz="2400" dirty="0" smtClean="0">
                <a:solidFill>
                  <a:schemeClr val="tx1"/>
                </a:solidFill>
              </a:rPr>
              <a:t> = '';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const</a:t>
            </a:r>
            <a:r>
              <a:rPr lang="en-US" sz="2400" dirty="0" smtClean="0">
                <a:solidFill>
                  <a:schemeClr val="tx1"/>
                </a:solidFill>
              </a:rPr>
              <a:t> hide = () =&gt; </a:t>
            </a:r>
            <a:r>
              <a:rPr lang="en-US" sz="2400" dirty="0" err="1" smtClean="0">
                <a:solidFill>
                  <a:schemeClr val="tx1"/>
                </a:solidFill>
              </a:rPr>
              <a:t>ladingElement.style.display</a:t>
            </a:r>
            <a:r>
              <a:rPr lang="en-US" sz="2400" dirty="0" smtClean="0">
                <a:solidFill>
                  <a:schemeClr val="tx1"/>
                </a:solidFill>
              </a:rPr>
              <a:t> = 'none'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i="1" dirty="0" smtClean="0">
                <a:solidFill>
                  <a:schemeClr val="accent2"/>
                </a:solidFill>
              </a:rPr>
              <a:t>// Only this is visible to the global scope</a:t>
            </a:r>
            <a:br>
              <a:rPr lang="en-US" sz="2400" i="1" dirty="0" smtClean="0">
                <a:solidFill>
                  <a:schemeClr val="accent2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scope.loading</a:t>
            </a:r>
            <a:r>
              <a:rPr lang="en-US" sz="2400" dirty="0" smtClean="0">
                <a:solidFill>
                  <a:schemeClr val="tx1"/>
                </a:solidFill>
              </a:rPr>
              <a:t> = { show, hide };</a:t>
            </a: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}(window)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59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3600" dirty="0"/>
              <a:t>Error Handling</a:t>
            </a:r>
          </a:p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3600" dirty="0"/>
              <a:t>Exception Handling</a:t>
            </a:r>
            <a:endParaRPr lang="bg-BG" sz="3600" dirty="0"/>
          </a:p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3600" dirty="0"/>
              <a:t>Modules</a:t>
            </a:r>
          </a:p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3600" dirty="0"/>
              <a:t>Unit Testing </a:t>
            </a:r>
            <a:r>
              <a:rPr lang="bg-BG" sz="3600" dirty="0"/>
              <a:t>-</a:t>
            </a:r>
            <a:r>
              <a:rPr lang="en-US" sz="3600" dirty="0"/>
              <a:t> Concepts</a:t>
            </a:r>
          </a:p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3600" dirty="0"/>
              <a:t>Mocha and Chai</a:t>
            </a:r>
            <a:r>
              <a:rPr lang="bg-BG" sz="3600" dirty="0"/>
              <a:t> </a:t>
            </a:r>
            <a:r>
              <a:rPr lang="en-US" sz="3600" dirty="0"/>
              <a:t>for Unit Testing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335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require() </a:t>
            </a:r>
            <a:r>
              <a:rPr lang="en-US" sz="3400" dirty="0">
                <a:latin typeface="+mj-lt"/>
              </a:rPr>
              <a:t>is used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import</a:t>
            </a:r>
            <a:r>
              <a:rPr lang="en-US" sz="3400" dirty="0"/>
              <a:t> modules</a:t>
            </a:r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/>
              <a:t> modules need to be </a:t>
            </a:r>
            <a:r>
              <a:rPr lang="en-US" sz="3400" b="1" dirty="0">
                <a:solidFill>
                  <a:schemeClr val="bg1"/>
                </a:solidFill>
              </a:rPr>
              <a:t>exported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being required</a:t>
            </a:r>
          </a:p>
          <a:p>
            <a:pPr marL="533353" indent="-457200"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Node.js</a:t>
            </a:r>
            <a:r>
              <a:rPr lang="en-US" dirty="0"/>
              <a:t> each file has its own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818" y="1809000"/>
            <a:ext cx="739465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http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('http');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NPM packages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27817" y="3116372"/>
            <a:ext cx="738468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'./myModule.js'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internal modules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6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10026963" cy="5276048"/>
          </a:xfrm>
        </p:spPr>
        <p:txBody>
          <a:bodyPr/>
          <a:lstStyle/>
          <a:p>
            <a:r>
              <a:rPr lang="en-US" dirty="0"/>
              <a:t>Whatever value has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will be the </a:t>
            </a:r>
            <a:br>
              <a:rPr lang="en-US" dirty="0"/>
            </a:br>
            <a:r>
              <a:rPr lang="en-US" dirty="0"/>
              <a:t>value when using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export more than one </a:t>
            </a:r>
            <a:r>
              <a:rPr lang="en-US" dirty="0"/>
              <a:t>function, the value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will be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41000" y="2375960"/>
            <a:ext cx="6051268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() =&gt; {...};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1000" y="4959000"/>
            <a:ext cx="6051268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{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toCamelCase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convertToCamelCase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convertToLowerCase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92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51000" y="1224000"/>
            <a:ext cx="9929724" cy="5175000"/>
          </a:xfrm>
        </p:spPr>
        <p:txBody>
          <a:bodyPr/>
          <a:lstStyle/>
          <a:p>
            <a:pPr marL="990266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Always</a:t>
            </a:r>
            <a:r>
              <a:rPr lang="en-US" sz="3200" dirty="0"/>
              <a:t> import and export an </a:t>
            </a:r>
            <a:r>
              <a:rPr lang="en-US" sz="3200" b="1" dirty="0" smtClean="0">
                <a:solidFill>
                  <a:schemeClr val="bg1"/>
                </a:solidFill>
              </a:rPr>
              <a:t>object</a:t>
            </a:r>
            <a:endParaRPr lang="en-US" sz="3200" dirty="0" smtClean="0"/>
          </a:p>
          <a:p>
            <a:pPr marL="990266" lvl="1" indent="-457200">
              <a:buClr>
                <a:schemeClr val="tx1"/>
              </a:buClr>
            </a:pPr>
            <a:r>
              <a:rPr lang="en-US" sz="3200" dirty="0" smtClean="0"/>
              <a:t>Only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specific</a:t>
            </a:r>
            <a:r>
              <a:rPr lang="en-US" sz="3200" dirty="0"/>
              <a:t> function can be </a:t>
            </a:r>
            <a:r>
              <a:rPr lang="en-US" sz="3200" b="1" dirty="0">
                <a:solidFill>
                  <a:schemeClr val="bg1"/>
                </a:solidFill>
              </a:rPr>
              <a:t>imported</a:t>
            </a:r>
          </a:p>
          <a:p>
            <a:pPr marL="990266" lvl="1" indent="-457200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990266" lvl="1" indent="-457200">
              <a:buClr>
                <a:schemeClr val="tx1"/>
              </a:buClr>
            </a:pPr>
            <a:r>
              <a:rPr lang="en-US" sz="3200" dirty="0"/>
              <a:t>To import the </a:t>
            </a:r>
            <a:r>
              <a:rPr lang="en-US" sz="3200" b="1" dirty="0">
                <a:solidFill>
                  <a:schemeClr val="bg1"/>
                </a:solidFill>
              </a:rPr>
              <a:t>whole</a:t>
            </a:r>
            <a:r>
              <a:rPr lang="en-US" sz="3200" dirty="0"/>
              <a:t> object</a:t>
            </a:r>
          </a:p>
          <a:p>
            <a:pPr marL="990266" lvl="1" indent="-457200">
              <a:buClr>
                <a:schemeClr val="tx1"/>
              </a:buClr>
            </a:pPr>
            <a:endParaRPr lang="en-US" sz="3200" dirty="0"/>
          </a:p>
          <a:p>
            <a:pPr marL="990266" lvl="1" indent="-457200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change the name </a:t>
            </a:r>
            <a:r>
              <a:rPr lang="en-US" dirty="0"/>
              <a:t>after importing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Modules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21003" y="2480266"/>
            <a:ext cx="772422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import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accent3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bg1"/>
                </a:solidFill>
              </a:rPr>
              <a:t>from</a:t>
            </a:r>
            <a:r>
              <a:rPr lang="en-US" sz="2400" dirty="0">
                <a:solidFill>
                  <a:schemeClr val="tx1"/>
                </a:solidFill>
              </a:rPr>
              <a:t> './toLowerCase.js';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21001" y="3832133"/>
            <a:ext cx="772422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import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accent3"/>
                </a:solidFill>
              </a:rPr>
              <a:t>*</a:t>
            </a:r>
            <a:r>
              <a:rPr lang="en-US" sz="2400" dirty="0">
                <a:solidFill>
                  <a:schemeClr val="tx1"/>
                </a:solidFill>
              </a:rPr>
              <a:t> as </a:t>
            </a:r>
            <a:r>
              <a:rPr lang="en-US" sz="2400" dirty="0" err="1">
                <a:solidFill>
                  <a:schemeClr val="tx1"/>
                </a:solidFill>
              </a:rPr>
              <a:t>myModules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bg1"/>
                </a:solidFill>
              </a:rPr>
              <a:t>from</a:t>
            </a:r>
            <a:r>
              <a:rPr lang="en-US" sz="2400" dirty="0">
                <a:solidFill>
                  <a:schemeClr val="tx1"/>
                </a:solidFill>
              </a:rPr>
              <a:t> './myModules.js';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721000" y="5184000"/>
            <a:ext cx="8363019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import</a:t>
            </a:r>
            <a:r>
              <a:rPr lang="en-US" sz="2400" dirty="0">
                <a:solidFill>
                  <a:schemeClr val="tx1"/>
                </a:solidFill>
              </a:rPr>
              <a:t> { </a:t>
            </a:r>
            <a:r>
              <a:rPr lang="en-US" sz="2400" dirty="0" err="1">
                <a:solidFill>
                  <a:schemeClr val="tx1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accent3"/>
                </a:solidFill>
              </a:rPr>
              <a:t>as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convertToLowerCase</a:t>
            </a:r>
            <a:r>
              <a:rPr lang="en-US" sz="2400" dirty="0">
                <a:solidFill>
                  <a:schemeClr val="tx1"/>
                </a:solidFill>
              </a:rPr>
              <a:t> } 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from</a:t>
            </a:r>
            <a:r>
              <a:rPr lang="en-US" sz="2400" dirty="0">
                <a:solidFill>
                  <a:schemeClr val="tx1"/>
                </a:solidFill>
              </a:rPr>
              <a:t> './myModules.js';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756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Definition, Structure, Examples, Frameworks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3C3DAC-F2F6-4B71-89BE-DF6E6170A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54" y="1385091"/>
            <a:ext cx="2689826" cy="268982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Unit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9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8486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unit test </a:t>
            </a:r>
            <a:r>
              <a:rPr lang="en-US" sz="3400" dirty="0"/>
              <a:t>is a piece of code that checks whether </a:t>
            </a:r>
            <a:br>
              <a:rPr lang="en-US" sz="3400" dirty="0"/>
            </a:br>
            <a:r>
              <a:rPr lang="en-US" sz="3400" dirty="0"/>
              <a:t>certain functionality</a:t>
            </a:r>
            <a:r>
              <a:rPr lang="en-US" sz="3400" noProof="1"/>
              <a:t> </a:t>
            </a: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r>
              <a:rPr lang="en-US" sz="3400" dirty="0"/>
              <a:t>Allows developers to see </a:t>
            </a:r>
            <a:r>
              <a:rPr lang="en-US" sz="3400" b="1" dirty="0">
                <a:solidFill>
                  <a:schemeClr val="bg1"/>
                </a:solidFill>
              </a:rPr>
              <a:t>where </a:t>
            </a:r>
            <a:r>
              <a:rPr lang="en-US" sz="3400" dirty="0"/>
              <a:t>&amp;</a:t>
            </a:r>
            <a:r>
              <a:rPr lang="en-US" sz="3400" b="1" dirty="0">
                <a:solidFill>
                  <a:schemeClr val="bg1"/>
                </a:solidFill>
              </a:rPr>
              <a:t> why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occur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29599" y="2987201"/>
            <a:ext cx="84722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arr.sort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a,b</a:t>
            </a:r>
            <a:r>
              <a:rPr lang="en-US" sz="2400" b="1" dirty="0">
                <a:latin typeface="Consolas" panose="020B0609020204030204" pitchFamily="49" charset="0"/>
              </a:rPr>
              <a:t>) =&gt; a - b);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1000" y="4442231"/>
            <a:ext cx="846083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</a:t>
            </a:r>
            <a:r>
              <a:rPr lang="en-US" sz="2400" b="1" dirty="0" smtClean="0">
                <a:latin typeface="Consolas" panose="020B0609020204030204" pitchFamily="49" charset="0"/>
              </a:rPr>
              <a:t>!");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1831" y="1125000"/>
            <a:ext cx="9929724" cy="567900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200" dirty="0"/>
              <a:t>Testing enables the following</a:t>
            </a:r>
            <a:r>
              <a:rPr lang="en-US" sz="3200" dirty="0" smtClean="0"/>
              <a:t>: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Easier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bg1"/>
                </a:solidFill>
              </a:rPr>
              <a:t>maintenance</a:t>
            </a:r>
            <a:r>
              <a:rPr lang="en-US" sz="3200" dirty="0"/>
              <a:t> of the code base</a:t>
            </a:r>
          </a:p>
          <a:p>
            <a:pPr lvl="2"/>
            <a:r>
              <a:rPr lang="en-US" sz="3000" dirty="0"/>
              <a:t>Bugs are found ASAP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Faster development</a:t>
            </a:r>
          </a:p>
          <a:p>
            <a:pPr lvl="2"/>
            <a:r>
              <a:rPr lang="en-US" sz="3000" dirty="0"/>
              <a:t>The so called "Test-driven development"</a:t>
            </a:r>
          </a:p>
          <a:p>
            <a:pPr lvl="2"/>
            <a:r>
              <a:rPr lang="en-US" sz="3000" dirty="0"/>
              <a:t>Tests before code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Automated way to find code wrongness</a:t>
            </a:r>
          </a:p>
          <a:p>
            <a:pPr lvl="2"/>
            <a:r>
              <a:rPr lang="en-US" sz="3000" dirty="0"/>
              <a:t>If most of the features have tests, running them</a:t>
            </a:r>
            <a:br>
              <a:rPr lang="en-US" sz="3000" dirty="0"/>
            </a:br>
            <a:r>
              <a:rPr lang="en-US" sz="3000" dirty="0"/>
              <a:t>shows their correctness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03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Structure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35079" y="1862888"/>
            <a:ext cx="938118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Arrange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all necessary preconditions and inputs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Act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on the object or method under test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that the obtained results are what we expect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49E37-AB76-4E33-90D4-2AB659FB9027}"/>
              </a:ext>
            </a:extLst>
          </p:cNvPr>
          <p:cNvSpPr/>
          <p:nvPr/>
        </p:nvSpPr>
        <p:spPr>
          <a:xfrm>
            <a:off x="1641000" y="1130758"/>
            <a:ext cx="6999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AAA</a:t>
            </a:r>
            <a:r>
              <a:rPr lang="en-US" sz="3200" dirty="0"/>
              <a:t> Pattern: </a:t>
            </a:r>
            <a:r>
              <a:rPr lang="en-US" sz="3200" b="1" dirty="0">
                <a:solidFill>
                  <a:schemeClr val="bg1"/>
                </a:solidFill>
              </a:rPr>
              <a:t>Arrange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Assert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50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JS Unit Testing: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Mocha</a:t>
            </a:r>
            <a:r>
              <a:rPr lang="en-US" sz="3100" dirty="0"/>
              <a:t>, </a:t>
            </a:r>
            <a:r>
              <a:rPr lang="en-US" sz="3100" b="1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QUnit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Unit.js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Jasmine 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Assertion frameworks (perform checks):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Chai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Assert.js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Should.js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Mocking frameworks (mocks and stubs):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Sinon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JMock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Mockito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Moq</a:t>
            </a: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pic>
        <p:nvPicPr>
          <p:cNvPr id="2050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972B998B-01F9-489B-B120-39F456677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4" r="50053"/>
          <a:stretch/>
        </p:blipFill>
        <p:spPr bwMode="auto">
          <a:xfrm>
            <a:off x="8427788" y="3584462"/>
            <a:ext cx="1846414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E31469C7-331D-4050-A90C-DDCF9E62A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9" r="12807"/>
          <a:stretch/>
        </p:blipFill>
        <p:spPr bwMode="auto">
          <a:xfrm>
            <a:off x="8566516" y="1351587"/>
            <a:ext cx="1846415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06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Unit Testing with Mocha and Chai</a:t>
            </a:r>
            <a:endParaRPr lang="en-US"/>
          </a:p>
        </p:txBody>
      </p:sp>
      <p:pic>
        <p:nvPicPr>
          <p:cNvPr id="1026" name="Picture 2" descr="https://cdn.freebiesupply.com/logos/large/2x/mocha-1-logo-png-transparent.png">
            <a:extLst>
              <a:ext uri="{FF2B5EF4-FFF2-40B4-BE49-F238E27FC236}">
                <a16:creationId xmlns:a16="http://schemas.microsoft.com/office/drawing/2014/main" id="{26542523-CBDC-41A4-BA29-DDF7DC12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4906">
            <a:off x="4680389" y="1296178"/>
            <a:ext cx="1691720" cy="19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1"/>
          <a:stretch/>
        </p:blipFill>
        <p:spPr>
          <a:xfrm rot="20997644">
            <a:off x="4710261" y="1794086"/>
            <a:ext cx="3113191" cy="253901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Mocha and Chai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09436"/>
            <a:ext cx="9928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Feature-rich JS test framework</a:t>
            </a:r>
            <a:endParaRPr lang="en-US" dirty="0"/>
          </a:p>
          <a:p>
            <a:r>
              <a:rPr lang="en-US" dirty="0"/>
              <a:t>Provides common testing functions including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it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describe</a:t>
            </a:r>
            <a:r>
              <a:rPr lang="en-US" dirty="0" smtClean="0"/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main function </a:t>
            </a:r>
            <a:r>
              <a:rPr lang="en-US" dirty="0"/>
              <a:t>that runs tests</a:t>
            </a:r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533170" indent="-457200" defTabSz="1218072"/>
            <a:r>
              <a:rPr lang="en-US" sz="3400" dirty="0"/>
              <a:t>Usually used together with </a:t>
            </a:r>
            <a:r>
              <a:rPr lang="en-US" sz="3400" b="1" dirty="0">
                <a:solidFill>
                  <a:schemeClr val="bg1"/>
                </a:solidFill>
              </a:rPr>
              <a:t>Chai</a:t>
            </a:r>
            <a:endParaRPr lang="en-US" sz="3400" dirty="0"/>
          </a:p>
          <a:p>
            <a:pPr marL="609219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Mocha?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8942" y="3213405"/>
            <a:ext cx="62969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400" b="1" dirty="0">
                <a:latin typeface="Consolas" panose="020B0609020204030204" pitchFamily="49" charset="0"/>
              </a:rPr>
              <a:t>("title",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400" b="1" dirty="0">
                <a:latin typeface="Consolas" panose="020B0609020204030204" pitchFamily="49" charset="0"/>
              </a:rPr>
              <a:t>("title", function () { …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244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 smtClean="0"/>
              <a:t>#</a:t>
            </a:r>
            <a:r>
              <a:rPr lang="en-US" sz="11497" b="1" dirty="0" err="1" smtClean="0"/>
              <a:t>js</a:t>
            </a:r>
            <a:r>
              <a:rPr lang="en-US" sz="11497" b="1" dirty="0" smtClean="0"/>
              <a:t>-advanced</a:t>
            </a:r>
            <a:endParaRPr lang="en-US" sz="9597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69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A library with many assertions</a:t>
            </a:r>
          </a:p>
          <a:p>
            <a:pPr lvl="1"/>
            <a:r>
              <a:rPr lang="en-US" sz="3400" dirty="0"/>
              <a:t>Allows the usage of a lot of different assertions </a:t>
            </a:r>
            <a:br>
              <a:rPr lang="en-US" sz="3400" dirty="0"/>
            </a:br>
            <a:r>
              <a:rPr lang="en-US" sz="3400" dirty="0"/>
              <a:t>such as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assert.equal</a:t>
            </a:r>
            <a:endParaRPr lang="en-US" sz="3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Chai?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1000" y="3204000"/>
            <a:ext cx="806365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assert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require("chai").assert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describe("pow",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it("2 raised to power 3 is 8",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assert.equal</a:t>
            </a:r>
            <a:r>
              <a:rPr lang="en-US" sz="2400" b="1" dirty="0">
                <a:latin typeface="Consolas" panose="020B0609020204030204" pitchFamily="49" charset="0"/>
              </a:rPr>
              <a:t>(pow(2, 3), 8);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25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Global Installation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695" y="1009261"/>
            <a:ext cx="3254830" cy="325483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Mocha and Chai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install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globally</a:t>
            </a:r>
            <a:r>
              <a:rPr lang="en-US" dirty="0"/>
              <a:t>, use the CMD</a:t>
            </a:r>
          </a:p>
          <a:p>
            <a:pPr lvl="1"/>
            <a:r>
              <a:rPr lang="en-US" dirty="0"/>
              <a:t>Installing </a:t>
            </a:r>
            <a:r>
              <a:rPr lang="en-US" b="1" dirty="0">
                <a:solidFill>
                  <a:schemeClr val="bg1"/>
                </a:solidFill>
              </a:rPr>
              <a:t>Mocha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Chai </a:t>
            </a:r>
            <a:r>
              <a:rPr lang="en-US" dirty="0"/>
              <a:t>through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Check if Mocha is installed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Installation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19030" y="2550500"/>
            <a:ext cx="3840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–g m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ocha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04562" y="2568943"/>
            <a:ext cx="3842594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–g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chai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19030" y="3923337"/>
            <a:ext cx="3840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mocha --version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A614E2-5CEF-418D-B9B6-5D551BD4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164" y="3710616"/>
            <a:ext cx="2686575" cy="268657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1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default Node.js does not find its globally installed modules</a:t>
            </a:r>
          </a:p>
          <a:p>
            <a:r>
              <a:rPr lang="en-US" dirty="0"/>
              <a:t>You need to set the </a:t>
            </a:r>
            <a:r>
              <a:rPr lang="en-US" b="1" dirty="0">
                <a:solidFill>
                  <a:schemeClr val="bg1"/>
                </a:solidFill>
              </a:rPr>
              <a:t>NODE_PATH</a:t>
            </a:r>
            <a:r>
              <a:rPr lang="en-US" dirty="0"/>
              <a:t> environment variable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may need to restart your IDE after changing </a:t>
            </a:r>
            <a:r>
              <a:rPr lang="en-US" b="1" dirty="0">
                <a:solidFill>
                  <a:schemeClr val="bg1"/>
                </a:solidFill>
              </a:rPr>
              <a:t>NODE_PATH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NODE_PATH Configuration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28" y="2614690"/>
            <a:ext cx="7292423" cy="20093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rem for any future sessions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setx NODE_PATH %AppData%\npm\node_modules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rem for current session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 NODE_PATH=%AppData%\npm\node_modules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24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31216"/>
            <a:ext cx="11818096" cy="5265975"/>
          </a:xfrm>
        </p:spPr>
        <p:txBody>
          <a:bodyPr/>
          <a:lstStyle/>
          <a:p>
            <a:r>
              <a:rPr lang="en-US" dirty="0"/>
              <a:t>To load a library, we need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  <a:r>
              <a:rPr lang="en-US" dirty="0"/>
              <a:t>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and Examples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888" y="1798266"/>
            <a:ext cx="729242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 smtClean="0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expect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require("chai").expect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5888" y="2385707"/>
            <a:ext cx="7292422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200" b="1" dirty="0">
                <a:latin typeface="Consolas" panose="020B0609020204030204" pitchFamily="49" charset="0"/>
              </a:rPr>
              <a:t>("Test group #1",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200" b="1" dirty="0">
                <a:latin typeface="Consolas" panose="020B0609020204030204" pitchFamily="49" charset="0"/>
              </a:rPr>
              <a:t>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 …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describe("Test group #2",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  <a:endParaRPr lang="en-US" sz="22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18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Learn the "Test First" Approach to Coding</a:t>
            </a:r>
            <a:endParaRPr lang="en-US"/>
          </a:p>
        </p:txBody>
      </p:sp>
      <p:pic>
        <p:nvPicPr>
          <p:cNvPr id="8" name="Picture 2" descr="Image result for 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894" y="1143000"/>
            <a:ext cx="2391726" cy="300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Test Driven Development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494001"/>
            <a:ext cx="9360000" cy="4950000"/>
          </a:xfrm>
        </p:spPr>
        <p:txBody>
          <a:bodyPr/>
          <a:lstStyle/>
          <a:p>
            <a:r>
              <a:rPr lang="bg-BG" dirty="0"/>
              <a:t>"</a:t>
            </a:r>
            <a:r>
              <a:rPr lang="en-US" b="1" dirty="0">
                <a:solidFill>
                  <a:schemeClr val="bg1"/>
                </a:solidFill>
              </a:rPr>
              <a:t>Code First</a:t>
            </a:r>
            <a:r>
              <a:rPr lang="bg-BG" dirty="0"/>
              <a:t>"</a:t>
            </a:r>
            <a:r>
              <a:rPr lang="en-US" dirty="0"/>
              <a:t> (code and test) approach</a:t>
            </a:r>
          </a:p>
          <a:p>
            <a:pPr lvl="1"/>
            <a:r>
              <a:rPr lang="en-US" dirty="0"/>
              <a:t>Classical approach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Test First</a:t>
            </a:r>
            <a:r>
              <a:rPr lang="en-US" dirty="0"/>
              <a:t>" approach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T</a:t>
            </a:r>
            <a:r>
              <a:rPr lang="en-US" dirty="0"/>
              <a:t>est-</a:t>
            </a:r>
            <a:r>
              <a:rPr lang="en-US" sz="3398" b="1" dirty="0">
                <a:solidFill>
                  <a:schemeClr val="bg1"/>
                </a:solidFill>
              </a:rPr>
              <a:t>d</a:t>
            </a:r>
            <a:r>
              <a:rPr lang="en-US" dirty="0"/>
              <a:t>riven </a:t>
            </a:r>
            <a:r>
              <a:rPr lang="en-US" sz="3398" b="1" dirty="0">
                <a:solidFill>
                  <a:schemeClr val="bg1"/>
                </a:solidFill>
              </a:rPr>
              <a:t>d</a:t>
            </a:r>
            <a:r>
              <a:rPr lang="en-US" dirty="0"/>
              <a:t>evelopment (</a:t>
            </a:r>
            <a:r>
              <a:rPr lang="en-US" sz="3398" b="1" dirty="0">
                <a:solidFill>
                  <a:schemeClr val="bg1"/>
                </a:solidFill>
              </a:rPr>
              <a:t>TDD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91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4234" y="2160864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code</a:t>
              </a:r>
              <a:endParaRPr lang="bg-BG" dirty="0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unit test</a:t>
              </a:r>
              <a:endParaRPr lang="bg-BG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and succeed</a:t>
              </a:r>
              <a:endParaRPr lang="bg-BG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/>
                <a:t>Time flow</a:t>
              </a:r>
              <a:endParaRPr kumimoji="0" lang="bg-BG" sz="2000" b="1" dirty="0"/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7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53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46230" y="1366837"/>
            <a:ext cx="8372206" cy="4952345"/>
            <a:chOff x="1835150" y="1412875"/>
            <a:chExt cx="6280790" cy="4952345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835150" y="21336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Pick </a:t>
              </a:r>
              <a:r>
                <a:rPr lang="bg-BG"/>
                <a:t>а </a:t>
              </a:r>
              <a:r>
                <a:rPr lang="en-US"/>
                <a:t>test</a:t>
              </a:r>
              <a:endParaRPr lang="bg-BG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835150" y="3346585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835150" y="51943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code to pass test </a:t>
              </a:r>
              <a:endParaRPr lang="bg-BG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835150" y="3947886"/>
              <a:ext cx="454342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enough code </a:t>
              </a:r>
              <a:r>
                <a:rPr lang="en-US"/>
                <a:t>to compile</a:t>
              </a:r>
              <a:endParaRPr lang="bg-BG" dirty="0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835150" y="4570413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test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835150" y="1412875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Create </a:t>
              </a:r>
              <a:r>
                <a:rPr lang="en-US"/>
                <a:t>a test</a:t>
              </a:r>
              <a:r>
                <a:rPr lang="bg-BG"/>
                <a:t> </a:t>
              </a:r>
              <a:r>
                <a:rPr lang="en-US"/>
                <a:t>list</a:t>
              </a:r>
              <a:endParaRPr lang="bg-BG" dirty="0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6923727" y="5103365"/>
              <a:ext cx="1192213" cy="94615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Time flow</a:t>
              </a:r>
              <a:endParaRPr lang="bg-BG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835150" y="27432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test</a:t>
              </a:r>
              <a:endParaRPr lang="bg-BG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835150" y="58420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Remove duplication</a:t>
              </a:r>
              <a:endParaRPr lang="bg-BG" dirty="0"/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59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Concepts, Examples, Exceptions</a:t>
            </a:r>
            <a:endParaRPr lang="en-US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721D9AE-2CAF-452F-98A2-F06599FC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01" y="1386509"/>
            <a:ext cx="2430124" cy="243012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Error Handling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904" y="1134159"/>
            <a:ext cx="11818096" cy="5528766"/>
          </a:xfrm>
        </p:spPr>
        <p:txBody>
          <a:bodyPr/>
          <a:lstStyle/>
          <a:p>
            <a:r>
              <a:rPr lang="en-US" dirty="0"/>
              <a:t>TDD helps find design issues early</a:t>
            </a:r>
          </a:p>
          <a:p>
            <a:pPr lvl="1"/>
            <a:r>
              <a:rPr lang="en-US" dirty="0"/>
              <a:t>Avoids reworking</a:t>
            </a:r>
          </a:p>
          <a:p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/>
            <a:r>
              <a:rPr lang="en-US" dirty="0"/>
              <a:t>Less chance of error</a:t>
            </a:r>
          </a:p>
          <a:p>
            <a:r>
              <a:rPr lang="en-US" dirty="0"/>
              <a:t>Tests will be more comprehensive</a:t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9C059-1AF0-403D-B82F-FA9D5E26B1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29" y="1699577"/>
            <a:ext cx="3458845" cy="345884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55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Unit Testing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7049" y="1310953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53967" y="3714379"/>
            <a:ext cx="2664979" cy="2884178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09" y="1515644"/>
            <a:ext cx="8456376" cy="529895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>
                <a:solidFill>
                  <a:schemeClr val="bg2"/>
                </a:solidFill>
              </a:rPr>
              <a:t>A </a:t>
            </a:r>
            <a:r>
              <a:rPr lang="en-US" sz="3400" b="1" dirty="0">
                <a:solidFill>
                  <a:schemeClr val="bg1"/>
                </a:solidFill>
              </a:rPr>
              <a:t>function</a:t>
            </a:r>
            <a:r>
              <a:rPr lang="en-US" sz="3400" dirty="0">
                <a:solidFill>
                  <a:schemeClr val="bg2"/>
                </a:solidFill>
              </a:rPr>
              <a:t> should do what its </a:t>
            </a:r>
            <a:r>
              <a:rPr lang="en-US" sz="3400" b="1" dirty="0">
                <a:solidFill>
                  <a:schemeClr val="bg1"/>
                </a:solidFill>
              </a:rPr>
              <a:t>name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suggests</a:t>
            </a:r>
          </a:p>
          <a:p>
            <a:r>
              <a:rPr lang="en-US" sz="3400" dirty="0">
                <a:solidFill>
                  <a:schemeClr val="bg2"/>
                </a:solidFill>
              </a:rPr>
              <a:t>The </a:t>
            </a:r>
            <a:r>
              <a:rPr lang="en-US" sz="3400" b="1" dirty="0">
                <a:solidFill>
                  <a:schemeClr val="bg1"/>
                </a:solidFill>
              </a:rPr>
              <a:t>throw</a:t>
            </a:r>
            <a:r>
              <a:rPr lang="en-US" sz="3400" dirty="0">
                <a:solidFill>
                  <a:schemeClr val="bg2"/>
                </a:solidFill>
              </a:rPr>
              <a:t> statement lets you create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custom errors</a:t>
            </a:r>
          </a:p>
          <a:p>
            <a:r>
              <a:rPr lang="en-US" sz="3400" dirty="0">
                <a:solidFill>
                  <a:schemeClr val="bg2"/>
                </a:solidFill>
              </a:rPr>
              <a:t>Modules are a </a:t>
            </a:r>
            <a:r>
              <a:rPr lang="en-US" sz="3400" b="1" dirty="0">
                <a:solidFill>
                  <a:schemeClr val="bg1"/>
                </a:solidFill>
              </a:rPr>
              <a:t>set of functions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to be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included in applications</a:t>
            </a:r>
            <a:endParaRPr lang="en-US" sz="34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3400" dirty="0">
                <a:solidFill>
                  <a:schemeClr val="bg2"/>
                </a:solidFill>
              </a:rPr>
              <a:t>Unit tests </a:t>
            </a:r>
            <a:r>
              <a:rPr lang="en-US" sz="3400" b="1" dirty="0">
                <a:solidFill>
                  <a:schemeClr val="bg1"/>
                </a:solidFill>
              </a:rPr>
              <a:t>check</a:t>
            </a:r>
            <a:r>
              <a:rPr lang="en-US" sz="3400" dirty="0">
                <a:solidFill>
                  <a:schemeClr val="bg2"/>
                </a:solidFill>
              </a:rPr>
              <a:t> if certain functionality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endParaRPr lang="en-US" sz="3400" dirty="0">
              <a:solidFill>
                <a:schemeClr val="bg2"/>
              </a:solidFill>
            </a:endParaRPr>
          </a:p>
          <a:p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64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053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822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61000" y="1521309"/>
            <a:ext cx="9392030" cy="4985691"/>
          </a:xfrm>
        </p:spPr>
        <p:txBody>
          <a:bodyPr>
            <a:normAutofit/>
          </a:bodyPr>
          <a:lstStyle/>
          <a:p>
            <a:r>
              <a:rPr lang="en-US" sz="3400" dirty="0"/>
              <a:t>Error handling empowers the developer</a:t>
            </a:r>
          </a:p>
          <a:p>
            <a:pPr lvl="1">
              <a:buClr>
                <a:srgbClr val="234465"/>
              </a:buClr>
            </a:pPr>
            <a:r>
              <a:rPr lang="en-US" sz="3200" dirty="0">
                <a:solidFill>
                  <a:srgbClr val="234465"/>
                </a:solidFill>
              </a:rPr>
              <a:t>Differentiates 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>
                <a:solidFill>
                  <a:srgbClr val="234465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reason</a:t>
            </a:r>
            <a:r>
              <a:rPr lang="en-US" sz="3200" dirty="0">
                <a:solidFill>
                  <a:srgbClr val="234465"/>
                </a:solidFill>
              </a:rPr>
              <a:t> of the error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Logs </a:t>
            </a:r>
            <a:r>
              <a:rPr lang="en-US" sz="3200" dirty="0">
                <a:solidFill>
                  <a:srgbClr val="234465"/>
                </a:solidFill>
              </a:rPr>
              <a:t>of the errors are </a:t>
            </a:r>
            <a:r>
              <a:rPr lang="en-US" sz="3200" b="1" dirty="0">
                <a:solidFill>
                  <a:schemeClr val="bg1"/>
                </a:solidFill>
              </a:rPr>
              <a:t>hopeful while bug fixing</a:t>
            </a:r>
          </a:p>
          <a:p>
            <a:pPr lvl="1">
              <a:buClr>
                <a:srgbClr val="234465"/>
              </a:buClr>
            </a:pPr>
            <a:r>
              <a:rPr lang="en-US" sz="3200" dirty="0">
                <a:solidFill>
                  <a:srgbClr val="234465"/>
                </a:solidFill>
              </a:rPr>
              <a:t>Exceptions are the </a:t>
            </a:r>
            <a:r>
              <a:rPr lang="en-US" sz="3200" b="1" dirty="0">
                <a:solidFill>
                  <a:schemeClr val="bg1"/>
                </a:solidFill>
              </a:rPr>
              <a:t>object-oriented way </a:t>
            </a:r>
            <a:r>
              <a:rPr lang="en-US" sz="3200" dirty="0">
                <a:solidFill>
                  <a:srgbClr val="234465"/>
                </a:solidFill>
              </a:rPr>
              <a:t>for errors</a:t>
            </a:r>
            <a:endParaRPr lang="bg-BG" sz="3200" dirty="0">
              <a:solidFill>
                <a:srgbClr val="234465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Error Handling is Important?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48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three types </a:t>
            </a:r>
            <a:r>
              <a:rPr lang="en-US" sz="3400" dirty="0"/>
              <a:t>of errors in programming: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Syntax Errors</a:t>
            </a:r>
            <a:r>
              <a:rPr lang="en-US" sz="3200" dirty="0"/>
              <a:t> - occur at compile time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Not applicable for JS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Runtime Errors</a:t>
            </a:r>
            <a:r>
              <a:rPr lang="en-US" sz="3200" dirty="0"/>
              <a:t> - occur during execution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After compilation, when the application is running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Logical Errors</a:t>
            </a:r>
            <a:r>
              <a:rPr lang="bg-BG" sz="3200" dirty="0"/>
              <a:t> </a:t>
            </a:r>
            <a:r>
              <a:rPr lang="en-US" sz="3200" dirty="0"/>
              <a:t>- occur when a mistake has been made in the</a:t>
            </a:r>
            <a:br>
              <a:rPr lang="en-US" sz="3200" dirty="0"/>
            </a:br>
            <a:r>
              <a:rPr lang="en-US" sz="3200" dirty="0"/>
              <a:t>logic of the script and the expected result is incorrect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Also known as bugs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904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1EE8E7-94C6-46FD-A786-DD956C283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50300"/>
            <a:ext cx="11818096" cy="4960277"/>
          </a:xfrm>
        </p:spPr>
        <p:txBody>
          <a:bodyPr/>
          <a:lstStyle/>
          <a:p>
            <a:pPr marL="0" indent="0">
              <a:buNone/>
            </a:pPr>
            <a:r>
              <a:rPr lang="en-US" sz="3400" dirty="0"/>
              <a:t>A function failed to do what its name suggests should:</a:t>
            </a:r>
          </a:p>
          <a:p>
            <a:pPr lvl="1"/>
            <a:r>
              <a:rPr lang="en-US" sz="3200" dirty="0"/>
              <a:t>Return a special value (e.g.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-1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 Throw an </a:t>
            </a:r>
            <a:r>
              <a:rPr lang="en-US" sz="3200" b="1" dirty="0">
                <a:solidFill>
                  <a:schemeClr val="bg1"/>
                </a:solidFill>
              </a:rPr>
              <a:t>exception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error</a:t>
            </a:r>
            <a:endParaRPr lang="en-US" sz="3200" dirty="0"/>
          </a:p>
          <a:p>
            <a:pPr marL="609219" lvl="1" indent="0">
              <a:buNone/>
            </a:pPr>
            <a:endParaRPr lang="en-US" sz="3400" dirty="0"/>
          </a:p>
          <a:p>
            <a:pPr marL="609219" lvl="1" indent="0">
              <a:buNone/>
            </a:pPr>
            <a:endParaRPr lang="en-US" sz="34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C4559-A76A-4E3F-B622-37F8E4D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15CE4-8B41-4709-B732-F18BE5A71873}"/>
              </a:ext>
            </a:extLst>
          </p:cNvPr>
          <p:cNvSpPr txBox="1">
            <a:spLocks/>
          </p:cNvSpPr>
          <p:nvPr/>
        </p:nvSpPr>
        <p:spPr>
          <a:xfrm>
            <a:off x="786000" y="3519000"/>
            <a:ext cx="10896258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"Hello, </a:t>
            </a:r>
            <a:r>
              <a:rPr lang="en-US" sz="2400" dirty="0" err="1">
                <a:solidFill>
                  <a:schemeClr val="tx1"/>
                </a:solidFill>
              </a:rPr>
              <a:t>SoftUni</a:t>
            </a:r>
            <a:r>
              <a:rPr lang="en-US" sz="2400" dirty="0">
                <a:solidFill>
                  <a:schemeClr val="tx1"/>
                </a:solidFill>
              </a:rPr>
              <a:t>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str.indexOf</a:t>
            </a:r>
            <a:r>
              <a:rPr lang="en-US" sz="2400" dirty="0">
                <a:solidFill>
                  <a:schemeClr val="tx1"/>
                </a:solidFill>
              </a:rPr>
              <a:t>("Sofia")); </a:t>
            </a:r>
            <a:r>
              <a:rPr lang="en-US" sz="2400" i="1" dirty="0">
                <a:solidFill>
                  <a:schemeClr val="accent2"/>
                </a:solidFill>
              </a:rPr>
              <a:t>// -1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Special case returns a special value to indicate "not found"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758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17C76F-C842-493A-BAA2-B98399ECE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8030" y="1108911"/>
            <a:ext cx="9495000" cy="5398089"/>
          </a:xfrm>
        </p:spPr>
        <p:txBody>
          <a:bodyPr/>
          <a:lstStyle/>
          <a:p>
            <a:r>
              <a:rPr lang="en-US" sz="3400" dirty="0"/>
              <a:t>The fundamental </a:t>
            </a:r>
            <a:r>
              <a:rPr lang="en-US" sz="3400" b="1" dirty="0">
                <a:solidFill>
                  <a:schemeClr val="bg1"/>
                </a:solidFill>
              </a:rPr>
              <a:t>principle</a:t>
            </a:r>
            <a:r>
              <a:rPr lang="en-US" sz="3400" dirty="0"/>
              <a:t> of error handling says </a:t>
            </a:r>
            <a:r>
              <a:rPr lang="en-US" sz="3400" dirty="0" smtClean="0"/>
              <a:t>that </a:t>
            </a:r>
            <a:r>
              <a:rPr lang="en-US" sz="3400" dirty="0"/>
              <a:t>a</a:t>
            </a:r>
            <a:r>
              <a:rPr lang="en-US" sz="3400" noProof="1"/>
              <a:t> function (method) should either:</a:t>
            </a:r>
          </a:p>
          <a:p>
            <a:pPr lvl="1"/>
            <a:r>
              <a:rPr lang="en-US" sz="3200" noProof="1"/>
              <a:t>Do what its </a:t>
            </a:r>
            <a:r>
              <a:rPr lang="en-US" sz="3200" b="1" noProof="1">
                <a:solidFill>
                  <a:schemeClr val="bg1"/>
                </a:solidFill>
              </a:rPr>
              <a:t>name</a:t>
            </a:r>
            <a:r>
              <a:rPr lang="en-US" sz="3200" noProof="1"/>
              <a:t> suggests</a:t>
            </a:r>
          </a:p>
          <a:p>
            <a:pPr lvl="1"/>
            <a:r>
              <a:rPr lang="en-US" sz="3200" noProof="1"/>
              <a:t>Indicate a </a:t>
            </a:r>
            <a:r>
              <a:rPr lang="en-US" sz="3200" b="1" noProof="1">
                <a:solidFill>
                  <a:schemeClr val="bg1"/>
                </a:solidFill>
              </a:rPr>
              <a:t>problem</a:t>
            </a:r>
            <a:endParaRPr lang="en-US" sz="3000" b="1" noProof="1">
              <a:solidFill>
                <a:schemeClr val="bg1"/>
              </a:solidFill>
            </a:endParaRPr>
          </a:p>
          <a:p>
            <a:pPr lvl="1"/>
            <a:r>
              <a:rPr lang="en-US" sz="3200" noProof="1"/>
              <a:t>Any other behavior is </a:t>
            </a:r>
            <a:r>
              <a:rPr lang="en-US" sz="3200" b="1" noProof="1">
                <a:solidFill>
                  <a:schemeClr val="bg1"/>
                </a:solidFill>
              </a:rPr>
              <a:t>incorrect</a:t>
            </a:r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546EF5-C570-41E4-A5F9-06BA5BB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744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C84CD5-335D-47B5-BE22-49A447CCBC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Exception</a:t>
            </a:r>
            <a:r>
              <a:rPr lang="bg-BG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-</a:t>
            </a:r>
            <a:r>
              <a:rPr lang="en-US" sz="3600" dirty="0"/>
              <a:t> a function is unable to do its work</a:t>
            </a:r>
            <a:r>
              <a:rPr lang="bg-BG" sz="3600" dirty="0"/>
              <a:t> 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fatal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error</a:t>
            </a:r>
            <a:r>
              <a:rPr lang="en-US" sz="3600" dirty="0"/>
              <a:t>)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31725B-1FC1-4287-9A31-066160CB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Handling – Exceptions (Errors)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F8826-A393-42FF-887B-50DB966D085C}"/>
              </a:ext>
            </a:extLst>
          </p:cNvPr>
          <p:cNvSpPr txBox="1">
            <a:spLocks/>
          </p:cNvSpPr>
          <p:nvPr/>
        </p:nvSpPr>
        <p:spPr>
          <a:xfrm>
            <a:off x="1789090" y="2888212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bigArr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9999999999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3A4110D-1819-49E5-901F-7184BE0C7706}"/>
              </a:ext>
            </a:extLst>
          </p:cNvPr>
          <p:cNvSpPr txBox="1">
            <a:spLocks/>
          </p:cNvSpPr>
          <p:nvPr/>
        </p:nvSpPr>
        <p:spPr>
          <a:xfrm>
            <a:off x="1789090" y="3834706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index = </a:t>
            </a:r>
            <a:r>
              <a:rPr lang="en-US" sz="2400" dirty="0" err="1">
                <a:solidFill>
                  <a:schemeClr val="bg1"/>
                </a:solidFill>
              </a:rPr>
              <a:t>undefined</a:t>
            </a:r>
            <a:r>
              <a:rPr lang="en-US" sz="2400" dirty="0" err="1">
                <a:solidFill>
                  <a:schemeClr val="tx1"/>
                </a:solidFill>
              </a:rPr>
              <a:t>.indexOf</a:t>
            </a:r>
            <a:r>
              <a:rPr lang="en-US" sz="2400" dirty="0">
                <a:solidFill>
                  <a:schemeClr val="tx1"/>
                </a:solidFill>
              </a:rPr>
              <a:t>("</a:t>
            </a:r>
            <a:r>
              <a:rPr lang="en-US" sz="2400" dirty="0">
                <a:solidFill>
                  <a:schemeClr val="tx1"/>
                </a:solidFill>
              </a:rPr>
              <a:t>hi");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86530DA-99AC-4459-94D5-3436A374E8C3}"/>
              </a:ext>
            </a:extLst>
          </p:cNvPr>
          <p:cNvSpPr txBox="1">
            <a:spLocks/>
          </p:cNvSpPr>
          <p:nvPr/>
        </p:nvSpPr>
        <p:spPr>
          <a:xfrm>
            <a:off x="1789090" y="4781200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>
                <a:solidFill>
                  <a:schemeClr val="bg1"/>
                </a:solidFill>
              </a:rPr>
              <a:t>George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ReferenceError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CC125F8-4DFD-453C-B0CF-C3E1BABB6D06}"/>
              </a:ext>
            </a:extLst>
          </p:cNvPr>
          <p:cNvSpPr txBox="1">
            <a:spLocks/>
          </p:cNvSpPr>
          <p:nvPr/>
        </p:nvSpPr>
        <p:spPr>
          <a:xfrm>
            <a:off x="1789090" y="5727694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console.print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'hi'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470610F-1767-459B-B50F-0C3B6F58326E}"/>
              </a:ext>
            </a:extLst>
          </p:cNvPr>
          <p:cNvSpPr txBox="1">
            <a:spLocks/>
          </p:cNvSpPr>
          <p:nvPr/>
        </p:nvSpPr>
        <p:spPr>
          <a:xfrm>
            <a:off x="1789090" y="1941718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130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3279</TotalTime>
  <Words>1108</Words>
  <Application>Microsoft Office PowerPoint</Application>
  <PresentationFormat>Widescreen</PresentationFormat>
  <Paragraphs>340</Paragraphs>
  <Slides>47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Unit Testing and Modules</vt:lpstr>
      <vt:lpstr>Table of Contents</vt:lpstr>
      <vt:lpstr>Have a Question?</vt:lpstr>
      <vt:lpstr>Concepts, Examples, Exceptions</vt:lpstr>
      <vt:lpstr>Why Error Handling is Important?</vt:lpstr>
      <vt:lpstr>Types of Errors</vt:lpstr>
      <vt:lpstr>Error Handling</vt:lpstr>
      <vt:lpstr>Error Handling</vt:lpstr>
      <vt:lpstr>Error Handling – Exceptions (Errors)</vt:lpstr>
      <vt:lpstr>Error Handling – Special Values</vt:lpstr>
      <vt:lpstr>Unexpected Behavior</vt:lpstr>
      <vt:lpstr>Throwing / Catching Errors</vt:lpstr>
      <vt:lpstr>Throwing Errors (Exceptions)</vt:lpstr>
      <vt:lpstr>Try – Catch</vt:lpstr>
      <vt:lpstr>Exception Properties</vt:lpstr>
      <vt:lpstr>Definition, Import, Export</vt:lpstr>
      <vt:lpstr>Modules</vt:lpstr>
      <vt:lpstr>Approaches for Modules</vt:lpstr>
      <vt:lpstr>IIFE Modules</vt:lpstr>
      <vt:lpstr>Node.js Modules</vt:lpstr>
      <vt:lpstr>Node.js Modules</vt:lpstr>
      <vt:lpstr>ES6 Modules</vt:lpstr>
      <vt:lpstr>Definition, Structure, Examples, Frameworks</vt:lpstr>
      <vt:lpstr>Unit Testing</vt:lpstr>
      <vt:lpstr>Unit Testing </vt:lpstr>
      <vt:lpstr>Unit Tests Structure</vt:lpstr>
      <vt:lpstr>Unit Testing Frameworks</vt:lpstr>
      <vt:lpstr>Unit Testing with Mocha and Chai</vt:lpstr>
      <vt:lpstr>What is Mocha?</vt:lpstr>
      <vt:lpstr>What is Chai?</vt:lpstr>
      <vt:lpstr>Global Installation</vt:lpstr>
      <vt:lpstr>Global Installation</vt:lpstr>
      <vt:lpstr>NODE_PATH Configuration</vt:lpstr>
      <vt:lpstr>Usage and Examples</vt:lpstr>
      <vt:lpstr>Learn the "Test First" Approach to Coding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Unit Testing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5</cp:revision>
  <dcterms:created xsi:type="dcterms:W3CDTF">2018-05-23T13:08:44Z</dcterms:created>
  <dcterms:modified xsi:type="dcterms:W3CDTF">2019-11-27T09:57:32Z</dcterms:modified>
  <cp:category>computer programming;programming;software development;software engineering</cp:category>
</cp:coreProperties>
</file>