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2"/>
  </p:sldMasterIdLst>
  <p:notesMasterIdLst>
    <p:notesMasterId r:id="rId34"/>
  </p:notesMasterIdLst>
  <p:handoutMasterIdLst>
    <p:handoutMasterId r:id="rId35"/>
  </p:handoutMasterIdLst>
  <p:sldIdLst>
    <p:sldId id="394" r:id="rId3"/>
    <p:sldId id="627" r:id="rId4"/>
    <p:sldId id="547" r:id="rId5"/>
    <p:sldId id="628" r:id="rId6"/>
    <p:sldId id="629" r:id="rId7"/>
    <p:sldId id="630" r:id="rId8"/>
    <p:sldId id="631" r:id="rId9"/>
    <p:sldId id="633" r:id="rId10"/>
    <p:sldId id="634" r:id="rId11"/>
    <p:sldId id="654" r:id="rId12"/>
    <p:sldId id="635" r:id="rId13"/>
    <p:sldId id="636" r:id="rId14"/>
    <p:sldId id="637" r:id="rId15"/>
    <p:sldId id="659" r:id="rId16"/>
    <p:sldId id="638" r:id="rId17"/>
    <p:sldId id="639" r:id="rId18"/>
    <p:sldId id="640" r:id="rId19"/>
    <p:sldId id="642" r:id="rId20"/>
    <p:sldId id="643" r:id="rId21"/>
    <p:sldId id="658" r:id="rId22"/>
    <p:sldId id="645" r:id="rId23"/>
    <p:sldId id="652" r:id="rId24"/>
    <p:sldId id="655" r:id="rId25"/>
    <p:sldId id="653" r:id="rId26"/>
    <p:sldId id="657" r:id="rId27"/>
    <p:sldId id="349" r:id="rId28"/>
    <p:sldId id="649" r:id="rId29"/>
    <p:sldId id="570" r:id="rId30"/>
    <p:sldId id="579" r:id="rId31"/>
    <p:sldId id="599" r:id="rId32"/>
    <p:sldId id="600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CE0663-FF9A-432D-BC38-4D3F108A7811}">
          <p14:sldIdLst>
            <p14:sldId id="394"/>
            <p14:sldId id="627"/>
            <p14:sldId id="547"/>
          </p14:sldIdLst>
        </p14:section>
        <p14:section name="React Overview" id="{C2C5CD79-D1EC-4B90-B692-66B31CE9E7CF}">
          <p14:sldIdLst>
            <p14:sldId id="628"/>
            <p14:sldId id="629"/>
            <p14:sldId id="630"/>
            <p14:sldId id="631"/>
            <p14:sldId id="633"/>
          </p14:sldIdLst>
        </p14:section>
        <p14:section name="Installation" id="{DC4C1E39-09F2-4BCB-87DE-FD09A42EB6A8}">
          <p14:sldIdLst>
            <p14:sldId id="634"/>
            <p14:sldId id="654"/>
            <p14:sldId id="635"/>
            <p14:sldId id="636"/>
            <p14:sldId id="637"/>
            <p14:sldId id="659"/>
          </p14:sldIdLst>
        </p14:section>
        <p14:section name="JSX Syntax" id="{61A280CA-8556-4E60-A939-0C7193972D2B}">
          <p14:sldIdLst>
            <p14:sldId id="638"/>
            <p14:sldId id="639"/>
            <p14:sldId id="640"/>
            <p14:sldId id="642"/>
            <p14:sldId id="643"/>
            <p14:sldId id="658"/>
          </p14:sldIdLst>
        </p14:section>
        <p14:section name="Composition" id="{E356BA7C-A9C4-4B35-B73B-332416CBA3B6}">
          <p14:sldIdLst>
            <p14:sldId id="645"/>
            <p14:sldId id="652"/>
            <p14:sldId id="655"/>
            <p14:sldId id="653"/>
            <p14:sldId id="657"/>
          </p14:sldIdLst>
        </p14:section>
        <p14:section name="Conclusion" id="{8FBD8AD9-4FBB-4D4B-8026-071DED166040}">
          <p14:sldIdLst>
            <p14:sldId id="349"/>
            <p14:sldId id="649"/>
            <p14:sldId id="570"/>
            <p14:sldId id="579"/>
            <p14:sldId id="599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E85C0E"/>
    <a:srgbClr val="F8DC9E"/>
    <a:srgbClr val="FBEEDC"/>
    <a:srgbClr val="FBEEC9"/>
    <a:srgbClr val="603A14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Светъл стил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8" autoAdjust="0"/>
    <p:restoredTop sz="95283" autoAdjust="0"/>
  </p:normalViewPr>
  <p:slideViewPr>
    <p:cSldViewPr>
      <p:cViewPr varScale="1">
        <p:scale>
          <a:sx n="96" d="100"/>
          <a:sy n="96" d="100"/>
        </p:scale>
        <p:origin x="138" y="6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318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733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-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6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1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417" y="703245"/>
            <a:ext cx="6543440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2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830858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84865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5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7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5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2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4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6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1121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073" y="1880169"/>
            <a:ext cx="10946680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7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74677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5" y="9525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936" y="284202"/>
            <a:ext cx="2125527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1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231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installation.html" TargetMode="External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desandbox.io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jsx-in-depth.html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react-j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3.jpeg"/><Relationship Id="rId7" Type="http://schemas.openxmlformats.org/officeDocument/2006/relationships/image" Target="../media/image5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6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44561" y="1152621"/>
            <a:ext cx="8089347" cy="1418935"/>
          </a:xfrm>
        </p:spPr>
        <p:txBody>
          <a:bodyPr>
            <a:noAutofit/>
          </a:bodyPr>
          <a:lstStyle/>
          <a:p>
            <a:r>
              <a:rPr lang="en-US" sz="3600" dirty="0"/>
              <a:t>What is React, JSX, Overview and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2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r>
              <a:rPr lang="en-US"/>
              <a:t>to React.js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0972" y="5017687"/>
            <a:ext cx="2950749" cy="382788"/>
          </a:xfrm>
        </p:spPr>
        <p:txBody>
          <a:bodyPr/>
          <a:lstStyle/>
          <a:p>
            <a:r>
              <a:rPr lang="en-US" sz="2000" dirty="0" err="1"/>
              <a:t>SoftUni</a:t>
            </a:r>
            <a:r>
              <a:rPr lang="en-US" sz="2000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0972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513">
            <a:off x="249584" y="2532870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Less to learn - </a:t>
            </a:r>
            <a:r>
              <a:rPr lang="en-US" b="1" dirty="0">
                <a:solidFill>
                  <a:schemeClr val="bg1"/>
                </a:solidFill>
              </a:rPr>
              <a:t>instant reloads </a:t>
            </a:r>
            <a:r>
              <a:rPr lang="en-US" dirty="0"/>
              <a:t>help you focus on development</a:t>
            </a:r>
          </a:p>
          <a:p>
            <a:r>
              <a:rPr lang="en-US" dirty="0"/>
              <a:t>Only one dependency - no complicated version mismatches</a:t>
            </a:r>
          </a:p>
          <a:p>
            <a:r>
              <a:rPr lang="en-US" dirty="0"/>
              <a:t>No Lock-In - under the hood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Babel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ESLint</a:t>
            </a:r>
          </a:p>
          <a:p>
            <a:r>
              <a:rPr lang="en-US" dirty="0"/>
              <a:t>Install the React app creator (one-time global install)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React App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5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Run the React app creator</a:t>
            </a:r>
          </a:p>
          <a:p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Starts your React app from the command line</a:t>
            </a:r>
            <a:endParaRPr lang="bg-BG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Browse your app from </a:t>
            </a:r>
            <a:r>
              <a:rPr lang="en-US" dirty="0">
                <a:hlinkClick r:id="rId2"/>
              </a:rPr>
              <a:t>http://localhost:3000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Run the React App Creator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r>
              <a:rPr lang="en-US" sz="1000"/>
              <a:t>11</a:t>
            </a:r>
            <a:endParaRPr lang="en-US" sz="10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60412" y="1905000"/>
            <a:ext cx="5562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npx create-react-app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89412" y="3429000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npm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4E273-5D22-4431-A833-36E9E603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429000"/>
            <a:ext cx="21336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cd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my-app</a:t>
            </a:r>
          </a:p>
        </p:txBody>
      </p:sp>
    </p:spTree>
    <p:extLst>
      <p:ext uri="{BB962C8B-B14F-4D97-AF65-F5344CB8AC3E}">
        <p14:creationId xmlns:p14="http://schemas.microsoft.com/office/powerpoint/2010/main" val="63914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Visit the </a:t>
            </a:r>
            <a:r>
              <a:rPr lang="en-US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12</a:t>
            </a:fld>
            <a:endParaRPr lang="en-US" sz="1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6612" y="1925153"/>
            <a:ext cx="472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  <a:hlinkClick r:id="rId2"/>
              </a:rPr>
              <a:t>https://reactjs.org/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3565943"/>
            <a:ext cx="8534400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3"/>
              </a:rPr>
              <a:t>https://reactjs.org/docs/installation.html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5500" y="5206733"/>
            <a:ext cx="4725512" cy="577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  <a:hlinkClick r:id="rId4"/>
              </a:rPr>
              <a:t>https://codesandbox.io/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7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type="body" sz="quarter" idx="10"/>
          </p:nvPr>
        </p:nvSpPr>
        <p:spPr>
          <a:xfrm>
            <a:off x="303212" y="1205182"/>
            <a:ext cx="8458200" cy="53198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400" dirty="0"/>
              <a:t> - project configuration</a:t>
            </a:r>
          </a:p>
          <a:p>
            <a:pPr lvl="1"/>
            <a:r>
              <a:rPr lang="en-US" sz="3200" dirty="0"/>
              <a:t>Module name, dependencies, build actions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</a:p>
          <a:p>
            <a:pPr lvl="1"/>
            <a:r>
              <a:rPr lang="en-US" sz="3200" dirty="0"/>
              <a:t>App main HTML file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index.js</a:t>
            </a:r>
            <a:endParaRPr lang="en-US" sz="3400" dirty="0">
              <a:solidFill>
                <a:schemeClr val="bg1"/>
              </a:solidFill>
            </a:endParaRPr>
          </a:p>
          <a:p>
            <a:pPr lvl="1"/>
            <a:r>
              <a:rPr lang="en-US" sz="3200" dirty="0"/>
              <a:t>App main JS file (startup script)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App.js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App.css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App.test.js</a:t>
            </a:r>
          </a:p>
          <a:p>
            <a:pPr lvl="1"/>
            <a:r>
              <a:rPr lang="en-US" sz="3200" dirty="0"/>
              <a:t>React component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 App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13</a:t>
            </a:fld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B4541-EA4D-48E3-BF10-04E4DF51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761412" y="1850554"/>
            <a:ext cx="2695575" cy="4029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5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EA7BC7-F573-4039-B03A-087A4B181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37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0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43548" y="4696955"/>
            <a:ext cx="10958928" cy="768084"/>
          </a:xfrm>
        </p:spPr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43548" y="5562600"/>
            <a:ext cx="10958928" cy="499819"/>
          </a:xfrm>
        </p:spPr>
        <p:txBody>
          <a:bodyPr/>
          <a:lstStyle/>
          <a:p>
            <a:r>
              <a:rPr lang="en-US" dirty="0"/>
              <a:t>Overview, Syntax, Advantages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E78B54-0AF1-413F-B68B-8868CF46A838}"/>
              </a:ext>
            </a:extLst>
          </p:cNvPr>
          <p:cNvGrpSpPr/>
          <p:nvPr/>
        </p:nvGrpSpPr>
        <p:grpSpPr>
          <a:xfrm>
            <a:off x="4799012" y="1205915"/>
            <a:ext cx="2590800" cy="2590800"/>
            <a:chOff x="4799012" y="1205915"/>
            <a:chExt cx="2590800" cy="2590800"/>
          </a:xfrm>
        </p:grpSpPr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1604848-A551-4F44-96AB-BC969BF0E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012" y="1205915"/>
              <a:ext cx="2590800" cy="25908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A72813-4B96-4A89-884C-E0C15519E588}"/>
                </a:ext>
              </a:extLst>
            </p:cNvPr>
            <p:cNvSpPr txBox="1"/>
            <p:nvPr/>
          </p:nvSpPr>
          <p:spPr>
            <a:xfrm>
              <a:off x="5408612" y="2453322"/>
              <a:ext cx="914400" cy="66592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bg2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JSX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74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JSX</a:t>
            </a:r>
            <a:r>
              <a:rPr lang="en-US" sz="3400" dirty="0"/>
              <a:t> is React's JavaScript </a:t>
            </a:r>
            <a:r>
              <a:rPr lang="en-US" sz="3400" b="1" dirty="0">
                <a:solidFill>
                  <a:schemeClr val="bg1"/>
                </a:solidFill>
              </a:rPr>
              <a:t>superset language</a:t>
            </a:r>
          </a:p>
          <a:p>
            <a:pPr lvl="1"/>
            <a:r>
              <a:rPr lang="en-US" sz="3200" dirty="0"/>
              <a:t>Has all of JavaScript's </a:t>
            </a:r>
            <a:r>
              <a:rPr lang="en-US" sz="3200" b="1" dirty="0">
                <a:solidFill>
                  <a:schemeClr val="bg1"/>
                </a:solidFill>
              </a:rPr>
              <a:t>features</a:t>
            </a:r>
            <a:r>
              <a:rPr lang="en-US" sz="3200" dirty="0"/>
              <a:t> and more</a:t>
            </a:r>
          </a:p>
          <a:p>
            <a:r>
              <a:rPr lang="en-US" sz="3400" dirty="0"/>
              <a:t>Unique approach to </a:t>
            </a:r>
            <a:r>
              <a:rPr lang="en-US" sz="3400" b="1" dirty="0">
                <a:solidFill>
                  <a:schemeClr val="bg1"/>
                </a:solidFill>
              </a:rPr>
              <a:t>mixing HTML and JS</a:t>
            </a:r>
          </a:p>
          <a:p>
            <a:r>
              <a:rPr lang="en-US" sz="3400" dirty="0"/>
              <a:t>Compiles to </a:t>
            </a:r>
            <a:r>
              <a:rPr lang="en-US" sz="3400" b="1" dirty="0">
                <a:solidFill>
                  <a:schemeClr val="bg1"/>
                </a:solidFill>
              </a:rPr>
              <a:t>plain JavaScript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16</a:t>
            </a:fld>
            <a:endParaRPr lang="en-US" sz="1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75633" y="3936298"/>
            <a:ext cx="8117904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&lt;div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="red"&gt;Children Text&lt;/div&gt;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86967" y="4708465"/>
            <a:ext cx="5436045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React.createElement("div",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{ 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 "red" },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  "Children Text"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58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Syntax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17</a:t>
            </a:fld>
            <a:endParaRPr lang="en-US" sz="1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323111"/>
            <a:ext cx="74698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="red"&gt;Children Text&lt;/div&gt;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1988" y="2226065"/>
            <a:ext cx="526002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&lt;MyCounter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600" b="1" dirty="0">
                <a:latin typeface="Consolas" pitchFamily="49" charset="0"/>
              </a:rPr>
              <a:t>={3 + 5} 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1988" y="3050249"/>
            <a:ext cx="10365424" cy="33462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let gameScores = {</a:t>
            </a:r>
          </a:p>
          <a:p>
            <a:r>
              <a:rPr lang="en-US" sz="2600" b="1" dirty="0">
                <a:latin typeface="Consolas" pitchFamily="49" charset="0"/>
              </a:rPr>
              <a:t>  player1: 2,</a:t>
            </a:r>
          </a:p>
          <a:p>
            <a:r>
              <a:rPr lang="en-US" sz="2600" b="1" dirty="0">
                <a:latin typeface="Consolas" pitchFamily="49" charset="0"/>
              </a:rPr>
              <a:t>  player2: 5</a:t>
            </a:r>
          </a:p>
          <a:p>
            <a:r>
              <a:rPr lang="en-US" sz="2600" b="1" dirty="0">
                <a:latin typeface="Consolas" pitchFamily="49" charset="0"/>
              </a:rPr>
              <a:t>};</a:t>
            </a:r>
          </a:p>
          <a:p>
            <a:r>
              <a:rPr lang="en-US" sz="2600" b="1" dirty="0">
                <a:latin typeface="Consolas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 index="2" onClick={() =&gt; {}&gt;</a:t>
            </a:r>
          </a:p>
          <a:p>
            <a:r>
              <a:rPr lang="en-US" sz="2600" b="1" dirty="0">
                <a:latin typeface="Consolas" pitchFamily="49" charset="0"/>
              </a:rPr>
              <a:t>  &lt;h1&gt;Scores&lt;/h1&gt;</a:t>
            </a:r>
          </a:p>
          <a:p>
            <a:r>
              <a:rPr lang="en-US" sz="2600" b="1" dirty="0">
                <a:latin typeface="Consolas" pitchFamily="49" charset="0"/>
              </a:rPr>
              <a:t>  &lt;Scoreboard className="results" scores={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gameScores</a:t>
            </a:r>
            <a:r>
              <a:rPr lang="en-US" sz="2600" b="1" dirty="0">
                <a:latin typeface="Consolas" pitchFamily="49" charset="0"/>
              </a:rPr>
              <a:t>} /&gt;</a:t>
            </a:r>
          </a:p>
          <a:p>
            <a:r>
              <a:rPr lang="en-US" sz="2600" b="1" dirty="0">
                <a:latin typeface="Consolas" pitchFamily="49" charset="0"/>
              </a:rPr>
              <a:t>&lt;/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DashboardUnit</a:t>
            </a:r>
            <a:r>
              <a:rPr lang="en-US" sz="2600" b="1" dirty="0">
                <a:latin typeface="Consolas" pitchFamily="49" charset="0"/>
              </a:rPr>
              <a:t>&gt;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082476" y="2158051"/>
            <a:ext cx="2069336" cy="609716"/>
          </a:xfrm>
          <a:prstGeom prst="wedgeRoundRectCallout">
            <a:avLst>
              <a:gd name="adj1" fmla="val -68907"/>
              <a:gd name="adj2" fmla="val 3419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FFFFFF"/>
                </a:solidFill>
              </a:rPr>
              <a:t>Expression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205494" y="3935472"/>
            <a:ext cx="3108612" cy="608400"/>
          </a:xfrm>
          <a:prstGeom prst="wedgeRoundRectCallout">
            <a:avLst>
              <a:gd name="adj1" fmla="val -48239"/>
              <a:gd name="adj2" fmla="val 861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</a:t>
            </a:r>
            <a:r>
              <a:rPr lang="en-US" b="1" noProof="1">
                <a:solidFill>
                  <a:schemeClr val="bg2"/>
                </a:solidFill>
              </a:rPr>
              <a:t>component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837612" y="4680816"/>
            <a:ext cx="3276600" cy="609716"/>
          </a:xfrm>
          <a:prstGeom prst="wedgeRoundRectCallout">
            <a:avLst>
              <a:gd name="adj1" fmla="val -42991"/>
              <a:gd name="adj2" fmla="val 9353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Pass variable as prop</a:t>
            </a:r>
          </a:p>
        </p:txBody>
      </p:sp>
    </p:spTree>
    <p:extLst>
      <p:ext uri="{BB962C8B-B14F-4D97-AF65-F5344CB8AC3E}">
        <p14:creationId xmlns:p14="http://schemas.microsoft.com/office/powerpoint/2010/main" val="90389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Standard elements use lowercase names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dirty="0"/>
              <a:t>, …</a:t>
            </a:r>
          </a:p>
          <a:p>
            <a:r>
              <a:rPr lang="en-US" dirty="0"/>
              <a:t>Custom components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use Pascal case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MyCustomComponent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Greeting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ScoreBoard</a:t>
            </a:r>
            <a:r>
              <a:rPr lang="en-US" dirty="0"/>
              <a:t>, …</a:t>
            </a:r>
          </a:p>
          <a:p>
            <a:r>
              <a:rPr lang="en-US" dirty="0"/>
              <a:t>Component name cannot be an expression </a:t>
            </a:r>
            <a:endParaRPr lang="bg-BG" dirty="0"/>
          </a:p>
          <a:p>
            <a:pPr lvl="1"/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instead</a:t>
            </a:r>
          </a:p>
          <a:p>
            <a:r>
              <a:rPr lang="en-US" dirty="0"/>
              <a:t>There must be a </a:t>
            </a:r>
            <a:r>
              <a:rPr lang="en-US" b="1" dirty="0">
                <a:solidFill>
                  <a:schemeClr val="bg1"/>
                </a:solidFill>
              </a:rPr>
              <a:t>root element</a:t>
            </a:r>
          </a:p>
          <a:p>
            <a:pPr>
              <a:spcBef>
                <a:spcPts val="2400"/>
              </a:spcBef>
            </a:pPr>
            <a:r>
              <a:rPr lang="en-US" dirty="0"/>
              <a:t>More info at: </a:t>
            </a:r>
            <a:r>
              <a:rPr lang="en-US" dirty="0">
                <a:hlinkClick r:id="rId2"/>
              </a:rPr>
              <a:t>https://reactjs.org/docs/jsx-in-depth.html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Rules and Principles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9182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JSX </a:t>
            </a:r>
            <a:r>
              <a:rPr lang="en-US" b="1" dirty="0">
                <a:solidFill>
                  <a:schemeClr val="bg1"/>
                </a:solidFill>
              </a:rPr>
              <a:t>compiles</a:t>
            </a:r>
            <a:r>
              <a:rPr lang="en-US" dirty="0"/>
              <a:t> to function calls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19</a:t>
            </a:fld>
            <a:endParaRPr lang="en-US" sz="1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7061" y="1973145"/>
            <a:ext cx="800931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&lt;div className="red"&gt;Children Text&lt;/div&gt;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7061" y="3666472"/>
            <a:ext cx="8009312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React.createElement("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div</a:t>
            </a:r>
            <a:r>
              <a:rPr lang="en-US" sz="2600" b="1" dirty="0">
                <a:latin typeface="Consolas" pitchFamily="49" charset="0"/>
              </a:rPr>
              <a:t>",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{ 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className</a:t>
            </a:r>
            <a:r>
              <a:rPr lang="en-US" sz="2600" b="1" dirty="0">
                <a:latin typeface="Consolas" pitchFamily="49" charset="0"/>
              </a:rPr>
              <a:t>: "red" },</a:t>
            </a:r>
          </a:p>
          <a:p>
            <a:r>
              <a:rPr lang="en-US" sz="2600" b="1" dirty="0">
                <a:latin typeface="Consolas" pitchFamily="49" charset="0"/>
              </a:rPr>
              <a:t>                    "Children Text" [, …]);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369517" y="2854726"/>
            <a:ext cx="4724400" cy="609716"/>
          </a:xfrm>
          <a:prstGeom prst="wedgeRoundRectCallout">
            <a:avLst>
              <a:gd name="adj1" fmla="val 3977"/>
              <a:gd name="adj2" fmla="val 9231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Element type (HTML tag name)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237412" y="3361611"/>
            <a:ext cx="2820988" cy="609716"/>
          </a:xfrm>
          <a:prstGeom prst="wedgeRoundRectCallout">
            <a:avLst>
              <a:gd name="adj1" fmla="val -41282"/>
              <a:gd name="adj2" fmla="val 80388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Properties object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446212" y="4307395"/>
            <a:ext cx="2667000" cy="609716"/>
          </a:xfrm>
          <a:prstGeom prst="wedgeRoundRectCallout">
            <a:avLst>
              <a:gd name="adj1" fmla="val 63972"/>
              <a:gd name="adj2" fmla="val 2588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List of children</a:t>
            </a:r>
          </a:p>
        </p:txBody>
      </p:sp>
    </p:spTree>
    <p:extLst>
      <p:ext uri="{BB962C8B-B14F-4D97-AF65-F5344CB8AC3E}">
        <p14:creationId xmlns:p14="http://schemas.microsoft.com/office/powerpoint/2010/main" val="61622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5612" y="1312657"/>
            <a:ext cx="4419600" cy="4859543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Installation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JSX Syntax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Composition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</a:t>
            </a:fld>
            <a:endParaRPr lang="en-US" sz="1000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6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EA7BC7-F573-4039-B03A-087A4B181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37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2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dirty="0"/>
              <a:t>Definition and Advantages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3" y="13716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6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32B9-182C-4166-A06A-C2B949BE5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React components can be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, like DOM elements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DCF17-A0D1-4E3D-9F73-44CAEC03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D472DA-02D4-40EF-8A76-C103ED21710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1386F-672C-4CEC-B284-FE7FA85D6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41" y="1789455"/>
            <a:ext cx="8605734" cy="49165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&lt;h1&gt;Hello, from React&lt;/h1&gt;; 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() {</a:t>
            </a:r>
          </a:p>
          <a:p>
            <a:r>
              <a:rPr lang="en-US" sz="2200" b="1" dirty="0">
                <a:latin typeface="Consolas" pitchFamily="49" charset="0"/>
              </a:rPr>
              <a:t>  return &lt;h1&gt;C ya, from React&lt;/h1&gt;;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</a:p>
          <a:p>
            <a:r>
              <a:rPr lang="en-US" sz="2200" b="1" dirty="0">
                <a:latin typeface="Consolas" pitchFamily="49" charset="0"/>
              </a:rPr>
              <a:t>function 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() { </a:t>
            </a:r>
            <a:endParaRPr lang="bg-BG" sz="2200" b="1" dirty="0">
              <a:latin typeface="Consolas" pitchFamily="49" charset="0"/>
            </a:endParaRPr>
          </a:p>
          <a:p>
            <a:r>
              <a:rPr lang="en-US" sz="2200" b="1" dirty="0">
                <a:latin typeface="Consolas" pitchFamily="49" charset="0"/>
              </a:rPr>
              <a:t>  return (</a:t>
            </a:r>
          </a:p>
          <a:p>
            <a:r>
              <a:rPr lang="en-US" sz="2200" b="1" dirty="0">
                <a:latin typeface="Consolas" pitchFamily="49" charset="0"/>
              </a:rPr>
              <a:t>    &lt;div&gt;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Welcome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 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Cya</a:t>
            </a:r>
            <a:r>
              <a:rPr lang="en-US" sz="2200" b="1" dirty="0">
                <a:latin typeface="Consolas" pitchFamily="49" charset="0"/>
              </a:rPr>
              <a:t> /&gt;</a:t>
            </a:r>
          </a:p>
          <a:p>
            <a:r>
              <a:rPr lang="en-US" sz="2200" b="1" dirty="0">
                <a:latin typeface="Consolas" pitchFamily="49" charset="0"/>
              </a:rPr>
              <a:t>    &lt;/div&gt;</a:t>
            </a:r>
          </a:p>
          <a:p>
            <a:r>
              <a:rPr lang="en-US" sz="2200" b="1" dirty="0">
                <a:latin typeface="Consolas" pitchFamily="49" charset="0"/>
              </a:rPr>
              <a:t>  );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22" y="2362959"/>
            <a:ext cx="5187333" cy="213208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04241" y="5791200"/>
            <a:ext cx="5990734" cy="9060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ReactDOM.render(&lt;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ComponentBlender</a:t>
            </a:r>
            <a:r>
              <a:rPr lang="en-US" sz="2200" b="1" dirty="0">
                <a:latin typeface="Consolas" pitchFamily="49" charset="0"/>
              </a:rPr>
              <a:t> /&gt;,</a:t>
            </a:r>
          </a:p>
          <a:p>
            <a:r>
              <a:rPr lang="en-US" sz="2200" b="1" dirty="0">
                <a:latin typeface="Consolas" pitchFamily="49" charset="0"/>
              </a:rPr>
              <a:t>    document.getElementById('root'));</a:t>
            </a:r>
          </a:p>
        </p:txBody>
      </p:sp>
    </p:spTree>
    <p:extLst>
      <p:ext uri="{BB962C8B-B14F-4D97-AF65-F5344CB8AC3E}">
        <p14:creationId xmlns:p14="http://schemas.microsoft.com/office/powerpoint/2010/main" val="222931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 lvl="1"/>
            <a:r>
              <a:rPr lang="en-US" dirty="0"/>
              <a:t>If there are no children - use </a:t>
            </a:r>
            <a:r>
              <a:rPr lang="en-US" b="1" dirty="0">
                <a:solidFill>
                  <a:schemeClr val="bg1"/>
                </a:solidFill>
              </a:rPr>
              <a:t>self-closing tags</a:t>
            </a: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962400"/>
            <a:ext cx="906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 A dropdown list &lt;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UserHead</a:t>
            </a:r>
            <a:r>
              <a:rPr lang="en-US" sz="2200" b="1" dirty="0">
                <a:latin typeface="Consolas" pitchFamily="49" charset="0"/>
              </a:rPr>
              <a:t> name='</a:t>
            </a:r>
            <a:r>
              <a:rPr lang="en-US" sz="2200" b="1" dirty="0" err="1">
                <a:latin typeface="Consolas" pitchFamily="49" charset="0"/>
              </a:rPr>
              <a:t>homeHeader</a:t>
            </a:r>
            <a:r>
              <a:rPr lang="en-US" sz="2200" b="1" dirty="0">
                <a:latin typeface="Consolas" pitchFamily="49" charset="0"/>
              </a:rPr>
              <a:t>' /&gt;</a:t>
            </a:r>
          </a:p>
          <a:p>
            <a:r>
              <a:rPr lang="en-US" sz="2200" b="1" dirty="0">
                <a:latin typeface="Consolas" pitchFamily="49" charset="0"/>
              </a:rPr>
              <a:t>  &lt;Menu&gt; </a:t>
            </a:r>
          </a:p>
          <a:p>
            <a:r>
              <a:rPr lang="en-US" sz="2200" b="1" dirty="0">
                <a:latin typeface="Consolas" pitchFamily="49" charset="0"/>
              </a:rPr>
              <a:t>    &lt;MenuItem&gt;Do Something&lt;/MenuItem&gt;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Fun!&lt;/MenuItem&gt; </a:t>
            </a:r>
          </a:p>
          <a:p>
            <a:r>
              <a:rPr lang="en-US" sz="2200" b="1" dirty="0">
                <a:latin typeface="Consolas" pitchFamily="49" charset="0"/>
              </a:rPr>
              <a:t>    &lt;MenuItem&gt;Do Something Else&lt;/MenuItem&gt; </a:t>
            </a:r>
          </a:p>
          <a:p>
            <a:r>
              <a:rPr lang="en-US" sz="2200" b="1" dirty="0">
                <a:latin typeface="Consolas" pitchFamily="49" charset="0"/>
              </a:rPr>
              <a:t>  &lt;/Menu&gt; </a:t>
            </a:r>
          </a:p>
          <a:p>
            <a:r>
              <a:rPr lang="en-US" sz="2200" b="1" dirty="0">
                <a:latin typeface="Consolas" pitchFamily="49" charset="0"/>
              </a:rPr>
              <a:t>&lt;/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</a:rPr>
              <a:t>Dropdown</a:t>
            </a:r>
            <a:r>
              <a:rPr lang="en-US" sz="2200" b="1" dirty="0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238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Encapsulate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Separate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your code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maintain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r>
              <a:rPr lang="en-US" sz="3400" dirty="0"/>
              <a:t>Components are neat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F4607962-DC80-45C7-86B7-1863191B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057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9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EA7BC7-F573-4039-B03A-087A4B181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BCA0F38C-33EA-43E2-B650-5E6E3E839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37" y="1447800"/>
            <a:ext cx="2747150" cy="27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4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1845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1804" y="1755042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React </a:t>
            </a:r>
            <a:r>
              <a:rPr lang="en-US" sz="2800" dirty="0">
                <a:solidFill>
                  <a:prstClr val="white"/>
                </a:solidFill>
              </a:rPr>
              <a:t>is a JavaScript library for building </a:t>
            </a:r>
            <a:r>
              <a:rPr lang="en-US" sz="2800" dirty="0">
                <a:solidFill>
                  <a:schemeClr val="bg2"/>
                </a:solidFill>
              </a:rPr>
              <a:t>user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interfaces</a:t>
            </a:r>
            <a:endParaRPr lang="en-US" sz="28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React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uses all </a:t>
            </a:r>
            <a:r>
              <a:rPr lang="en-US" sz="2800" b="1" dirty="0">
                <a:solidFill>
                  <a:schemeClr val="bg1"/>
                </a:solidFill>
              </a:rPr>
              <a:t>ES6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features</a:t>
            </a:r>
          </a:p>
          <a:p>
            <a:pPr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</a:rPr>
              <a:t>JSX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is React's JavaScript </a:t>
            </a:r>
            <a:r>
              <a:rPr lang="en-US" sz="2800" b="1" dirty="0">
                <a:solidFill>
                  <a:schemeClr val="bg1"/>
                </a:solidFill>
              </a:rPr>
              <a:t>superset 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React </a:t>
            </a:r>
            <a:r>
              <a:rPr lang="en-US" sz="2800" b="1" dirty="0">
                <a:solidFill>
                  <a:schemeClr val="bg1"/>
                </a:solidFill>
              </a:rPr>
              <a:t>components</a:t>
            </a:r>
            <a:r>
              <a:rPr lang="en-US" sz="2800" dirty="0">
                <a:solidFill>
                  <a:schemeClr val="bg2"/>
                </a:solidFill>
              </a:rPr>
              <a:t> can be nested (composition)</a:t>
            </a:r>
            <a:endParaRPr 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3825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hlinkClick r:id="rId3"/>
              </a:rPr>
              <a:t>https://softuni.bg/courses/react-js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7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3505286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0121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016" y="5654894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-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6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React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History and Philosophy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00800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 descr="A picture containing window, drawing&#10;&#10;Description automatically generated">
            <a:extLst>
              <a:ext uri="{FF2B5EF4-FFF2-40B4-BE49-F238E27FC236}">
                <a16:creationId xmlns:a16="http://schemas.microsoft.com/office/drawing/2014/main" id="{72AA9E72-8402-46C4-9460-3C1C7CA1A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482" y="1295400"/>
            <a:ext cx="223586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 JavaScript library for building </a:t>
            </a:r>
            <a:r>
              <a:rPr lang="en-US" b="1" dirty="0">
                <a:solidFill>
                  <a:schemeClr val="bg1"/>
                </a:solidFill>
              </a:rPr>
              <a:t>user interfaces </a:t>
            </a:r>
            <a:r>
              <a:rPr lang="en-US" dirty="0"/>
              <a:t>(UI)</a:t>
            </a:r>
          </a:p>
          <a:p>
            <a:r>
              <a:rPr lang="en-US" dirty="0"/>
              <a:t>Focused on creating </a:t>
            </a:r>
            <a:r>
              <a:rPr lang="en-US" b="1" dirty="0">
                <a:solidFill>
                  <a:schemeClr val="bg1"/>
                </a:solidFill>
              </a:rPr>
              <a:t>reusable components</a:t>
            </a:r>
          </a:p>
          <a:p>
            <a:r>
              <a:rPr lang="en-US" dirty="0"/>
              <a:t>Developed by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React.js?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59924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5</a:t>
            </a:fld>
            <a:endParaRPr lang="en-US" sz="1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12" y="3352800"/>
            <a:ext cx="5943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const 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= 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props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 =&gt; 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&lt;div&gt;Hello {props.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}&lt;/div&gt;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ReactDOM.render(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&lt;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HelloMessage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 name="Maria" /&gt;,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  document.getElementById('root')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723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Open-source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Declarative</a:t>
            </a:r>
          </a:p>
          <a:p>
            <a:pPr lvl="1"/>
            <a:r>
              <a:rPr lang="en-US" sz="3200" dirty="0"/>
              <a:t>Design </a:t>
            </a:r>
            <a:r>
              <a:rPr lang="en-US" sz="3200" b="1" dirty="0">
                <a:solidFill>
                  <a:schemeClr val="bg1"/>
                </a:solidFill>
              </a:rPr>
              <a:t>simple</a:t>
            </a:r>
            <a:r>
              <a:rPr lang="en-US" sz="3200" dirty="0"/>
              <a:t> views for each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in your app</a:t>
            </a:r>
          </a:p>
          <a:p>
            <a:pPr lvl="1"/>
            <a:r>
              <a:rPr lang="en-US" sz="3200" dirty="0"/>
              <a:t>Easier to </a:t>
            </a:r>
            <a:r>
              <a:rPr lang="en-US" sz="3200" b="1" dirty="0">
                <a:solidFill>
                  <a:schemeClr val="bg1"/>
                </a:solidFill>
              </a:rPr>
              <a:t>debug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Component-Based</a:t>
            </a:r>
          </a:p>
          <a:p>
            <a:pPr lvl="1"/>
            <a:r>
              <a:rPr lang="en-US" sz="3200" dirty="0"/>
              <a:t>Encapsulated </a:t>
            </a:r>
            <a:r>
              <a:rPr lang="en-US" sz="3200" b="1" dirty="0">
                <a:solidFill>
                  <a:schemeClr val="bg1"/>
                </a:solidFill>
              </a:rPr>
              <a:t>components</a:t>
            </a:r>
            <a:r>
              <a:rPr lang="en-US" sz="3200" dirty="0"/>
              <a:t> that manage their </a:t>
            </a:r>
            <a:r>
              <a:rPr lang="en-US" sz="3200" b="1" dirty="0">
                <a:solidFill>
                  <a:schemeClr val="bg1"/>
                </a:solidFill>
              </a:rPr>
              <a:t>own</a:t>
            </a:r>
            <a:r>
              <a:rPr lang="en-US" sz="3200" dirty="0"/>
              <a:t> state</a:t>
            </a:r>
          </a:p>
          <a:p>
            <a:pPr lvl="1"/>
            <a:r>
              <a:rPr lang="en-US" sz="3200" dirty="0"/>
              <a:t>Keep </a:t>
            </a:r>
            <a:r>
              <a:rPr lang="en-US" sz="3200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out of the </a:t>
            </a:r>
            <a:r>
              <a:rPr lang="en-US" sz="3200" b="1" dirty="0">
                <a:solidFill>
                  <a:schemeClr val="bg1"/>
                </a:solidFill>
              </a:rPr>
              <a:t>DOM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57012" y="6553200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4946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52AD4-7F48-42A5-B272-8AF999B0AE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Isomorphic</a:t>
            </a:r>
          </a:p>
          <a:p>
            <a:pPr lvl="1"/>
            <a:r>
              <a:rPr lang="en-US" sz="3400" dirty="0"/>
              <a:t>JavaScript that runs on </a:t>
            </a:r>
            <a:r>
              <a:rPr lang="en-US" sz="3400" b="1" dirty="0">
                <a:solidFill>
                  <a:schemeClr val="bg1"/>
                </a:solidFill>
              </a:rPr>
              <a:t>both</a:t>
            </a:r>
            <a:r>
              <a:rPr lang="en-US" sz="3400" dirty="0"/>
              <a:t> client &amp; server</a:t>
            </a:r>
          </a:p>
          <a:p>
            <a:pPr lvl="1"/>
            <a:r>
              <a:rPr lang="en-US" sz="3400" dirty="0"/>
              <a:t>Better user experience 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Native support</a:t>
            </a:r>
          </a:p>
          <a:p>
            <a:pPr lvl="1"/>
            <a:r>
              <a:rPr lang="en-US" sz="3400" dirty="0"/>
              <a:t>Compose rich </a:t>
            </a:r>
            <a:r>
              <a:rPr lang="en-US" sz="3400" b="1" dirty="0">
                <a:solidFill>
                  <a:schemeClr val="bg1"/>
                </a:solidFill>
              </a:rPr>
              <a:t>mobile</a:t>
            </a:r>
            <a:r>
              <a:rPr lang="en-US" sz="3400" dirty="0"/>
              <a:t> UI in </a:t>
            </a:r>
            <a:r>
              <a:rPr lang="en-US" sz="3400" b="1" dirty="0">
                <a:solidFill>
                  <a:schemeClr val="bg1"/>
                </a:solidFill>
              </a:rPr>
              <a:t>Android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iOS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0FE648-4EEF-49C3-A4A0-71EE4BD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2D6371-02CA-4528-B8D1-5B4A4E56D1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21983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7</a:t>
            </a:fld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2063A-DDA6-4CBD-B533-810F990C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412" y="3361905"/>
            <a:ext cx="2295447" cy="26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8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400" dirty="0"/>
              <a:t>Easy to learn</a:t>
            </a:r>
          </a:p>
          <a:p>
            <a:r>
              <a:rPr lang="en-US" sz="3400" dirty="0"/>
              <a:t>Fast </a:t>
            </a:r>
            <a:r>
              <a:rPr lang="en-US" sz="3400" b="1" dirty="0">
                <a:solidFill>
                  <a:schemeClr val="bg1"/>
                </a:solidFill>
              </a:rPr>
              <a:t>performance</a:t>
            </a:r>
          </a:p>
          <a:p>
            <a:r>
              <a:rPr lang="en-US" sz="3400" dirty="0"/>
              <a:t>Use all </a:t>
            </a:r>
            <a:r>
              <a:rPr lang="en-US" sz="3400" b="1" dirty="0">
                <a:solidFill>
                  <a:schemeClr val="bg1"/>
                </a:solidFill>
              </a:rPr>
              <a:t>ES6</a:t>
            </a:r>
            <a:r>
              <a:rPr lang="en-US" sz="3400" dirty="0">
                <a:solidFill>
                  <a:schemeClr val="accent1"/>
                </a:solidFill>
              </a:rPr>
              <a:t> </a:t>
            </a:r>
            <a:r>
              <a:rPr lang="en-US" sz="3400" dirty="0"/>
              <a:t>features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Promises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Modules</a:t>
            </a:r>
          </a:p>
          <a:p>
            <a:r>
              <a:rPr lang="en-US" sz="3400" dirty="0"/>
              <a:t>Compatible with other </a:t>
            </a:r>
            <a:r>
              <a:rPr lang="en-US" sz="3400" b="1" dirty="0">
                <a:solidFill>
                  <a:schemeClr val="bg1"/>
                </a:solidFill>
              </a:rPr>
              <a:t>libraries</a:t>
            </a:r>
          </a:p>
          <a:p>
            <a:r>
              <a:rPr lang="en-US" sz="3400" dirty="0"/>
              <a:t>Great </a:t>
            </a:r>
            <a:r>
              <a:rPr lang="en-US" sz="3400" b="1" dirty="0">
                <a:solidFill>
                  <a:schemeClr val="bg1"/>
                </a:solidFill>
              </a:rPr>
              <a:t>error reporting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8</a:t>
            </a:fld>
            <a:endParaRPr lang="en-US" sz="1000" dirty="0"/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D0A789C4-0896-4B95-8E91-2FC38995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2057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5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React Installation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Packages, Setup, Structure</a:t>
            </a:r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10F573EE-0512-4060-B75C-749A4FF10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255" y="1447800"/>
            <a:ext cx="2326314" cy="23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9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 (5)</Template>
  <TotalTime>5590</TotalTime>
  <Words>738</Words>
  <Application>Microsoft Office PowerPoint</Application>
  <PresentationFormat>Custom</PresentationFormat>
  <Paragraphs>223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2_SoftUni3_1</vt:lpstr>
      <vt:lpstr>Introduction to React.js</vt:lpstr>
      <vt:lpstr>Table of Contents</vt:lpstr>
      <vt:lpstr>Have a Question?</vt:lpstr>
      <vt:lpstr>PowerPoint Presentation</vt:lpstr>
      <vt:lpstr>What is React.js?</vt:lpstr>
      <vt:lpstr>Features</vt:lpstr>
      <vt:lpstr>Features</vt:lpstr>
      <vt:lpstr>Advantages</vt:lpstr>
      <vt:lpstr>PowerPoint Presentation</vt:lpstr>
      <vt:lpstr>Create React App</vt:lpstr>
      <vt:lpstr>Install and Run the React App Creator</vt:lpstr>
      <vt:lpstr>Finding Information</vt:lpstr>
      <vt:lpstr>React App Structure</vt:lpstr>
      <vt:lpstr>PowerPoint Presentation</vt:lpstr>
      <vt:lpstr>PowerPoint Presentation</vt:lpstr>
      <vt:lpstr>JSX Overview</vt:lpstr>
      <vt:lpstr>JSX Syntax</vt:lpstr>
      <vt:lpstr>JSX Rules and Principles</vt:lpstr>
      <vt:lpstr>Compilation</vt:lpstr>
      <vt:lpstr>PowerPoint Presentation</vt:lpstr>
      <vt:lpstr>PowerPoint Presentation</vt:lpstr>
      <vt:lpstr>Composition</vt:lpstr>
      <vt:lpstr>Component Syntax</vt:lpstr>
      <vt:lpstr>Advantages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React.js</dc:title>
  <dc:subject>ReactJS - Practical Training Course @ SoftUni</dc:subject>
  <dc:creator>Software University Foundation</dc:creator>
  <cp:keywords>SoftUni, Software University, programming, software development, software engineering,education,training, course, javascript, react, web</cp:keywords>
  <dc:description>React JS Course @ SoftUni - https://softuni.bg/trainings/2461/react-js-october-2019</dc:description>
  <cp:lastModifiedBy>Hristomir Asenov</cp:lastModifiedBy>
  <cp:revision>265</cp:revision>
  <dcterms:created xsi:type="dcterms:W3CDTF">2014-01-02T17:00:34Z</dcterms:created>
  <dcterms:modified xsi:type="dcterms:W3CDTF">2019-10-29T09:46:10Z</dcterms:modified>
  <cp:category>programming; computer programming; software development, javascript, web, react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