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60"/>
  </p:notesMasterIdLst>
  <p:handoutMasterIdLst>
    <p:handoutMasterId r:id="rId61"/>
  </p:handoutMasterIdLst>
  <p:sldIdLst>
    <p:sldId id="402" r:id="rId3"/>
    <p:sldId id="539" r:id="rId4"/>
    <p:sldId id="508" r:id="rId5"/>
    <p:sldId id="467" r:id="rId6"/>
    <p:sldId id="468" r:id="rId7"/>
    <p:sldId id="469" r:id="rId8"/>
    <p:sldId id="470" r:id="rId9"/>
    <p:sldId id="471" r:id="rId10"/>
    <p:sldId id="510" r:id="rId11"/>
    <p:sldId id="511" r:id="rId12"/>
    <p:sldId id="538" r:id="rId13"/>
    <p:sldId id="513" r:id="rId14"/>
    <p:sldId id="472" r:id="rId15"/>
    <p:sldId id="520" r:id="rId16"/>
    <p:sldId id="474" r:id="rId17"/>
    <p:sldId id="475" r:id="rId18"/>
    <p:sldId id="478" r:id="rId19"/>
    <p:sldId id="479" r:id="rId20"/>
    <p:sldId id="480" r:id="rId21"/>
    <p:sldId id="481" r:id="rId22"/>
    <p:sldId id="482" r:id="rId23"/>
    <p:sldId id="549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521" r:id="rId32"/>
    <p:sldId id="492" r:id="rId33"/>
    <p:sldId id="493" r:id="rId34"/>
    <p:sldId id="534" r:id="rId35"/>
    <p:sldId id="477" r:id="rId36"/>
    <p:sldId id="535" r:id="rId37"/>
    <p:sldId id="495" r:id="rId38"/>
    <p:sldId id="496" r:id="rId39"/>
    <p:sldId id="497" r:id="rId40"/>
    <p:sldId id="536" r:id="rId41"/>
    <p:sldId id="498" r:id="rId42"/>
    <p:sldId id="499" r:id="rId43"/>
    <p:sldId id="500" r:id="rId44"/>
    <p:sldId id="501" r:id="rId45"/>
    <p:sldId id="502" r:id="rId46"/>
    <p:sldId id="503" r:id="rId47"/>
    <p:sldId id="537" r:id="rId48"/>
    <p:sldId id="504" r:id="rId49"/>
    <p:sldId id="505" r:id="rId50"/>
    <p:sldId id="507" r:id="rId51"/>
    <p:sldId id="540" r:id="rId52"/>
    <p:sldId id="522" r:id="rId53"/>
    <p:sldId id="349" r:id="rId54"/>
    <p:sldId id="578" r:id="rId55"/>
    <p:sldId id="577" r:id="rId56"/>
    <p:sldId id="576" r:id="rId57"/>
    <p:sldId id="405" r:id="rId58"/>
    <p:sldId id="400" r:id="rId5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39"/>
            <p14:sldId id="508"/>
          </p14:sldIdLst>
        </p14:section>
        <p14:section name="Data Types and Variables" id="{1EA4A26A-D8EE-4901-BF27-046CF2BBFA11}">
          <p14:sldIdLst>
            <p14:sldId id="467"/>
            <p14:sldId id="468"/>
            <p14:sldId id="469"/>
            <p14:sldId id="470"/>
            <p14:sldId id="471"/>
            <p14:sldId id="510"/>
            <p14:sldId id="511"/>
            <p14:sldId id="538"/>
            <p14:sldId id="513"/>
          </p14:sldIdLst>
        </p14:section>
        <p14:section name="Integer Types" id="{0C2D342C-976F-49E7-A8CC-BE0E5C948BA0}">
          <p14:sldIdLst>
            <p14:sldId id="472"/>
            <p14:sldId id="520"/>
            <p14:sldId id="474"/>
            <p14:sldId id="475"/>
            <p14:sldId id="478"/>
          </p14:sldIdLst>
        </p14:section>
        <p14:section name="Real Number Types" id="{069508F5-D1C2-4CF2-8233-7BBF6B016773}">
          <p14:sldIdLst>
            <p14:sldId id="479"/>
            <p14:sldId id="480"/>
            <p14:sldId id="481"/>
            <p14:sldId id="482"/>
            <p14:sldId id="549"/>
            <p14:sldId id="484"/>
            <p14:sldId id="485"/>
            <p14:sldId id="486"/>
            <p14:sldId id="487"/>
            <p14:sldId id="488"/>
            <p14:sldId id="489"/>
            <p14:sldId id="490"/>
            <p14:sldId id="521"/>
          </p14:sldIdLst>
        </p14:section>
        <p14:section name="Type Conversion" id="{B21423A2-D074-4A0C-A88A-F14C5D55BB4F}">
          <p14:sldIdLst>
            <p14:sldId id="492"/>
            <p14:sldId id="493"/>
            <p14:sldId id="534"/>
            <p14:sldId id="477"/>
          </p14:sldIdLst>
        </p14:section>
        <p14:section name="Boolean Type" id="{12A732DE-0A3C-428A-92C6-DC9ECAAA719F}">
          <p14:sldIdLst>
            <p14:sldId id="535"/>
            <p14:sldId id="495"/>
            <p14:sldId id="496"/>
            <p14:sldId id="497"/>
          </p14:sldIdLst>
        </p14:section>
        <p14:section name="Character Type" id="{21BC9AB8-E6DE-417F-A011-228C22606C27}">
          <p14:sldIdLst>
            <p14:sldId id="536"/>
            <p14:sldId id="498"/>
            <p14:sldId id="499"/>
            <p14:sldId id="500"/>
            <p14:sldId id="501"/>
            <p14:sldId id="502"/>
            <p14:sldId id="503"/>
          </p14:sldIdLst>
        </p14:section>
        <p14:section name="String Type" id="{F8F7233D-65B2-4E34-BC10-F356A4FD0B35}">
          <p14:sldIdLst>
            <p14:sldId id="537"/>
            <p14:sldId id="504"/>
            <p14:sldId id="505"/>
            <p14:sldId id="507"/>
            <p14:sldId id="540"/>
            <p14:sldId id="522"/>
          </p14:sldIdLst>
        </p14:section>
        <p14:section name="Conclusion" id="{10E03AB1-9AA8-4E86-9A64-D741901E50A2}">
          <p14:sldIdLst>
            <p14:sldId id="349"/>
            <p14:sldId id="578"/>
            <p14:sldId id="577"/>
            <p14:sldId id="57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FFA72A"/>
    <a:srgbClr val="FFF0D9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88" d="100"/>
          <a:sy n="88" d="100"/>
        </p:scale>
        <p:origin x="629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871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9633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15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0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9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12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99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9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8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1872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916188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2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1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15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2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0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00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7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146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1.png"/><Relationship Id="rId26" Type="http://schemas.openxmlformats.org/officeDocument/2006/relationships/image" Target="../media/image64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6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8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0.png"/><Relationship Id="rId22" Type="http://schemas.openxmlformats.org/officeDocument/2006/relationships/image" Target="../media/image6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5.jpeg"/><Relationship Id="rId7" Type="http://schemas.openxmlformats.org/officeDocument/2006/relationships/image" Target="../media/image6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8.gi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07102" y="2060185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35549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Scope</a:t>
            </a:r>
            <a:r>
              <a:rPr lang="en-GB" dirty="0"/>
              <a:t> ==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Lifetime</a:t>
            </a:r>
            <a:r>
              <a:rPr lang="en-GB" dirty="0"/>
              <a:t> == how long a variable stays in memory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6612" y="3167616"/>
            <a:ext cx="85344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99041" y="2514600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in 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Main()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036327" y="5105400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</a:t>
            </a:r>
            <a:r>
              <a:rPr lang="en-GB" sz="2400" b="1" dirty="0">
                <a:solidFill>
                  <a:schemeClr val="bg2"/>
                </a:solidFill>
              </a:rPr>
              <a:t>only in the loop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791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span is how long before a variable </a:t>
            </a:r>
            <a:r>
              <a:rPr lang="en-US" dirty="0" smtClean="0"/>
              <a:t>is called</a:t>
            </a:r>
            <a:endParaRPr lang="en-US" dirty="0"/>
          </a:p>
          <a:p>
            <a:r>
              <a:rPr lang="en-US" dirty="0"/>
              <a:t>Always declare a variable as late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as possible </a:t>
            </a:r>
            <a:r>
              <a:rPr lang="en-US" dirty="0"/>
              <a:t>(e.g. </a:t>
            </a:r>
            <a:r>
              <a:rPr lang="en-US" dirty="0" smtClean="0"/>
              <a:t>shorter span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41019" y="2658870"/>
            <a:ext cx="8537705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Console.WriteLine(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//Console.WriteLine(inner);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841598" y="3727359"/>
            <a:ext cx="457200" cy="1747161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smtClean="0"/>
              <a:t>Span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626876" y="3623046"/>
            <a:ext cx="2338348" cy="1143000"/>
          </a:xfrm>
          <a:prstGeom prst="wedgeRoundRectCallout">
            <a:avLst>
              <a:gd name="adj1" fmla="val -60316"/>
              <a:gd name="adj2" fmla="val 332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26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41412" y="2667000"/>
            <a:ext cx="80772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Shorter span simplifies the code</a:t>
            </a:r>
          </a:p>
          <a:p>
            <a:pPr lvl="1"/>
            <a:r>
              <a:rPr lang="en-US" dirty="0"/>
              <a:t>Improves its readability and maintainability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797917" y="46482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94812" y="3657600"/>
            <a:ext cx="2857658" cy="1143000"/>
          </a:xfrm>
          <a:prstGeom prst="wedgeRoundRectCallout">
            <a:avLst>
              <a:gd name="adj1" fmla="val -56013"/>
              <a:gd name="adj2" fmla="val 55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 – reduced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45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412CD-F240-4DBF-B46F-E26379412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 Types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CFCF5D-0C21-45A9-819E-58B2010F82AC}"/>
              </a:ext>
            </a:extLst>
          </p:cNvPr>
          <p:cNvGrpSpPr/>
          <p:nvPr/>
        </p:nvGrpSpPr>
        <p:grpSpPr>
          <a:xfrm>
            <a:off x="4860769" y="1513267"/>
            <a:ext cx="2467286" cy="2538982"/>
            <a:chOff x="3275012" y="1447800"/>
            <a:chExt cx="3355865" cy="3453382"/>
          </a:xfrm>
        </p:grpSpPr>
        <p:pic>
          <p:nvPicPr>
            <p:cNvPr id="1030" name="Picture 6" descr="Image result for APPLE GREEN PNG VECTOR">
              <a:extLst>
                <a:ext uri="{FF2B5EF4-FFF2-40B4-BE49-F238E27FC236}">
                  <a16:creationId xmlns:a16="http://schemas.microsoft.com/office/drawing/2014/main" id="{A2242C11-EE00-46BF-8EAA-A70CBA6DD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012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Image result for APPLE GREEN PNG VECTOR">
              <a:extLst>
                <a:ext uri="{FF2B5EF4-FFF2-40B4-BE49-F238E27FC236}">
                  <a16:creationId xmlns:a16="http://schemas.microsoft.com/office/drawing/2014/main" id="{9A1C3F6F-A220-4386-AE14-5597BEC05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607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Image result for APPLE GREEN PNG VECTOR">
              <a:extLst>
                <a:ext uri="{FF2B5EF4-FFF2-40B4-BE49-F238E27FC236}">
                  <a16:creationId xmlns:a16="http://schemas.microsoft.com/office/drawing/2014/main" id="{3CE1DDD9-E84F-44F6-B6EC-B9E8B62E4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8142" y="3078438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215A2-1862-4D37-BEC3-A017FC6460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3E15CBA-E7AA-422B-8CBE-5E36F3C505C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04466"/>
              </p:ext>
            </p:extLst>
          </p:nvPr>
        </p:nvGraphicFramePr>
        <p:xfrm>
          <a:off x="1903412" y="1244774"/>
          <a:ext cx="9992516" cy="5028787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58318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sbyte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255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8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baseline="0" dirty="0"/>
                        <a:t> - 1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65535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16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4441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4294967295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32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483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</a:rPr>
                        <a:t>ulong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18446744073709551615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64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49010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899" b="1" dirty="0"/>
              <a:t>Integer Types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Depending on the unit of measure we can use different data types: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4212" y="1905000"/>
            <a:ext cx="11125200" cy="33651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centuries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= 20;   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hours = 17531616;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{3} hours.",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//20 centuries = 2000 years = 730484 days = 17531616 hours.</a:t>
            </a:r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11">
            <a:extLst>
              <a:ext uri="{FF2B5EF4-FFF2-40B4-BE49-F238E27FC236}">
                <a16:creationId xmlns:a16="http://schemas.microsoft.com/office/drawing/2014/main" id="{5ECAF5CC-FAB7-42EA-BB3D-1E5C7FAB560C}"/>
              </a:ext>
            </a:extLst>
          </p:cNvPr>
          <p:cNvSpPr/>
          <p:nvPr/>
        </p:nvSpPr>
        <p:spPr>
          <a:xfrm>
            <a:off x="7963271" y="4038600"/>
            <a:ext cx="712192" cy="4572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Integers have range (minimal and maximal value)</a:t>
            </a:r>
          </a:p>
          <a:p>
            <a:r>
              <a:rPr lang="en-US" dirty="0"/>
              <a:t>Integers could overflow </a:t>
            </a:r>
            <a:r>
              <a:rPr lang="bg-BG" dirty="0">
                <a:sym typeface="Wingdings" panose="05000000000000000000" pitchFamily="2" charset="2"/>
              </a:rPr>
              <a:t>-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this leads to incorrect values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41671" y="2832711"/>
            <a:ext cx="6126923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700" b="1" noProof="1">
                <a:latin typeface="Consolas" pitchFamily="49" charset="0"/>
              </a:rPr>
              <a:t> counter = 0;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for (int i = 0; i &lt;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260</a:t>
            </a:r>
            <a:r>
              <a:rPr lang="en-US" sz="2700" b="1" noProof="1">
                <a:latin typeface="Consolas" pitchFamily="49" charset="0"/>
              </a:rPr>
              <a:t>; i++)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{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counter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Console.WriteLine(counter);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96532" y="2832711"/>
            <a:ext cx="884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255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/>
              <a:t>' suffixes mean 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or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suffixes mean 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Real Number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752AAF-2C76-48A7-8076-199FBB53085B}"/>
              </a:ext>
            </a:extLst>
          </p:cNvPr>
          <p:cNvGrpSpPr/>
          <p:nvPr/>
        </p:nvGrpSpPr>
        <p:grpSpPr>
          <a:xfrm>
            <a:off x="4951412" y="1345057"/>
            <a:ext cx="2460980" cy="2576267"/>
            <a:chOff x="4875212" y="1180009"/>
            <a:chExt cx="2460980" cy="2576267"/>
          </a:xfrm>
        </p:grpSpPr>
        <p:pic>
          <p:nvPicPr>
            <p:cNvPr id="14" name="Picture 6" descr="Image result for APPLE GREEN PNG VECTOR">
              <a:extLst>
                <a:ext uri="{FF2B5EF4-FFF2-40B4-BE49-F238E27FC236}">
                  <a16:creationId xmlns:a16="http://schemas.microsoft.com/office/drawing/2014/main" id="{BFCE12AE-132D-4F2B-83F2-31846489A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212" y="1180009"/>
              <a:ext cx="1850772" cy="2184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4957A3-E9D4-4FBB-B617-4E1798BEE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412" y="2387250"/>
              <a:ext cx="2003780" cy="1369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Floating-point types:</a:t>
            </a:r>
          </a:p>
          <a:p>
            <a:pPr lvl="1"/>
            <a:r>
              <a:rPr lang="en-US" dirty="0"/>
              <a:t>Represent real numbers,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dirty="0"/>
              <a:t>Have range and precision depending</a:t>
            </a:r>
            <a:br>
              <a:rPr lang="en-US" dirty="0"/>
            </a:br>
            <a:r>
              <a:rPr lang="en-US" dirty="0"/>
              <a:t>on the memory used</a:t>
            </a:r>
          </a:p>
          <a:p>
            <a:pPr lvl="1"/>
            <a:r>
              <a:rPr lang="en-US" dirty="0"/>
              <a:t>Sometimes behave abnormally in the calculations</a:t>
            </a:r>
          </a:p>
          <a:p>
            <a:pPr lvl="1"/>
            <a:r>
              <a:rPr lang="en-US" dirty="0"/>
              <a:t>May hold very small and very big values like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Floating-Point Types?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3600" dirty="0"/>
              <a:t>Data Types</a:t>
            </a:r>
            <a:r>
              <a:rPr lang="bg-BG" sz="3600" dirty="0"/>
              <a:t> </a:t>
            </a:r>
            <a:r>
              <a:rPr lang="en-GB" sz="3600" dirty="0"/>
              <a:t>and Variables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Integer Types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Real Number Types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Type Conversion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Boolean Type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Character Type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String 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Difference in precision when 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" suffix in the first statement</a:t>
            </a:r>
          </a:p>
          <a:p>
            <a:pPr lvl="1"/>
            <a:r>
              <a:rPr lang="en-US" dirty="0"/>
              <a:t>Real numbers are by default interpreted as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  <a:p>
            <a:pPr lvl="1"/>
            <a:r>
              <a:rPr lang="en-US" dirty="0"/>
              <a:t>One should explicitly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convert them 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212" y="2133600"/>
            <a:ext cx="1499398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3.141593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652" y="3902642"/>
            <a:ext cx="2753915" cy="578882"/>
          </a:xfrm>
          <a:prstGeom prst="wedgeRoundRectCallout">
            <a:avLst>
              <a:gd name="adj1" fmla="val -56146"/>
              <a:gd name="adj2" fmla="val -53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3.14159265358979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0412" y="1841065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Console.WriteLine("Float PI is: {0}",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Console.WriteLine("Double PI is: {0}", doublePI);</a:t>
            </a:r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converts meters to kilometers formatted </a:t>
            </a:r>
            <a:br>
              <a:rPr lang="en-US" dirty="0"/>
            </a:br>
            <a:r>
              <a:rPr lang="en-US" dirty="0"/>
              <a:t>to the second decimal point</a:t>
            </a:r>
          </a:p>
          <a:p>
            <a:r>
              <a:rPr lang="en-US" dirty="0"/>
              <a:t>Examples: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31D62-BD9F-4505-99D6-95FF940876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2438400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4067332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2052" y="2438400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916" y="2438400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8249436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4156" y="2438400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3581400"/>
            <a:ext cx="8771896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meters = int.Parse(Console.ReadLine());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float kilometers = meters / 1000.0f;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Console.WriteLine($"{kilometers:f2}");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590D81-DE7D-4E3F-95CF-A7FD6001218C}"/>
              </a:ext>
            </a:extLst>
          </p:cNvPr>
          <p:cNvSpPr txBox="1"/>
          <p:nvPr/>
        </p:nvSpPr>
        <p:spPr>
          <a:xfrm>
            <a:off x="798512" y="63246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https://judge.softuni.bg/Contests/1192/Data-Types-and-Variables-Lab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67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that converts British pounds to US dollars </a:t>
            </a:r>
            <a:br>
              <a:rPr lang="en-US" sz="3200" dirty="0"/>
            </a:br>
            <a:r>
              <a:rPr lang="en-US" sz="3200" dirty="0"/>
              <a:t>formatted to 3th decimal point</a:t>
            </a:r>
          </a:p>
          <a:p>
            <a:r>
              <a:rPr lang="en-US" sz="3200" dirty="0"/>
              <a:t>1 British Pound = 1.31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Pounds to Dollars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088095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92314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64701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104.800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89012" y="4154058"/>
            <a:ext cx="101346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num = double.Parse(Console.ReadLine());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result = num * 1.31;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Console.WriteLine($"{result:f3}");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8002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2221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4608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51.090</a:t>
            </a:r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2812" y="2590800"/>
            <a:ext cx="10363200" cy="3497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1E+34</a:t>
            </a:r>
          </a:p>
          <a:p>
            <a:pPr lvl="0"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lvl="0"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double.MaxValue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8012" y="1911098"/>
            <a:ext cx="11277600" cy="3983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floating-point numbers 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dirty="0"/>
              <a:t>!</a:t>
            </a:r>
            <a:endParaRPr lang="bg-BG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7612" y="1939462"/>
            <a:ext cx="9449587" cy="44577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Console.WriteLine(100000000000000.0 + 0.3);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100000000000000 (loss of precision)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b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sum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1.33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Console.WriteLine("a+b={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sum={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equal={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}",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(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==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one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one +=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Console.WriteLine(one);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0.999999999999906</a:t>
            </a:r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There is a special decimal floating-point real number type in C#: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to ±7,9 × 10</a:t>
            </a:r>
            <a:r>
              <a:rPr lang="en-US" baseline="30000" dirty="0"/>
              <a:t>28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128-bits, precision of 28-29 digits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for financial calculations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Almost no round-off errors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Almost no loss of precision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 is: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is the suffix for decimal numbers)</a:t>
            </a:r>
            <a:endParaRPr lang="bg-BG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Floating-Point Type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print their exact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297346" y="2713372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5828" y="2083853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7379" y="2557828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298934" y="4590041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7416" y="3960522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88966" y="4434497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3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code works, but makes rounding mistakes sometimes: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Change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decimal</a:t>
            </a:r>
            <a:r>
              <a:rPr lang="en-US" dirty="0"/>
              <a:t> and check the </a:t>
            </a:r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73478" y="1963111"/>
            <a:ext cx="8216534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noProof="1"/>
              <a:t>int n = int.Parse(Console.ReadLine());</a:t>
            </a:r>
          </a:p>
          <a:p>
            <a:r>
              <a:rPr lang="en-US" sz="2600" noProof="1"/>
              <a:t>double 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 = 0;</a:t>
            </a:r>
          </a:p>
          <a:p>
            <a:r>
              <a:rPr lang="en-US" sz="2600" noProof="1"/>
              <a:t>for (int i = 0; i &lt; n; i++)</a:t>
            </a:r>
          </a:p>
          <a:p>
            <a:r>
              <a:rPr lang="en-US" sz="2600" noProof="1"/>
              <a:t>  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 += double.Parse(Console.ReadLine());</a:t>
            </a:r>
          </a:p>
          <a:p>
            <a:r>
              <a:rPr lang="en-US" sz="2600" noProof="1"/>
              <a:t>Console.WriteLine(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#fund-</a:t>
            </a:r>
            <a:r>
              <a:rPr lang="en-US" sz="11500" b="1" smtClean="0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Integer and Real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8E3EBF-A21E-447D-897F-EA7B159E8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Conversion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6A809-9B2B-452F-8778-BF08A193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60" y="1385091"/>
            <a:ext cx="2377703" cy="23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dirty="0"/>
              <a:t>Type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converted</a:t>
            </a:r>
            <a:r>
              <a:rPr lang="en-US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/>
              <a:t> type conversion (</a:t>
            </a:r>
            <a:r>
              <a:rPr lang="en-US" b="1" dirty="0">
                <a:solidFill>
                  <a:schemeClr val="bg1"/>
                </a:solidFill>
              </a:rPr>
              <a:t>lossless</a:t>
            </a:r>
            <a:r>
              <a:rPr lang="en-US" dirty="0"/>
              <a:t>): variable of bigger type</a:t>
            </a:r>
            <a:br>
              <a:rPr lang="en-US" dirty="0"/>
            </a:br>
            <a:r>
              <a:rPr lang="en-US" dirty="0"/>
              <a:t>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takes smaller value 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type conversion (</a:t>
            </a:r>
            <a:r>
              <a:rPr lang="en-US" noProof="1"/>
              <a:t>lossy</a:t>
            </a:r>
            <a:r>
              <a:rPr lang="en-US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532812" y="3657600"/>
            <a:ext cx="2057400" cy="9144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Implicit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0012" y="3590240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0012" y="5385558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067103" y="5651275"/>
            <a:ext cx="2057400" cy="900344"/>
          </a:xfrm>
          <a:prstGeom prst="wedgeRoundRectCallout">
            <a:avLst>
              <a:gd name="adj1" fmla="val -66482"/>
              <a:gd name="adj2" fmla="val 27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Explicit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351212" y="2802062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784" y="5156019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79412" y="2658348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31215" y="2450599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51212" y="430079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79412" y="4157076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931215" y="3949327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 centuries = 500 years = 182621 days = 4382904 hours = 262974240 minutes</a:t>
            </a:r>
            <a:endParaRPr lang="bg-BG" sz="2700" b="1" noProof="1">
              <a:latin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1470097"/>
            <a:ext cx="11506200" cy="3938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centuries = int.Parse(Console.ReadLine());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days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397" b="1" noProof="1">
                <a:latin typeface="Consolas" pitchFamily="49" charset="0"/>
              </a:rPr>
              <a:t>(years * 365.2422);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Console.WriteLine(</a:t>
            </a:r>
            <a:r>
              <a:rPr lang="bg-BG" sz="2397" b="1" noProof="1">
                <a:latin typeface="Consolas" pitchFamily="49" charset="0"/>
              </a:rPr>
              <a:t/>
            </a:r>
            <a:br>
              <a:rPr lang="bg-BG" sz="2397" b="1" noProof="1">
                <a:latin typeface="Consolas" pitchFamily="49" charset="0"/>
              </a:rPr>
            </a:br>
            <a:r>
              <a:rPr lang="bg-BG" sz="2397" b="1" noProof="1">
                <a:latin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</a:rPr>
              <a:t>"{0} centuries = {1} years = {2} days = {3} hours = {4} minutes",</a:t>
            </a:r>
            <a:r>
              <a:rPr lang="bg-BG" sz="2397" b="1" noProof="1">
                <a:latin typeface="Consolas" pitchFamily="49" charset="0"/>
              </a:rPr>
              <a:t/>
            </a:r>
            <a:br>
              <a:rPr lang="bg-BG" sz="2397" b="1" noProof="1">
                <a:latin typeface="Consolas" pitchFamily="49" charset="0"/>
              </a:rPr>
            </a:br>
            <a:r>
              <a:rPr lang="bg-BG" sz="2397" b="1" noProof="1">
                <a:latin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</a:rPr>
              <a:t>centuries, years, days, hours, minutes);</a:t>
            </a:r>
            <a:endParaRPr lang="bg-BG" sz="2397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75662" y="3229893"/>
            <a:ext cx="2857500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double to </a:t>
            </a:r>
            <a:r>
              <a:rPr lang="en-US" sz="2600" b="1" noProof="1">
                <a:solidFill>
                  <a:schemeClr val="bg2"/>
                </a:solidFill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32812" y="1676400"/>
            <a:ext cx="2743200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7A44E-8E8E-4CD0-983A-0386943F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412" y="138509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6" y="1196131"/>
            <a:ext cx="11815018" cy="5201066"/>
          </a:xfrm>
        </p:spPr>
        <p:txBody>
          <a:bodyPr/>
          <a:lstStyle/>
          <a:p>
            <a:r>
              <a:rPr lang="en-US" dirty="0"/>
              <a:t>Boolean variables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) hold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6612" y="2057400"/>
            <a:ext cx="9067801" cy="33125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3200" b="1" noProof="1">
                <a:latin typeface="Consolas" pitchFamily="49" charset="0"/>
              </a:rPr>
              <a:t> greaterAB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Console.WriteLine(greaterAB);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3200" b="1" noProof="1">
                <a:latin typeface="Consolas" pitchFamily="49" charset="0"/>
              </a:rPr>
              <a:t> equalA1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2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Console.WriteLine(equalA1); 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number is special when its sum of digits is 5, 7 or 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special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9592" y="4038194"/>
            <a:ext cx="765496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2" y="2819400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4750" y="4085805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0130" y="2819400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3612" y="2819400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4412" y="1231960"/>
            <a:ext cx="7543800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3362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Character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DEB013B-3E9E-4D2E-B5D7-C15B13F33C31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7DE58E-5848-4FC6-9D1D-A8FB8A925F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3481" y="1066800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character data type in C#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16 bits of memory (from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character</a:t>
            </a:r>
            <a:r>
              <a:rPr lang="en-US" sz="3200" dirty="0"/>
              <a:t> has an unique </a:t>
            </a:r>
            <a:r>
              <a:rPr lang="en-US" sz="3200" b="1" dirty="0">
                <a:solidFill>
                  <a:schemeClr val="bg1"/>
                </a:solidFill>
              </a:rPr>
              <a:t>Unicode</a:t>
            </a:r>
            <a:r>
              <a:rPr lang="en-US" sz="3200" dirty="0"/>
              <a:t> value 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0413" y="2057400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takes 3 lines of characters and prints them in reversed order with a space between them</a:t>
            </a:r>
          </a:p>
          <a:p>
            <a:r>
              <a:rPr lang="en-US" sz="3200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6812" y="3429000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873" y="3833146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5613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3714" y="3429000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775" y="3833146"/>
            <a:ext cx="1174031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2515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5400" y="1905000"/>
            <a:ext cx="106680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Console.WriteLine($"{thirdChar} {secondChar} {firstChar}");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a special character like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system characters (like the [TAB] character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single quote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backslash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noProof="1"/>
              <a:t>for denoting any other Unicode symbol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5612" y="1535445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Sequence of Characters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17F316A-2509-4D45-9055-E1F89E72E2C1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string data type in C#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970212" y="4191000"/>
            <a:ext cx="56388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text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Hello, C#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enclosed in quotes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Strings can be </a:t>
            </a:r>
            <a:r>
              <a:rPr lang="en-US" b="1" dirty="0">
                <a:solidFill>
                  <a:schemeClr val="bg1"/>
                </a:solidFill>
              </a:rPr>
              <a:t>verbatim</a:t>
            </a:r>
            <a:r>
              <a:rPr lang="en-US" dirty="0"/>
              <a:t> (no escaping):</a:t>
            </a:r>
          </a:p>
          <a:p>
            <a:endParaRPr lang="en-US" dirty="0"/>
          </a:p>
          <a:p>
            <a:r>
              <a:rPr lang="en-US" dirty="0"/>
              <a:t>You can use verbatim strings with interpolation: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Verbatim and Interpolated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1021" y="1905000"/>
            <a:ext cx="7412182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4406" y="1556078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escaped by \\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31021" y="3305608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2800" b="1" noProof="1">
                <a:latin typeface="Consolas" panose="020B0609020204030204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64406" y="3074774"/>
            <a:ext cx="2798994" cy="986242"/>
          </a:xfrm>
          <a:prstGeom prst="wedgeRoundRectCallout">
            <a:avLst>
              <a:gd name="adj1" fmla="val -26266"/>
              <a:gd name="adj2" fmla="val 2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not escaped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1021" y="4775710"/>
            <a:ext cx="7412182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os = "Windows";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"win.ini";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path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$@</a:t>
            </a:r>
            <a:r>
              <a:rPr lang="en-US" sz="2800" b="1" noProof="1">
                <a:latin typeface="Consolas" panose="020B0609020204030204" pitchFamily="49" charset="0"/>
              </a:rPr>
              <a:t>"C:\{os}\{file}";</a:t>
            </a:r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first and last name and delimiter</a:t>
            </a:r>
          </a:p>
          <a:p>
            <a:r>
              <a:rPr lang="en-US" sz="3200" dirty="0"/>
              <a:t>Print the first and last name joined by the delimiter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3260" y="2590800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629" y="3008027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7861" y="3087601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39" y="2590800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760" y="3064776"/>
            <a:ext cx="2625851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0940" y="3144350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60" y="4482276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629" y="4899503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7861" y="4979077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39" y="4539025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55" y="4969046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0940" y="5035826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0412" y="62600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are machines that process data</a:t>
            </a:r>
          </a:p>
          <a:p>
            <a:pPr lvl="1"/>
            <a:r>
              <a:rPr lang="en-US" dirty="0"/>
              <a:t>Instructions and data are stored </a:t>
            </a:r>
            <a:br>
              <a:rPr lang="en-US" dirty="0"/>
            </a:br>
            <a:r>
              <a:rPr lang="en-US" dirty="0"/>
              <a:t>in the computer 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8212" y="3505200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1295400"/>
            <a:ext cx="10439400" cy="3572874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string firstName = Console.ReadLine();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string lastName = Console.ReadLine();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string delimiter = Console.ReadLine();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string result = firstName</a:t>
            </a:r>
            <a:r>
              <a:rPr lang="en-US" sz="2800" dirty="0" smtClean="0">
                <a:solidFill>
                  <a:schemeClr val="bg1"/>
                </a:solidFill>
              </a:rPr>
              <a:t> + </a:t>
            </a:r>
            <a:r>
              <a:rPr lang="en-US" sz="2800" dirty="0" smtClean="0">
                <a:solidFill>
                  <a:schemeClr val="tx1"/>
                </a:solidFill>
              </a:rPr>
              <a:t>delimiter </a:t>
            </a:r>
            <a:r>
              <a:rPr lang="en-US" sz="2800" dirty="0" smtClean="0">
                <a:solidFill>
                  <a:schemeClr val="bg1"/>
                </a:solidFill>
              </a:rPr>
              <a:t>+</a:t>
            </a:r>
            <a:r>
              <a:rPr lang="en-US" sz="2800" dirty="0" smtClean="0">
                <a:solidFill>
                  <a:schemeClr val="tx1"/>
                </a:solidFill>
              </a:rPr>
              <a:t> lastName;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Console.WriteLine(result);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 noProof="1" smtClean="0"/>
              <a:t>Concat</a:t>
            </a:r>
            <a:r>
              <a:rPr lang="en-GB" dirty="0" smtClean="0"/>
              <a:t> </a:t>
            </a:r>
            <a:r>
              <a:rPr lang="en-GB" dirty="0"/>
              <a:t>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20D6A-7201-46CD-93CD-0529C5B4493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0812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tx1">
                <a:alpha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</a:rPr>
                <a:t>Jan&lt;-&gt;White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b="1" dirty="0">
                <a:solidFill>
                  <a:schemeClr val="bg1"/>
                </a:solidFill>
              </a:rPr>
              <a:t>Variables</a:t>
            </a:r>
            <a:r>
              <a:rPr lang="en-GB" sz="36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000" dirty="0">
                <a:solidFill>
                  <a:schemeClr val="bg2"/>
                </a:solidFill>
              </a:rPr>
              <a:t>Have </a:t>
            </a:r>
            <a:r>
              <a:rPr lang="en-GB" sz="3000" b="1" dirty="0">
                <a:solidFill>
                  <a:schemeClr val="bg1"/>
                </a:solidFill>
              </a:rPr>
              <a:t>specific ranges </a:t>
            </a:r>
            <a:r>
              <a:rPr lang="en-GB" sz="30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String and text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b="1" dirty="0">
                <a:solidFill>
                  <a:schemeClr val="bg1"/>
                </a:solidFill>
              </a:rPr>
              <a:t>Sequences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of Unicode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Type conversion: </a:t>
            </a:r>
            <a:r>
              <a:rPr lang="en-GB" sz="3600" b="1" dirty="0">
                <a:solidFill>
                  <a:schemeClr val="bg1"/>
                </a:solidFill>
              </a:rPr>
              <a:t>implicit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r>
              <a:rPr lang="en-GB" sz="3600" b="1" dirty="0">
                <a:solidFill>
                  <a:schemeClr val="bg1"/>
                </a:solidFill>
              </a:rPr>
              <a:t>explicit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3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4244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have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data type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Assignment</a:t>
            </a:r>
            <a:r>
              <a:rPr lang="en-US" dirty="0"/>
              <a:t> is done by the operator "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Example of variable definition and assignment in C#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processed,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stored</a:t>
            </a:r>
            <a:r>
              <a:rPr lang="en-US" dirty="0"/>
              <a:t> back </a:t>
            </a:r>
            <a:r>
              <a:rPr lang="en-US" b="1" dirty="0">
                <a:solidFill>
                  <a:schemeClr val="bg1"/>
                </a:solidFill>
              </a:rPr>
              <a:t>into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14837" y="4110966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937238" y="4146023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 type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482800" y="3276600"/>
            <a:ext cx="2871958" cy="578882"/>
          </a:xfrm>
          <a:prstGeom prst="wedgeRoundRectCallout">
            <a:avLst>
              <a:gd name="adj1" fmla="val -12300"/>
              <a:gd name="adj2" fmla="val 86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name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627735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value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domain of values </a:t>
            </a:r>
            <a:r>
              <a:rPr lang="en-US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</a:t>
            </a:r>
            <a:br>
              <a:rPr lang="en-US" dirty="0"/>
            </a:br>
            <a:r>
              <a:rPr lang="en-US" dirty="0"/>
              <a:t>memory (in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Days of week: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 (C# keyword or .NET type)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 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Integer numbers in 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161212" y="119611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906411" y="2826258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sequence of 32 bits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61212" y="4508397"/>
            <a:ext cx="3747816" cy="936938"/>
          </a:xfrm>
          <a:prstGeom prst="wedgeRoundRectCallout">
            <a:avLst>
              <a:gd name="adj1" fmla="val 24097"/>
              <a:gd name="adj2" fmla="val 13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4 sequential bytes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refer to the naming </a:t>
            </a:r>
            <a:r>
              <a:rPr lang="en-US" b="1" dirty="0">
                <a:solidFill>
                  <a:schemeClr val="bg1"/>
                </a:solidFill>
              </a:rPr>
              <a:t>conventions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of a programming language </a:t>
            </a:r>
            <a:r>
              <a:rPr lang="bg-BG" dirty="0" smtClean="0"/>
              <a:t>-</a:t>
            </a:r>
            <a:r>
              <a:rPr lang="en-US" dirty="0" smtClean="0"/>
              <a:t> </a:t>
            </a:r>
            <a:r>
              <a:rPr lang="en-US" dirty="0"/>
              <a:t>for C# use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Preferred form: </a:t>
            </a:r>
            <a:r>
              <a:rPr lang="en-US" b="1" dirty="0">
                <a:solidFill>
                  <a:schemeClr val="bg1"/>
                </a:solidFill>
              </a:rPr>
              <a:t>[Noun]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[Adjective]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dirty="0"/>
              <a:t>Should explain the purpose of the variable (Always</a:t>
            </a:r>
            <a:br>
              <a:rPr lang="en-US" dirty="0"/>
            </a:br>
            <a:r>
              <a:rPr lang="en-US" dirty="0"/>
              <a:t>ask yourself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What does this variable contain?</a:t>
            </a:r>
            <a:r>
              <a:rPr lang="en-US" dirty="0" smtClean="0"/>
              <a:t>")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29794" y="4476749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0081" y="5439336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741613" y="4419600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41612" y="5334000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</p:spTree>
    <p:extLst>
      <p:ext uri="{BB962C8B-B14F-4D97-AF65-F5344CB8AC3E}">
        <p14:creationId xmlns:p14="http://schemas.microsoft.com/office/powerpoint/2010/main" val="24980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3395</TotalTime>
  <Words>2684</Words>
  <Application>Microsoft Office PowerPoint</Application>
  <PresentationFormat>Custom</PresentationFormat>
  <Paragraphs>608</Paragraphs>
  <Slides>57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맑은 고딕</vt:lpstr>
      <vt:lpstr>Arial</vt:lpstr>
      <vt:lpstr>Calibri</vt:lpstr>
      <vt:lpstr>Consolas</vt:lpstr>
      <vt:lpstr>メイリオ</vt:lpstr>
      <vt:lpstr>Tahoma</vt:lpstr>
      <vt:lpstr>Wingdings</vt:lpstr>
      <vt:lpstr>Wingdings 2</vt:lpstr>
      <vt:lpstr>1_SoftUni3_1</vt:lpstr>
      <vt:lpstr>Data Types and Variables</vt:lpstr>
      <vt:lpstr>Table of Contents</vt:lpstr>
      <vt:lpstr>Have a Question?</vt:lpstr>
      <vt:lpstr>PowerPoint Presentation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PowerPoint Presentation</vt:lpstr>
      <vt:lpstr> </vt:lpstr>
      <vt:lpstr>Centuries – Example</vt:lpstr>
      <vt:lpstr>Beware of Integer Overflow!</vt:lpstr>
      <vt:lpstr>Integer Literals</vt:lpstr>
      <vt:lpstr>PowerPoint Presentation</vt:lpstr>
      <vt:lpstr>What are Floating-Point Types?</vt:lpstr>
      <vt:lpstr>Floating-Point Numbers</vt:lpstr>
      <vt:lpstr>PI Precision – Example</vt:lpstr>
      <vt:lpstr>Problem: Convert Meters to Kilometres</vt:lpstr>
      <vt:lpstr>Problem: Pounds to Dollars</vt:lpstr>
      <vt:lpstr>Scientific Notation</vt:lpstr>
      <vt:lpstr>Floating-Point Division</vt:lpstr>
      <vt:lpstr>Floating-Point Calculations – Abnormalities</vt:lpstr>
      <vt:lpstr>Decimal Floating-Point Type</vt:lpstr>
      <vt:lpstr>Problem: Exact Sum of Real Numbers</vt:lpstr>
      <vt:lpstr>Solution: Exact Sum of Real Numbers</vt:lpstr>
      <vt:lpstr>PowerPoint Presentation</vt:lpstr>
      <vt:lpstr>PowerPoint Presentation</vt:lpstr>
      <vt:lpstr>Type Conversion</vt:lpstr>
      <vt:lpstr>Problem: Centuries to Minutes</vt:lpstr>
      <vt:lpstr>Solution: Centuries to Minutes</vt:lpstr>
      <vt:lpstr>PowerPoint Presentation</vt:lpstr>
      <vt:lpstr>Boolean Type</vt:lpstr>
      <vt:lpstr>Problem: Special Numbers</vt:lpstr>
      <vt:lpstr>Solution: Special Numbers</vt:lpstr>
      <vt:lpstr>PowerPoint Presentation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PowerPoint Presentation</vt:lpstr>
      <vt:lpstr>The String Data Type</vt:lpstr>
      <vt:lpstr>Verbatim and Interpolated Strings</vt:lpstr>
      <vt:lpstr>Problem: Concat Names</vt:lpstr>
      <vt:lpstr>Solution: Concat Names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CSharp Data Types and Variables</dc:title>
  <dc:subject>Technology Fundamentals  – Practical Training Course @ SoftUni</dc:subject>
  <dc:creator>Software University Foundation</dc:creator>
  <cp:keywords>Technology Fundamentals, tech, fundamentals, technologySoftware University, SoftUni, programming, coding, software development, education, training, course</cp:keywords>
  <dc:description>Technology Fundamentals Course @ SoftUni – https://softuni.bg/trainings/2056/technology-fundamental-september-2018</dc:description>
  <cp:lastModifiedBy>Peter Arnaudov</cp:lastModifiedBy>
  <cp:revision>455</cp:revision>
  <dcterms:created xsi:type="dcterms:W3CDTF">2014-01-02T17:00:34Z</dcterms:created>
  <dcterms:modified xsi:type="dcterms:W3CDTF">2019-05-21T12:47:28Z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