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9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4" r:id="rId16"/>
    <p:sldId id="545" r:id="rId17"/>
    <p:sldId id="546" r:id="rId18"/>
    <p:sldId id="547" r:id="rId19"/>
    <p:sldId id="542" r:id="rId20"/>
    <p:sldId id="543" r:id="rId21"/>
    <p:sldId id="548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349" r:id="rId35"/>
    <p:sldId id="528" r:id="rId36"/>
    <p:sldId id="570" r:id="rId37"/>
    <p:sldId id="579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Introduction to Express" id="{6F97C65C-7134-44FF-A5BD-22A6B64FA597}">
          <p14:sldIdLst>
            <p14:sldId id="529"/>
            <p14:sldId id="531"/>
          </p14:sldIdLst>
        </p14:section>
        <p14:section name="Routing (Handling routes)" id="{A717D9EC-88A3-43DE-9DAF-559EE2413132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Middleware" id="{BD6957A3-1069-4AEC-9B35-0A6594DFA02E}">
          <p14:sldIdLst>
            <p14:sldId id="544"/>
            <p14:sldId id="545"/>
            <p14:sldId id="546"/>
            <p14:sldId id="547"/>
          </p14:sldIdLst>
        </p14:section>
        <p14:section name="Static Files" id="{01828BE8-5024-4CE8-9BC5-AB0A910A7A3A}">
          <p14:sldIdLst>
            <p14:sldId id="542"/>
            <p14:sldId id="543"/>
            <p14:sldId id="548"/>
          </p14:sldIdLst>
        </p14:section>
        <p14:section name="Template Concepts" id="{E4961C6D-ED86-464B-83EA-BABC6BAEC7D8}">
          <p14:sldIdLst>
            <p14:sldId id="553"/>
            <p14:sldId id="554"/>
            <p14:sldId id="555"/>
            <p14:sldId id="556"/>
            <p14:sldId id="557"/>
          </p14:sldIdLst>
        </p14:section>
        <p14:section name="Templating with handlebars" id="{3AC4AAC2-439E-45DA-A33D-BD1BF0804609}">
          <p14:sldIdLst>
            <p14:sldId id="558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Conclusion" id="{10E03AB1-9AA8-4E86-9A64-D741901E50A2}">
          <p14:sldIdLst>
            <p14:sldId id="349"/>
            <p14:sldId id="528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6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Express.js and View Engines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9633527" y="6252442"/>
            <a:ext cx="1767880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21" y="3171135"/>
            <a:ext cx="1900064" cy="19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Paths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bg1"/>
                </a:solidFill>
              </a:rPr>
              <a:t>regular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expressions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82760" y="1832975"/>
            <a:ext cx="72587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('/users/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paramsObj</a:t>
            </a:r>
            <a:r>
              <a:rPr lang="en-US" sz="2400" dirty="0"/>
              <a:t> = 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params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</a:t>
            </a:r>
            <a:r>
              <a:rPr lang="en-US" sz="2400" dirty="0" err="1"/>
              <a:t>paramsObj</a:t>
            </a:r>
            <a:r>
              <a:rPr lang="en-US" sz="2400" dirty="0"/>
              <a:t>) })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65170" y="4917736"/>
            <a:ext cx="8223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('/users/:</a:t>
            </a:r>
            <a:r>
              <a:rPr lang="en-US" sz="2400" dirty="0" err="1"/>
              <a:t>userId</a:t>
            </a:r>
            <a:r>
              <a:rPr lang="en-US" sz="2400" dirty="0">
                <a:solidFill>
                  <a:schemeClr val="bg1"/>
                </a:solidFill>
              </a:rPr>
              <a:t>(\\d+)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paramsObj</a:t>
            </a:r>
            <a:r>
              <a:rPr lang="en-US" sz="2400" dirty="0"/>
              <a:t> = 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params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</a:t>
            </a:r>
            <a:r>
              <a:rPr lang="en-US" sz="2400" dirty="0" err="1"/>
              <a:t>paramsObj</a:t>
            </a:r>
            <a:r>
              <a:rPr lang="en-US" sz="2400" dirty="0"/>
              <a:t>) })</a:t>
            </a:r>
          </a:p>
        </p:txBody>
      </p:sp>
    </p:spTree>
    <p:extLst>
      <p:ext uri="{BB962C8B-B14F-4D97-AF65-F5344CB8AC3E}">
        <p14:creationId xmlns:p14="http://schemas.microsoft.com/office/powerpoint/2010/main" val="7559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create </a:t>
            </a:r>
            <a:r>
              <a:rPr lang="en-US" b="1" dirty="0">
                <a:solidFill>
                  <a:schemeClr val="bg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app.route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721916" y="1918366"/>
            <a:ext cx="725876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route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/home</a:t>
            </a:r>
            <a:r>
              <a:rPr lang="en-US" sz="2400" dirty="0"/>
              <a:t>')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get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GET</a:t>
            </a:r>
            <a:r>
              <a:rPr lang="en-US" sz="2400" dirty="0"/>
              <a:t> home page')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post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POST</a:t>
            </a:r>
            <a:r>
              <a:rPr lang="en-US" sz="2400" dirty="0"/>
              <a:t> home page')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all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Everything</a:t>
            </a:r>
            <a:r>
              <a:rPr lang="en-US" sz="2400" dirty="0"/>
              <a:t> else')</a:t>
            </a:r>
          </a:p>
          <a:p>
            <a:r>
              <a:rPr lang="en-US" sz="2400" dirty="0"/>
              <a:t>  })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939521" y="2013012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Better for </a:t>
            </a:r>
            <a:r>
              <a:rPr lang="en-US" sz="2800" b="1" noProof="1">
                <a:solidFill>
                  <a:schemeClr val="bg1"/>
                </a:solidFill>
              </a:rPr>
              <a:t>ordering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routes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4243820" y="5578764"/>
            <a:ext cx="5297344" cy="49669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Always place '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>
                <a:solidFill>
                  <a:schemeClr val="bg2"/>
                </a:solidFill>
              </a:rPr>
              <a:t>' as a </a:t>
            </a:r>
            <a:r>
              <a:rPr lang="en-US" sz="2800" b="1" noProof="1">
                <a:solidFill>
                  <a:schemeClr val="bg1"/>
                </a:solidFill>
              </a:rPr>
              <a:t>final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1614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download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end</a:t>
            </a:r>
            <a:r>
              <a:rPr lang="en-US" dirty="0"/>
              <a:t> - end the response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response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jsonp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b="1" dirty="0">
                <a:solidFill>
                  <a:schemeClr val="bg1"/>
                </a:solidFill>
              </a:rPr>
              <a:t>JSONP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support (</a:t>
            </a:r>
            <a:r>
              <a:rPr lang="en-US" b="1" dirty="0">
                <a:solidFill>
                  <a:schemeClr val="bg1"/>
                </a:solidFill>
              </a:rPr>
              <a:t>cross-domain </a:t>
            </a:r>
            <a:r>
              <a:rPr lang="en-US" dirty="0"/>
              <a:t>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720138" y="2439323"/>
            <a:ext cx="6620467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('/pdf',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download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FULL PATH TO PDF</a:t>
            </a:r>
            <a:r>
              <a:rPr lang="en-US" sz="2400" dirty="0"/>
              <a:t>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71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redirect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redirect a request (to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sendFile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render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render a </a:t>
            </a:r>
            <a:r>
              <a:rPr lang="en-US" b="1" dirty="0">
                <a:solidFill>
                  <a:schemeClr val="bg1"/>
                </a:solidFill>
              </a:rPr>
              <a:t>view template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		</a:t>
            </a:r>
            <a:r>
              <a:rPr lang="en-US" sz="1900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sz="1900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677025"/>
            <a:ext cx="428625" cy="196850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387627" y="1817409"/>
            <a:ext cx="656917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/about/old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</a:t>
            </a:r>
            <a:r>
              <a:rPr lang="en-US" sz="2400" dirty="0"/>
              <a:t>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756529" y="3624334"/>
            <a:ext cx="783136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/file/: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fileName</a:t>
            </a:r>
            <a:r>
              <a:rPr lang="en-US" sz="2400" dirty="0"/>
              <a:t> = </a:t>
            </a:r>
            <a:r>
              <a:rPr lang="en-US" sz="2400" dirty="0" err="1"/>
              <a:t>req.params.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sendFile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PATH TO FILE</a:t>
            </a:r>
            <a:r>
              <a:rPr lang="en-US" sz="2400" dirty="0"/>
              <a:t>" + 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r>
              <a:rPr lang="en-US" sz="2400" dirty="0"/>
              <a:t>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888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</a:t>
            </a:r>
            <a:br>
              <a:rPr lang="bg-BG" dirty="0"/>
            </a:br>
            <a:r>
              <a:rPr lang="en-US" dirty="0"/>
              <a:t>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Mounted </a:t>
            </a:r>
            <a:r>
              <a:rPr lang="en-US" dirty="0"/>
              <a:t>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534685" y="3700722"/>
            <a:ext cx="6884937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var</a:t>
            </a:r>
            <a:r>
              <a:rPr lang="en-US" sz="2400" dirty="0"/>
              <a:t> express = require('express')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router</a:t>
            </a:r>
            <a:r>
              <a:rPr lang="en-US" sz="2400" dirty="0"/>
              <a:t> = </a:t>
            </a:r>
            <a:r>
              <a:rPr lang="en-US" sz="2400" dirty="0" err="1"/>
              <a:t>express.</a:t>
            </a:r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 err="1"/>
              <a:t>.use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/* add middleware */</a:t>
            </a:r>
            <a:r>
              <a:rPr lang="en-US" sz="2400" dirty="0"/>
              <a:t>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 err="1"/>
              <a:t>.get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err="1"/>
              <a:t>app.use</a:t>
            </a:r>
            <a:r>
              <a:rPr lang="en-US" sz="2400" dirty="0"/>
              <a:t>('/about', </a:t>
            </a:r>
            <a:r>
              <a:rPr lang="en-US" sz="2400" dirty="0">
                <a:solidFill>
                  <a:schemeClr val="bg1"/>
                </a:solidFill>
              </a:rPr>
              <a:t>router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0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2F21-0E38-4207-AB47-625DCC0BE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15" name="Текстов контейне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4" y="252344"/>
            <a:ext cx="3018932" cy="36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500902" cy="55848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has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middleware in the application's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request-response cycle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b="1" dirty="0">
                <a:solidFill>
                  <a:schemeClr val="bg1"/>
                </a:solidFill>
              </a:rPr>
              <a:t>kinds </a:t>
            </a:r>
            <a:r>
              <a:rPr lang="en-US" dirty="0"/>
              <a:t>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140702" y="4394516"/>
            <a:ext cx="6312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var</a:t>
            </a:r>
            <a:r>
              <a:rPr lang="en-US" sz="2400" dirty="0"/>
              <a:t> app = express()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console.log('Time:', </a:t>
            </a:r>
            <a:r>
              <a:rPr lang="en-US" sz="2400" dirty="0" err="1"/>
              <a:t>Date.now</a:t>
            </a:r>
            <a:r>
              <a:rPr lang="en-US" sz="2400" dirty="0"/>
              <a:t>())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() })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5339979" y="5995020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Next </a:t>
            </a:r>
            <a:r>
              <a:rPr lang="en-US" sz="2800" b="1" noProof="1">
                <a:solidFill>
                  <a:schemeClr val="bg1"/>
                </a:solidFill>
              </a:rPr>
              <a:t>handler </a:t>
            </a:r>
            <a:r>
              <a:rPr lang="en-US" sz="2800" noProof="1">
                <a:solidFill>
                  <a:schemeClr val="bg2"/>
                </a:solidFill>
              </a:rPr>
              <a:t>to be called</a:t>
            </a:r>
          </a:p>
        </p:txBody>
      </p:sp>
    </p:spTree>
    <p:extLst>
      <p:ext uri="{BB962C8B-B14F-4D97-AF65-F5344CB8AC3E}">
        <p14:creationId xmlns:p14="http://schemas.microsoft.com/office/powerpoint/2010/main" val="12790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57605" y="1778415"/>
            <a:ext cx="818268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('/user/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userId</a:t>
            </a:r>
            <a:r>
              <a:rPr lang="en-US" sz="2400" dirty="0"/>
              <a:t> = </a:t>
            </a:r>
            <a:r>
              <a:rPr lang="en-US" sz="2400" dirty="0" err="1"/>
              <a:t>req.params.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accent2"/>
                </a:solidFill>
              </a:rPr>
              <a:t>// TODO: Check if user exists in db/session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userExists</a:t>
            </a:r>
            <a:r>
              <a:rPr lang="en-US" sz="2400" dirty="0"/>
              <a:t> = true</a:t>
            </a:r>
          </a:p>
          <a:p>
            <a:r>
              <a:rPr lang="en-US" sz="2400" dirty="0"/>
              <a:t>  if (!</a:t>
            </a:r>
            <a:r>
              <a:rPr lang="en-US" sz="2400" dirty="0" err="1"/>
              <a:t>userExists</a:t>
            </a:r>
            <a:r>
              <a:rPr lang="en-US" sz="2400" dirty="0"/>
              <a:t>) {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/login</a:t>
            </a:r>
            <a:r>
              <a:rPr lang="en-US" sz="2400" dirty="0"/>
              <a:t>') } </a:t>
            </a:r>
          </a:p>
          <a:p>
            <a:r>
              <a:rPr lang="en-US" sz="2400" dirty="0"/>
              <a:t>  else { </a:t>
            </a:r>
            <a:r>
              <a:rPr lang="en-US" sz="2400" dirty="0">
                <a:solidFill>
                  <a:schemeClr val="bg1"/>
                </a:solidFill>
              </a:rPr>
              <a:t>next() </a:t>
            </a:r>
            <a:r>
              <a:rPr lang="en-US" sz="2400" dirty="0"/>
              <a:t>} })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send</a:t>
            </a:r>
            <a:r>
              <a:rPr lang="en-US" sz="2400" dirty="0"/>
              <a:t>('User home page!') }</a:t>
            </a:r>
          </a:p>
          <a:p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205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09092"/>
            <a:ext cx="10975658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 </a:t>
            </a:r>
            <a:r>
              <a:rPr lang="en-US" sz="1800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 (Body Parser)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430270" y="1349244"/>
            <a:ext cx="1126296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const</a:t>
            </a:r>
            <a:r>
              <a:rPr lang="en-US" sz="2400" dirty="0"/>
              <a:t> express = require('express')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bodyParser</a:t>
            </a:r>
            <a:r>
              <a:rPr lang="en-US" sz="2400" dirty="0"/>
              <a:t> = require('</a:t>
            </a:r>
            <a:r>
              <a:rPr lang="en-US" sz="2400" dirty="0">
                <a:solidFill>
                  <a:schemeClr val="bg1"/>
                </a:solidFill>
              </a:rPr>
              <a:t>body-parser</a:t>
            </a:r>
            <a:r>
              <a:rPr lang="en-US" sz="2400" dirty="0"/>
              <a:t>')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port = 1337</a:t>
            </a:r>
          </a:p>
          <a:p>
            <a:r>
              <a:rPr lang="en-US" sz="2400" dirty="0"/>
              <a:t>let app = express()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bodyParser.</a:t>
            </a:r>
            <a:r>
              <a:rPr lang="en-US" sz="2400" dirty="0" err="1">
                <a:solidFill>
                  <a:schemeClr val="bg1"/>
                </a:solidFill>
              </a:rPr>
              <a:t>urlencoded</a:t>
            </a:r>
            <a:r>
              <a:rPr lang="en-US" sz="2400" dirty="0"/>
              <a:t>({ </a:t>
            </a:r>
            <a:r>
              <a:rPr lang="en-US" sz="2400" dirty="0">
                <a:solidFill>
                  <a:schemeClr val="bg1"/>
                </a:solidFill>
              </a:rPr>
              <a:t>extended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bg1"/>
                </a:solidFill>
              </a:rPr>
              <a:t>true</a:t>
            </a:r>
            <a:r>
              <a:rPr lang="en-US" sz="2400" dirty="0"/>
              <a:t> }))</a:t>
            </a:r>
            <a:br>
              <a:rPr lang="en-US" sz="2400" dirty="0"/>
            </a:br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post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/login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console.log(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body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/home.html</a:t>
            </a:r>
            <a:r>
              <a:rPr lang="en-US" sz="2400" dirty="0"/>
              <a:t>') })</a:t>
            </a:r>
          </a:p>
          <a:p>
            <a:r>
              <a:rPr lang="en-US" sz="2400" dirty="0" err="1"/>
              <a:t>app.listen</a:t>
            </a:r>
            <a:r>
              <a:rPr lang="en-US" sz="2400" dirty="0"/>
              <a:t>(port, () =&gt; console.log(`Express running on ${port}`))</a:t>
            </a:r>
          </a:p>
        </p:txBody>
      </p:sp>
    </p:spTree>
    <p:extLst>
      <p:ext uri="{BB962C8B-B14F-4D97-AF65-F5344CB8AC3E}">
        <p14:creationId xmlns:p14="http://schemas.microsoft.com/office/powerpoint/2010/main" val="32747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E9A-1F4B-4105-A48E-604DBE033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12" y="1720800"/>
            <a:ext cx="2724210" cy="24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6004"/>
            <a:ext cx="8182463" cy="4985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dirty="0"/>
              <a:t>Express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Introduction</a:t>
            </a:r>
            <a:endParaRPr lang="bg-BG" sz="2700" dirty="0"/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Router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Middleware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Static Files</a:t>
            </a:r>
          </a:p>
          <a:p>
            <a:pPr marL="457200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dirty="0"/>
              <a:t>View Engines</a:t>
            </a:r>
          </a:p>
          <a:p>
            <a:pPr marL="933139" lvl="1" indent="-4572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 err="1"/>
              <a:t>Templating</a:t>
            </a:r>
            <a:r>
              <a:rPr lang="en-US" sz="2700" dirty="0"/>
              <a:t> Concepts</a:t>
            </a:r>
          </a:p>
          <a:p>
            <a:pPr marL="933139" lvl="1" indent="-457200">
              <a:lnSpc>
                <a:spcPts val="4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Handlebars</a:t>
            </a:r>
          </a:p>
          <a:p>
            <a:pPr marL="457200" indent="-457200">
              <a:lnSpc>
                <a:spcPts val="4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0851" y="1075801"/>
            <a:ext cx="8689063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20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15948" y="1670667"/>
            <a:ext cx="1006124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express.</a:t>
            </a:r>
            <a:r>
              <a:rPr lang="en-US" sz="2400" dirty="0" err="1">
                <a:solidFill>
                  <a:schemeClr val="bg1"/>
                </a:solidFill>
              </a:rPr>
              <a:t>static</a:t>
            </a:r>
            <a:r>
              <a:rPr lang="en-US" sz="2400" dirty="0"/>
              <a:t>('public'))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('/static', </a:t>
            </a:r>
            <a:r>
              <a:rPr lang="en-US" sz="2400" dirty="0" err="1"/>
              <a:t>express.static</a:t>
            </a:r>
            <a:r>
              <a:rPr lang="en-US" sz="2400" dirty="0"/>
              <a:t>('public'))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('/static', </a:t>
            </a:r>
            <a:r>
              <a:rPr lang="en-US" sz="2400" dirty="0" err="1"/>
              <a:t>express.static</a:t>
            </a:r>
            <a:r>
              <a:rPr lang="en-US" sz="2400" dirty="0"/>
              <a:t>(__</a:t>
            </a:r>
            <a:r>
              <a:rPr lang="en-US" sz="2400" dirty="0" err="1"/>
              <a:t>dirname</a:t>
            </a:r>
            <a:r>
              <a:rPr lang="en-US" sz="2400" dirty="0"/>
              <a:t> + '/public'))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15948" y="3942919"/>
            <a:ext cx="689481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http://localhost:3000/images/kitten.</a:t>
            </a:r>
            <a:r>
              <a:rPr lang="en-US" sz="2400">
                <a:solidFill>
                  <a:schemeClr val="bg1"/>
                </a:solidFill>
              </a:rPr>
              <a:t>jpg</a:t>
            </a:r>
          </a:p>
          <a:p>
            <a:r>
              <a:rPr lang="en-US" sz="2400"/>
              <a:t>http://localhost:3000/css/style.</a:t>
            </a:r>
            <a:r>
              <a:rPr lang="en-US" sz="2400">
                <a:solidFill>
                  <a:schemeClr val="bg1"/>
                </a:solidFill>
              </a:rPr>
              <a:t>css</a:t>
            </a:r>
          </a:p>
          <a:p>
            <a:r>
              <a:rPr lang="en-US" sz="2400"/>
              <a:t>http://localhost:3000/js/app.</a:t>
            </a:r>
            <a:r>
              <a:rPr lang="en-US" sz="2400">
                <a:solidFill>
                  <a:schemeClr val="bg1"/>
                </a:solidFill>
              </a:rPr>
              <a:t>js</a:t>
            </a:r>
          </a:p>
          <a:p>
            <a:r>
              <a:rPr lang="en-US" sz="2400"/>
              <a:t>http://localhost:3000/images/bg.</a:t>
            </a:r>
            <a:r>
              <a:rPr lang="en-US" sz="2400">
                <a:solidFill>
                  <a:schemeClr val="bg1"/>
                </a:solidFill>
              </a:rPr>
              <a:t>png</a:t>
            </a:r>
          </a:p>
          <a:p>
            <a:r>
              <a:rPr lang="en-US" sz="2400"/>
              <a:t>http://localhost:3000/hello.</a:t>
            </a:r>
            <a:r>
              <a:rPr lang="en-US" sz="2400">
                <a:solidFill>
                  <a:schemeClr val="bg1"/>
                </a:solidFill>
              </a:rPr>
              <a:t>html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9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52292"/>
            <a:ext cx="10975658" cy="59865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hlinkClick r:id="rId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hlinkClick r:id="rId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</a:t>
            </a:r>
            <a:r>
              <a:rPr lang="en-US" sz="1800" dirty="0">
                <a:hlinkClick r:id="rId2"/>
              </a:rPr>
              <a:t>http://expressjs.com/en/resources/middleware.html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638986" y="1585318"/>
            <a:ext cx="924911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set</a:t>
            </a:r>
            <a:r>
              <a:rPr lang="en-US" sz="2400" dirty="0"/>
              <a:t>('view engine', 'pug');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set</a:t>
            </a:r>
            <a:r>
              <a:rPr lang="en-US" sz="2400" dirty="0"/>
              <a:t>('views', __</a:t>
            </a:r>
            <a:r>
              <a:rPr lang="en-US" sz="2400" dirty="0" err="1"/>
              <a:t>dirname</a:t>
            </a:r>
            <a:r>
              <a:rPr lang="en-US" sz="2400" dirty="0"/>
              <a:t> + '/views');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cookieParser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bodyParser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(session({secret: 'magic unicorns'}));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passport.initialize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passport.session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express.static</a:t>
            </a:r>
            <a:r>
              <a:rPr lang="en-US" sz="2400" dirty="0"/>
              <a:t>(</a:t>
            </a:r>
            <a:r>
              <a:rPr lang="en-US" sz="2400" dirty="0" err="1"/>
              <a:t>config.rootPath</a:t>
            </a:r>
            <a:r>
              <a:rPr lang="en-US" sz="2400" dirty="0"/>
              <a:t>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1358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Concepts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84" y="1197927"/>
            <a:ext cx="2855831" cy="28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Allows similar content to be </a:t>
            </a:r>
            <a:r>
              <a:rPr lang="en-US" b="1" dirty="0">
                <a:solidFill>
                  <a:schemeClr val="bg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bg1"/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23</a:t>
            </a:fld>
            <a:endParaRPr lang="en-US" noProof="0" dirty="0"/>
          </a:p>
        </p:txBody>
      </p:sp>
      <p:grpSp>
        <p:nvGrpSpPr>
          <p:cNvPr id="5" name="Group 4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>
              <a:solidFill>
                <a:srgbClr val="234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988133"/>
              <a:ext cx="2724149" cy="1859756"/>
            </a:xfrm>
            <a:prstGeom prst="rect">
              <a:avLst/>
            </a:prstGeom>
          </p:spPr>
        </p:pic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5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6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pPr>
              <a:buClr>
                <a:schemeClr val="tx1"/>
              </a:buClr>
            </a:pPr>
            <a:r>
              <a:rPr lang="en-US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Productivity</a:t>
            </a:r>
            <a:r>
              <a:rPr lang="en-US" dirty="0"/>
              <a:t> - avoid writing the same markup over and </a:t>
            </a:r>
            <a:br>
              <a:rPr lang="en-US" dirty="0"/>
            </a:br>
            <a:r>
              <a:rPr lang="en-US" dirty="0"/>
              <a:t>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upkeep </a:t>
            </a:r>
            <a:r>
              <a:rPr lang="en-US" dirty="0"/>
              <a:t>- only change the code in one place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Concepts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61" y="4168101"/>
            <a:ext cx="2210376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3" y="4174013"/>
            <a:ext cx="2204489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67" y="4179924"/>
            <a:ext cx="2210376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58" y="4179924"/>
            <a:ext cx="2204489" cy="2214962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(the browser)</a:t>
            </a:r>
          </a:p>
          <a:p>
            <a:pPr lvl="1"/>
            <a:r>
              <a:rPr lang="en-US" dirty="0"/>
              <a:t>They parse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real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apps (In </a:t>
            </a:r>
            <a:r>
              <a:rPr lang="en-US" b="1" dirty="0">
                <a:solidFill>
                  <a:schemeClr val="bg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2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with Handlebars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45E41-0125-4A12-A492-4B8170B0E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00" y="1908000"/>
            <a:ext cx="2688279" cy="2028000"/>
          </a:xfrm>
        </p:spPr>
      </p:pic>
    </p:spTree>
    <p:extLst>
      <p:ext uri="{BB962C8B-B14F-4D97-AF65-F5344CB8AC3E}">
        <p14:creationId xmlns:p14="http://schemas.microsoft.com/office/powerpoint/2010/main" val="20419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CD35-2944-4AF4-B502-539BA9A15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b="1" dirty="0">
                <a:solidFill>
                  <a:schemeClr val="bg1"/>
                </a:solidFill>
              </a:rPr>
              <a:t>{{</a:t>
            </a:r>
            <a:r>
              <a:rPr lang="en-US" dirty="0"/>
              <a:t> ' and finish with '</a:t>
            </a:r>
            <a:r>
              <a:rPr lang="en-US" b="1" dirty="0">
                <a:solidFill>
                  <a:schemeClr val="bg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CED24-3BEF-4B07-92D7-12E882374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677025"/>
            <a:ext cx="428625" cy="196850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28</a:t>
            </a:fld>
            <a:endParaRPr lang="en-US" noProof="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class="entry"&gt; </a:t>
            </a:r>
          </a:p>
          <a:p>
            <a:r>
              <a:rPr lang="en-US" dirty="0"/>
              <a:t> &lt;h1&gt;{{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}}&lt;/h1&gt; </a:t>
            </a:r>
          </a:p>
          <a:p>
            <a:r>
              <a:rPr lang="en-US" dirty="0"/>
              <a:t>  &lt;div class="body"&gt; </a:t>
            </a:r>
          </a:p>
          <a:p>
            <a:r>
              <a:rPr lang="en-US" dirty="0"/>
              <a:t>   {{</a:t>
            </a:r>
            <a:r>
              <a:rPr lang="en-US" dirty="0">
                <a:solidFill>
                  <a:schemeClr val="bg1"/>
                </a:solidFill>
              </a:rPr>
              <a:t>body</a:t>
            </a:r>
            <a:r>
              <a:rPr lang="en-US" dirty="0"/>
              <a:t>}} </a:t>
            </a:r>
          </a:p>
          <a:p>
            <a:r>
              <a:rPr lang="en-US" dirty="0"/>
              <a:t>  &lt;/div&gt; 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&lt;h1&gt;</a:t>
            </a:r>
            <a:r>
              <a:rPr lang="en-US" dirty="0">
                <a:solidFill>
                  <a:schemeClr val="bg1"/>
                </a:solidFill>
              </a:rPr>
              <a:t>My New Post</a:t>
            </a:r>
            <a:r>
              <a:rPr lang="en-US" dirty="0"/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03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714648" y="2927419"/>
            <a:ext cx="8673745" cy="3355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app = require('express')()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handlebars</a:t>
            </a:r>
            <a:r>
              <a:rPr lang="en-US" dirty="0">
                <a:solidFill>
                  <a:schemeClr val="tx2"/>
                </a:solidFill>
              </a:rPr>
              <a:t> = require('</a:t>
            </a:r>
            <a:r>
              <a:rPr lang="en-US" dirty="0">
                <a:solidFill>
                  <a:schemeClr val="bg1"/>
                </a:solidFill>
              </a:rPr>
              <a:t>express-handlebars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chemeClr val="tx2"/>
                </a:solidFill>
              </a:rPr>
              <a:t>app.</a:t>
            </a:r>
            <a:r>
              <a:rPr lang="en-US" dirty="0" err="1">
                <a:solidFill>
                  <a:schemeClr val="bg1"/>
                </a:solidFill>
              </a:rPr>
              <a:t>engine</a:t>
            </a:r>
            <a:r>
              <a:rPr lang="en-US" dirty="0">
                <a:solidFill>
                  <a:schemeClr val="tx2"/>
                </a:solidFill>
              </a:rPr>
              <a:t>('.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', </a:t>
            </a:r>
            <a:r>
              <a:rPr lang="en-US" dirty="0">
                <a:solidFill>
                  <a:schemeClr val="bg1"/>
                </a:solidFill>
              </a:rPr>
              <a:t>handlebars</a:t>
            </a:r>
            <a:r>
              <a:rPr lang="en-US" dirty="0">
                <a:solidFill>
                  <a:schemeClr val="tx2"/>
                </a:solidFill>
              </a:rPr>
              <a:t>({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extname</a:t>
            </a:r>
            <a:r>
              <a:rPr lang="en-US" dirty="0">
                <a:solidFill>
                  <a:schemeClr val="tx2"/>
                </a:solidFill>
              </a:rPr>
              <a:t>: 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</a:t>
            </a:r>
          </a:p>
          <a:p>
            <a:r>
              <a:rPr lang="en-US" dirty="0">
                <a:solidFill>
                  <a:schemeClr val="tx2"/>
                </a:solidFill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app.set</a:t>
            </a:r>
            <a:r>
              <a:rPr lang="en-US" dirty="0">
                <a:solidFill>
                  <a:schemeClr val="tx2"/>
                </a:solidFill>
              </a:rPr>
              <a:t>('view engine', 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825" y="66774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689028" y="1371159"/>
            <a:ext cx="42337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npm</a:t>
            </a:r>
            <a:r>
              <a:rPr lang="en-US" sz="2400"/>
              <a:t> </a:t>
            </a:r>
            <a:r>
              <a:rPr lang="en-US"/>
              <a:t>install</a:t>
            </a:r>
            <a:r>
              <a:rPr lang="en-US" sz="2400"/>
              <a:t> </a:t>
            </a:r>
            <a:r>
              <a:rPr lang="en-US" sz="2400">
                <a:solidFill>
                  <a:schemeClr val="bg1"/>
                </a:solidFill>
              </a:rPr>
              <a:t>handlebars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097999" y="2149289"/>
            <a:ext cx="5415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/>
              <a:t> </a:t>
            </a:r>
            <a:r>
              <a:rPr lang="en-US" dirty="0"/>
              <a:t>install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express-handlebars</a:t>
            </a: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4943428" y="4680745"/>
            <a:ext cx="2844261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Set file </a:t>
            </a:r>
            <a:r>
              <a:rPr lang="en-US" sz="2800" b="1" noProof="1">
                <a:solidFill>
                  <a:schemeClr val="bg1"/>
                </a:solidFill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9582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754D-EBE6-48F6-8538-037EEB3A5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79" y="1415077"/>
            <a:ext cx="2393442" cy="2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template can be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30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274304" y="1807676"/>
            <a:ext cx="9816252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contacts</a:t>
            </a:r>
            <a:r>
              <a:rPr lang="en-US" dirty="0"/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'Maria </a:t>
            </a:r>
            <a:r>
              <a:rPr lang="en-US" dirty="0" err="1"/>
              <a:t>Petrova</a:t>
            </a:r>
            <a:r>
              <a:rPr lang="en-US" dirty="0"/>
              <a:t>',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'Jordan Kirov',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'jordk@gmail.com'} ]};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011058" y="4027322"/>
            <a:ext cx="5661808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{{</a:t>
            </a:r>
            <a:r>
              <a:rPr lang="en-US" dirty="0">
                <a:solidFill>
                  <a:schemeClr val="bg1"/>
                </a:solidFill>
              </a:rPr>
              <a:t>#each contacts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&lt;li&gt;{{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}}: {{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{{</a:t>
            </a:r>
            <a:r>
              <a:rPr lang="en-US" dirty="0">
                <a:solidFill>
                  <a:schemeClr val="bg1"/>
                </a:solidFill>
              </a:rPr>
              <a:t>/each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8762077" y="4355015"/>
            <a:ext cx="3276158" cy="1650656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the loop uses each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40593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31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#if </a:t>
            </a:r>
            <a:r>
              <a:rPr lang="en-US"/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else</a:t>
            </a:r>
            <a:r>
              <a:rPr lang="en-US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/if</a:t>
            </a:r>
            <a:r>
              <a:rPr lang="en-US"/>
              <a:t>}}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#each contacts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&lt;li&gt;{{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}}: {{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</a:t>
            </a:r>
            <a:r>
              <a:rPr lang="en-US" dirty="0" err="1"/>
              <a:t>i</a:t>
            </a:r>
            <a:r>
              <a:rPr lang="en-US" dirty="0"/>
              <a:t>&gt;(</a:t>
            </a:r>
            <a:r>
              <a:rPr lang="en-US" dirty="0">
                <a:solidFill>
                  <a:schemeClr val="bg1"/>
                </a:solidFill>
              </a:rPr>
              <a:t>empty</a:t>
            </a:r>
            <a:r>
              <a:rPr lang="en-US" dirty="0"/>
              <a:t>)&lt;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/each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684860" y="4843782"/>
            <a:ext cx="2930850" cy="932873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the array 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27005" y="1144127"/>
            <a:ext cx="2930850" cy="932873"/>
          </a:xfrm>
          <a:prstGeom prst="wedgeRoundRectCallout">
            <a:avLst>
              <a:gd name="adj1" fmla="val -56933"/>
              <a:gd name="adj2" fmla="val -2565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for </a:t>
            </a:r>
            <a:r>
              <a:rPr lang="en-US" sz="2800" b="1" noProof="1">
                <a:solidFill>
                  <a:schemeClr val="bg1"/>
                </a:solidFill>
              </a:rPr>
              <a:t>truthiness</a:t>
            </a:r>
          </a:p>
        </p:txBody>
      </p:sp>
    </p:spTree>
    <p:extLst>
      <p:ext uri="{BB962C8B-B14F-4D97-AF65-F5344CB8AC3E}">
        <p14:creationId xmlns:p14="http://schemas.microsoft.com/office/powerpoint/2010/main" val="36678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inserted into </a:t>
            </a:r>
            <a:r>
              <a:rPr lang="en-US" dirty="0"/>
              <a:t>other templates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32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4545254" y="1975400"/>
            <a:ext cx="3924491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{{#each contacts}}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{{</a:t>
            </a:r>
            <a:r>
              <a:rPr lang="en-US" dirty="0">
                <a:solidFill>
                  <a:schemeClr val="bg1"/>
                </a:solidFill>
              </a:rPr>
              <a:t>&gt; contact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{{else}}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</a:t>
            </a:r>
            <a:r>
              <a:rPr lang="en-US" dirty="0" err="1"/>
              <a:t>i</a:t>
            </a:r>
            <a:r>
              <a:rPr lang="en-US" dirty="0"/>
              <a:t>&gt;(empty)&lt;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{{/each}}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781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bg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b="1" dirty="0">
                <a:solidFill>
                  <a:schemeClr val="bg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33</a:t>
            </a:fld>
            <a:endParaRPr lang="en-US" noProof="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4390" y="2439244"/>
            <a:ext cx="865351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title: "All about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/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body: "</a:t>
            </a:r>
            <a:r>
              <a:rPr lang="en-US" dirty="0">
                <a:solidFill>
                  <a:schemeClr val="bg1"/>
                </a:solidFill>
              </a:rPr>
              <a:t>&lt;p&gt;</a:t>
            </a:r>
            <a:r>
              <a:rPr lang="en-US" dirty="0"/>
              <a:t>This is a post about &amp;</a:t>
            </a:r>
            <a:r>
              <a:rPr lang="en-US" dirty="0" err="1"/>
              <a:t>lt;p&amp;gt</a:t>
            </a:r>
            <a:r>
              <a:rPr lang="en-US" dirty="0"/>
              <a:t>; tags</a:t>
            </a:r>
            <a:r>
              <a:rPr lang="en-US" dirty="0">
                <a:solidFill>
                  <a:schemeClr val="bg1"/>
                </a:solidFill>
              </a:rPr>
              <a:t>&lt;/p&gt;</a:t>
            </a:r>
            <a:r>
              <a:rPr lang="en-US" dirty="0"/>
              <a:t>"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4390" y="3603718"/>
            <a:ext cx="3705123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&lt;h1&gt;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/>
              <a:t>title</a:t>
            </a:r>
            <a:r>
              <a:rPr lang="en-US" dirty="0">
                <a:solidFill>
                  <a:schemeClr val="bg1"/>
                </a:solidFill>
              </a:rPr>
              <a:t>}}</a:t>
            </a:r>
            <a:r>
              <a:rPr lang="en-US" dirty="0"/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{{{</a:t>
            </a:r>
            <a:r>
              <a:rPr lang="en-US" dirty="0"/>
              <a:t>body</a:t>
            </a:r>
            <a:r>
              <a:rPr lang="en-US" dirty="0">
                <a:solidFill>
                  <a:schemeClr val="bg1"/>
                </a:solidFill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&lt;/div&gt;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4703282" y="3787422"/>
            <a:ext cx="67269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  &lt;h1&gt;All About </a:t>
            </a:r>
            <a:r>
              <a:rPr lang="en-US" sz="2000" dirty="0">
                <a:solidFill>
                  <a:schemeClr val="bg1"/>
                </a:solidFill>
              </a:rPr>
              <a:t>&amp;</a:t>
            </a:r>
            <a:r>
              <a:rPr lang="en-US" sz="2000" dirty="0" err="1">
                <a:solidFill>
                  <a:schemeClr val="bg1"/>
                </a:solidFill>
              </a:rPr>
              <a:t>lt;</a:t>
            </a:r>
            <a:r>
              <a:rPr lang="en-US" sz="2000" dirty="0" err="1"/>
              <a:t>p</a:t>
            </a:r>
            <a:r>
              <a:rPr lang="en-US" sz="2000" dirty="0" err="1">
                <a:solidFill>
                  <a:schemeClr val="bg1"/>
                </a:solidFill>
              </a:rPr>
              <a:t>&amp;gt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r>
              <a:rPr lang="en-US" sz="2000" dirty="0">
                <a:solidFill>
                  <a:srgbClr val="FBEEDC"/>
                </a:solidFill>
              </a:rPr>
              <a:t> </a:t>
            </a:r>
            <a:r>
              <a:rPr lang="en-US" sz="2000" dirty="0"/>
              <a:t>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FBEEDC"/>
                </a:solidFill>
              </a:rPr>
              <a:t>    </a:t>
            </a:r>
            <a:r>
              <a:rPr lang="en-US" sz="2000" dirty="0">
                <a:solidFill>
                  <a:schemeClr val="bg1"/>
                </a:solidFill>
              </a:rPr>
              <a:t>&lt;p&gt;</a:t>
            </a:r>
            <a:r>
              <a:rPr lang="en-US" sz="2000" dirty="0"/>
              <a:t>This is a post about &amp;</a:t>
            </a:r>
            <a:r>
              <a:rPr lang="en-US" sz="2000" dirty="0" err="1"/>
              <a:t>lt;p&amp;gt</a:t>
            </a:r>
            <a:r>
              <a:rPr lang="en-US" sz="2000" dirty="0"/>
              <a:t>; tags</a:t>
            </a:r>
            <a:r>
              <a:rPr lang="en-US" sz="2000" dirty="0">
                <a:solidFill>
                  <a:schemeClr val="bg1"/>
                </a:solidFill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46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334" y="1422459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Express.js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web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>
                <a:solidFill>
                  <a:schemeClr val="bg2"/>
                </a:solidFill>
              </a:rPr>
              <a:t> for Node.js</a:t>
            </a: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</a:rPr>
              <a:t>Middlewares</a:t>
            </a:r>
            <a:r>
              <a:rPr lang="en-US" sz="3200" dirty="0">
                <a:solidFill>
                  <a:schemeClr val="bg2"/>
                </a:solidFill>
              </a:rPr>
              <a:t> can </a:t>
            </a:r>
            <a:r>
              <a:rPr lang="en-US" sz="3200" b="1" dirty="0">
                <a:solidFill>
                  <a:schemeClr val="bg1"/>
                </a:solidFill>
              </a:rPr>
              <a:t>manipulate</a:t>
            </a:r>
            <a:r>
              <a:rPr lang="en-US" sz="3200" dirty="0">
                <a:solidFill>
                  <a:schemeClr val="bg2"/>
                </a:solidFill>
              </a:rPr>
              <a:t> requests and responses</a:t>
            </a:r>
            <a:endParaRPr lang="bg-BG" sz="3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Templates </a:t>
            </a:r>
            <a:r>
              <a:rPr lang="en-US" sz="3200" b="1" dirty="0">
                <a:solidFill>
                  <a:schemeClr val="bg1"/>
                </a:solidFill>
              </a:rPr>
              <a:t>speed up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simplify</a:t>
            </a:r>
            <a:r>
              <a:rPr lang="en-US" sz="3200" dirty="0">
                <a:solidFill>
                  <a:schemeClr val="bg2"/>
                </a:solidFill>
              </a:rPr>
              <a:t> development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View Engines </a:t>
            </a:r>
            <a:r>
              <a:rPr lang="en-US" sz="3200" b="1" dirty="0">
                <a:solidFill>
                  <a:schemeClr val="bg1"/>
                </a:solidFill>
              </a:rPr>
              <a:t>render templates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templates and simple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071" y="1123491"/>
            <a:ext cx="11204318" cy="56157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Install</a:t>
            </a:r>
            <a:r>
              <a:rPr lang="en-US" noProof="1"/>
              <a:t>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8109" y="2431956"/>
            <a:ext cx="10581316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algn="l"/>
            <a:r>
              <a:rPr lang="en-US" sz="2400" dirty="0"/>
              <a:t>let express = require('</a:t>
            </a:r>
            <a:r>
              <a:rPr lang="en-US" sz="2400" dirty="0">
                <a:solidFill>
                  <a:schemeClr val="bg1"/>
                </a:solidFill>
              </a:rPr>
              <a:t>express</a:t>
            </a:r>
            <a:r>
              <a:rPr lang="en-US" sz="2400" dirty="0"/>
              <a:t>')</a:t>
            </a:r>
          </a:p>
          <a:p>
            <a:pPr algn="l"/>
            <a:r>
              <a:rPr lang="en-US" sz="2400" dirty="0"/>
              <a:t>let app = </a:t>
            </a:r>
            <a:r>
              <a:rPr lang="en-US" sz="2400" dirty="0">
                <a:solidFill>
                  <a:schemeClr val="bg1"/>
                </a:solidFill>
              </a:rPr>
              <a:t>express()</a:t>
            </a:r>
          </a:p>
          <a:p>
            <a:pPr algn="l"/>
            <a:r>
              <a:rPr lang="en-US" sz="2400" dirty="0" err="1"/>
              <a:t>const</a:t>
            </a:r>
            <a:r>
              <a:rPr lang="en-US" sz="2400" dirty="0"/>
              <a:t> port = 1337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status</a:t>
            </a:r>
            <a:r>
              <a:rPr lang="en-US" sz="2400" dirty="0"/>
              <a:t>(200)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send</a:t>
            </a:r>
            <a:r>
              <a:rPr lang="en-US" sz="2400" dirty="0"/>
              <a:t>('Welcome to Express.js!')</a:t>
            </a:r>
          </a:p>
          <a:p>
            <a:pPr algn="l"/>
            <a:r>
              <a:rPr lang="en-US" sz="2400" dirty="0"/>
              <a:t>})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listen</a:t>
            </a:r>
            <a:r>
              <a:rPr lang="en-US" sz="2400" dirty="0"/>
              <a:t>(port, () =&gt; console.log(`Express running on</a:t>
            </a:r>
            <a:r>
              <a:rPr lang="bg-BG" sz="2400" dirty="0"/>
              <a:t> </a:t>
            </a:r>
            <a:r>
              <a:rPr lang="de-DE" sz="2400" dirty="0" err="1"/>
              <a:t>port</a:t>
            </a:r>
            <a:r>
              <a:rPr lang="bg-BG" sz="2400" dirty="0"/>
              <a:t> </a:t>
            </a:r>
            <a:r>
              <a:rPr lang="en-US" sz="2400" dirty="0"/>
              <a:t>${port}...`))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6597793" y="2772311"/>
            <a:ext cx="4291880" cy="828024"/>
          </a:xfrm>
          <a:prstGeom prst="wedgeRoundRectCallout">
            <a:avLst>
              <a:gd name="adj1" fmla="val -52614"/>
              <a:gd name="adj2" fmla="val -3288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Create a new </a:t>
            </a:r>
            <a:r>
              <a:rPr lang="en-US" sz="2800" b="1" noProof="1">
                <a:solidFill>
                  <a:schemeClr val="bg1"/>
                </a:solidFill>
              </a:rPr>
              <a:t>instance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of the </a:t>
            </a:r>
            <a:r>
              <a:rPr lang="en-US" sz="2800" b="1" noProof="1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5230" y="1704428"/>
            <a:ext cx="70160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algn="l"/>
            <a:r>
              <a:rPr lang="en-US" sz="2400" kern="0" dirty="0" err="1"/>
              <a:t>npm</a:t>
            </a:r>
            <a:r>
              <a:rPr lang="en-US" sz="2400" kern="0" dirty="0"/>
              <a:t> install express </a:t>
            </a:r>
            <a:r>
              <a:rPr lang="en-US" sz="2400" kern="0" dirty="0">
                <a:solidFill>
                  <a:schemeClr val="bg1"/>
                </a:solidFill>
              </a:rPr>
              <a:t>–-save –-save-exact</a:t>
            </a:r>
          </a:p>
        </p:txBody>
      </p:sp>
    </p:spTree>
    <p:extLst>
      <p:ext uri="{BB962C8B-B14F-4D97-AF65-F5344CB8AC3E}">
        <p14:creationId xmlns:p14="http://schemas.microsoft.com/office/powerpoint/2010/main" val="29448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2B84-C1C7-451A-B975-2AC61CCE8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44" y="1185153"/>
            <a:ext cx="2832370" cy="28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Where: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an HTTP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b="1" dirty="0">
                <a:solidFill>
                  <a:schemeClr val="bg1"/>
                </a:solidFill>
              </a:rPr>
              <a:t>lowercase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is a path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is the function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681289" y="1726622"/>
            <a:ext cx="7015163" cy="5873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algn="l"/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METHOD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PATH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HANDLER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0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372287" y="1101842"/>
            <a:ext cx="632416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i="1" dirty="0">
                <a:solidFill>
                  <a:schemeClr val="accent2"/>
                </a:solidFill>
              </a:rPr>
              <a:t>// GET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</a:t>
            </a:r>
            <a:r>
              <a:rPr lang="en-US" sz="2000" dirty="0" err="1"/>
              <a:t>req</a:t>
            </a:r>
            <a:r>
              <a:rPr lang="en-US" sz="2000" dirty="0"/>
              <a:t>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GET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POST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post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(req,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POST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PUT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put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(req,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PUT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30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215761" y="1300770"/>
            <a:ext cx="700014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1" dirty="0">
                <a:solidFill>
                  <a:schemeClr val="accent2"/>
                </a:solidFill>
              </a:rPr>
              <a:t>// All methods route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all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console.log('Middleware execution..')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()</a:t>
            </a:r>
          </a:p>
          <a:p>
            <a:r>
              <a:rPr lang="en-US" sz="2400" dirty="0"/>
              <a:t>},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('Show </a:t>
            </a:r>
            <a:r>
              <a:rPr lang="en-US" sz="2400" dirty="0">
                <a:solidFill>
                  <a:schemeClr val="bg1"/>
                </a:solidFill>
              </a:rPr>
              <a:t>about</a:t>
            </a:r>
            <a:r>
              <a:rPr lang="en-US" sz="2400" dirty="0"/>
              <a:t> page.')</a:t>
            </a:r>
          </a:p>
          <a:p>
            <a:r>
              <a:rPr lang="en-US" sz="2400" dirty="0"/>
              <a:t>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038132" y="2927144"/>
            <a:ext cx="4512934" cy="474014"/>
          </a:xfrm>
          <a:prstGeom prst="wedgeRoundRectCallout">
            <a:avLst>
              <a:gd name="adj1" fmla="val -54464"/>
              <a:gd name="adj2" fmla="val 1193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The next </a:t>
            </a:r>
            <a:r>
              <a:rPr lang="en-US" sz="2800" b="1" noProof="1">
                <a:solidFill>
                  <a:schemeClr val="bg1"/>
                </a:solidFill>
              </a:rPr>
              <a:t>handler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to be </a:t>
            </a:r>
            <a:r>
              <a:rPr lang="en-US" sz="2800" b="1" noProof="1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4316730" y="4630650"/>
            <a:ext cx="4321431" cy="793764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Shows the </a:t>
            </a:r>
            <a:r>
              <a:rPr lang="en-US" sz="2800" b="1" noProof="1">
                <a:solidFill>
                  <a:schemeClr val="bg1"/>
                </a:solidFill>
              </a:rPr>
              <a:t>about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page </a:t>
            </a:r>
            <a:r>
              <a:rPr lang="en-US" sz="2800" b="1" noProof="1">
                <a:solidFill>
                  <a:schemeClr val="bg1"/>
                </a:solidFill>
              </a:rPr>
              <a:t>after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middleware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4788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b="1" dirty="0">
                <a:solidFill>
                  <a:schemeClr val="bg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599229" y="1777878"/>
            <a:ext cx="5995623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/>
              <a:t>',(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Matches everything</a:t>
            </a:r>
            <a:r>
              <a:rPr lang="en-US" sz="2400" dirty="0"/>
              <a:t>')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'/ab*cd'</a:t>
            </a:r>
            <a:r>
              <a:rPr lang="en-US" sz="2400" dirty="0"/>
              <a:t>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chemeClr val="bg1"/>
                </a:solidFill>
              </a:rPr>
              <a:t>abcd</a:t>
            </a:r>
            <a:r>
              <a:rPr lang="en-US" sz="2400" dirty="0"/>
              <a:t>, </a:t>
            </a:r>
            <a:r>
              <a:rPr lang="en-US" sz="2400" dirty="0" err="1"/>
              <a:t>ab</a:t>
            </a:r>
            <a:r>
              <a:rPr lang="en-US" sz="2400" dirty="0" err="1">
                <a:solidFill>
                  <a:schemeClr val="bg1"/>
                </a:solidFill>
              </a:rPr>
              <a:t>ANYTHING</a:t>
            </a:r>
            <a:r>
              <a:rPr lang="en-US" sz="2400" dirty="0" err="1"/>
              <a:t>cd</a:t>
            </a:r>
            <a:r>
              <a:rPr lang="en-US" sz="2400" dirty="0"/>
              <a:t>')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/.*fly$/</a:t>
            </a:r>
            <a:r>
              <a:rPr lang="en-US" sz="2400" dirty="0"/>
              <a:t>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('butter</a:t>
            </a:r>
            <a:r>
              <a:rPr lang="en-US" sz="2400" dirty="0">
                <a:solidFill>
                  <a:schemeClr val="bg1"/>
                </a:solidFill>
              </a:rPr>
              <a:t>fly</a:t>
            </a:r>
            <a:r>
              <a:rPr lang="en-US" sz="2400" dirty="0"/>
              <a:t>, dragon</a:t>
            </a:r>
            <a:r>
              <a:rPr lang="en-US" sz="2400" dirty="0">
                <a:solidFill>
                  <a:schemeClr val="bg1"/>
                </a:solidFill>
              </a:rPr>
              <a:t>fly</a:t>
            </a:r>
            <a:r>
              <a:rPr lang="en-US" sz="2400" dirty="0"/>
              <a:t>') })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4493082" y="2821522"/>
            <a:ext cx="381514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Based on string </a:t>
            </a:r>
            <a:r>
              <a:rPr lang="en-US" sz="2800" b="1" noProof="1">
                <a:solidFill>
                  <a:schemeClr val="bg1"/>
                </a:solidFill>
              </a:rPr>
              <a:t>patterns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4415049" y="4372350"/>
            <a:ext cx="4582503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Based on </a:t>
            </a:r>
            <a:r>
              <a:rPr lang="en-US" sz="2800" b="1" noProof="1">
                <a:solidFill>
                  <a:schemeClr val="bg1"/>
                </a:solidFill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5621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2040</Words>
  <Application>Microsoft Office PowerPoint</Application>
  <PresentationFormat>Widescreen</PresentationFormat>
  <Paragraphs>403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Intro to Express.js and View Engines</vt:lpstr>
      <vt:lpstr>Table of Contents</vt:lpstr>
      <vt:lpstr>PowerPoint Presentation</vt:lpstr>
      <vt:lpstr>Introduction to Express.js</vt:lpstr>
      <vt:lpstr>PowerPoint Presentation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PowerPoint Presentation</vt:lpstr>
      <vt:lpstr>Middleware</vt:lpstr>
      <vt:lpstr>Custom Middleware</vt:lpstr>
      <vt:lpstr>Third-Party Middleware (Body Parser)</vt:lpstr>
      <vt:lpstr>PowerPoint Presentation</vt:lpstr>
      <vt:lpstr>Static Files</vt:lpstr>
      <vt:lpstr>Third-Party Middleware</vt:lpstr>
      <vt:lpstr>PowerPoint Presentation</vt:lpstr>
      <vt:lpstr>Templating</vt:lpstr>
      <vt:lpstr>Templating Concepts</vt:lpstr>
      <vt:lpstr>Examples</vt:lpstr>
      <vt:lpstr>Server View Engines</vt:lpstr>
      <vt:lpstr>PowerPoint Presentation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Intro to Express and View Engines</dc:title>
  <dc:creator>Alen Paunov</dc:creator>
  <cp:keywords>Node.js, ExpressJS, Software University, SoftUni, programming, coding, software development, education, training, course</cp:keywords>
  <cp:lastModifiedBy>Hristomir Asenov</cp:lastModifiedBy>
  <cp:revision>124</cp:revision>
  <dcterms:created xsi:type="dcterms:W3CDTF">2018-05-23T13:08:44Z</dcterms:created>
  <dcterms:modified xsi:type="dcterms:W3CDTF">2019-09-24T11:20:24Z</dcterms:modified>
  <cp:category>programming, education, software engineering, software development </cp:category>
</cp:coreProperties>
</file>