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87" r:id="rId33"/>
    <p:sldId id="288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4F05E0-5D72-4AEF-85BD-673CE67C344D}">
          <p14:sldIdLst>
            <p14:sldId id="256"/>
            <p14:sldId id="257"/>
            <p14:sldId id="258"/>
          </p14:sldIdLst>
        </p14:section>
        <p14:section name="Defining Classes" id="{74A8F92B-7EA5-4E48-9D40-99E7F0BCBCD1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lass Body and Method Definitions" id="{D9BAF31C-F5B9-4050-A265-8BBEF1F75653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 Inheritance" id="{08F43640-30A7-46E9-BC15-C17365771EFE}">
          <p14:sldIdLst>
            <p14:sldId id="280"/>
            <p14:sldId id="281"/>
            <p14:sldId id="282"/>
            <p14:sldId id="283"/>
          </p14:sldIdLst>
        </p14:section>
        <p14:section name="Live Exercises" id="{D9EB1BC7-F1F8-4F53-BE70-3F4C5BA4CAD9}">
          <p14:sldIdLst>
            <p14:sldId id="284"/>
          </p14:sldIdLst>
        </p14:section>
        <p14:section name="Conclusion" id="{B9A572F8-0702-4CC6-A7EE-43E79A04D94C}">
          <p14:sldIdLst>
            <p14:sldId id="285"/>
            <p14:sldId id="291"/>
            <p14:sldId id="287"/>
            <p14:sldId id="28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80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31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90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02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270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147" y="1219256"/>
            <a:ext cx="10965303" cy="882654"/>
          </a:xfrm>
        </p:spPr>
        <p:txBody>
          <a:bodyPr/>
          <a:lstStyle/>
          <a:p>
            <a:r>
              <a:rPr lang="en-US" dirty="0"/>
              <a:t>Classes, Constructors,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JavaScript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6693"/>
            <a:ext cx="2951518" cy="351497"/>
          </a:xfrm>
        </p:spPr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033C71-635B-4FE3-A47E-15205889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593849"/>
            <a:ext cx="2180569" cy="21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0AD44E-1A74-48C7-84D1-F3E46C36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A5EAD-A96C-45AA-B18A-6AB3C4D8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1674000"/>
            <a:ext cx="770471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constructor(width, height, color)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this.color</a:t>
            </a:r>
            <a:r>
              <a:rPr lang="en-US" sz="2400" b="1" dirty="0">
                <a:latin typeface="Consolas" panose="020B0609020204030204" pitchFamily="49" charset="0"/>
              </a:rPr>
              <a:t> = color;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sz="quarter" idx="1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Definition, Constructor, Prototype, Fields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Body and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4368" y="955118"/>
            <a:ext cx="2983263" cy="325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6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400" dirty="0"/>
              <a:t> is a special method for </a:t>
            </a:r>
            <a:r>
              <a:rPr lang="en-US" sz="3400" b="1" dirty="0">
                <a:solidFill>
                  <a:schemeClr val="bg1"/>
                </a:solidFill>
              </a:rPr>
              <a:t>creating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initializing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an object created with a class</a:t>
            </a:r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SyntaxError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will be thrown if a class contains </a:t>
            </a:r>
            <a:r>
              <a:rPr lang="en-US" sz="3400" b="1" dirty="0">
                <a:solidFill>
                  <a:schemeClr val="bg1"/>
                </a:solidFill>
              </a:rPr>
              <a:t>more than one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occurrence of a </a:t>
            </a:r>
            <a:r>
              <a:rPr lang="en-US" sz="3400" b="1" dirty="0">
                <a:solidFill>
                  <a:schemeClr val="bg1"/>
                </a:solidFill>
              </a:rPr>
              <a:t>constructor method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0895" y="3999801"/>
            <a:ext cx="332769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Class Body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0036F-8FF9-491F-8A59-6BC1B1AF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432" y="3999801"/>
            <a:ext cx="335249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Class Body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0D6F5-008A-4E5C-A2CE-1E19C758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969" y="3999801"/>
            <a:ext cx="35269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 Rectangle()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Syntax Error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8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9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ES2015 (ES6),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349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0803" y="1207408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88583" y="5454486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88583" y="3352788"/>
            <a:ext cx="5199894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3493820" y="348481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3493820" y="567572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639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400" dirty="0"/>
              <a:t> keyword defines a </a:t>
            </a:r>
            <a:r>
              <a:rPr lang="en-US" sz="3400" b="1" dirty="0">
                <a:solidFill>
                  <a:schemeClr val="bg1"/>
                </a:solidFill>
              </a:rPr>
              <a:t>static method </a:t>
            </a:r>
            <a:r>
              <a:rPr lang="en-US" sz="3400" dirty="0"/>
              <a:t>for a class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30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3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Called </a:t>
            </a:r>
            <a:r>
              <a:rPr lang="en-US" sz="3400" b="1" dirty="0">
                <a:solidFill>
                  <a:schemeClr val="bg1"/>
                </a:solidFill>
              </a:rPr>
              <a:t>without instantiating </a:t>
            </a:r>
            <a:r>
              <a:rPr lang="en-US" sz="3400" dirty="0"/>
              <a:t>their class and </a:t>
            </a:r>
            <a:r>
              <a:rPr lang="en-US" sz="3400" b="1" dirty="0">
                <a:solidFill>
                  <a:schemeClr val="bg1"/>
                </a:solidFill>
              </a:rPr>
              <a:t>cannot be called </a:t>
            </a:r>
            <a:r>
              <a:rPr lang="en-US" sz="3400" dirty="0" smtClean="0"/>
              <a:t>through a </a:t>
            </a:r>
            <a:r>
              <a:rPr lang="en-US" sz="3400" dirty="0"/>
              <a:t>class instance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To call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400" dirty="0"/>
              <a:t> method of the same class, you can use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this</a:t>
            </a:r>
            <a:r>
              <a:rPr lang="en-US" sz="3400" dirty="0"/>
              <a:t> 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1809000"/>
            <a:ext cx="1101203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</a:t>
            </a:r>
            <a:r>
              <a:rPr lang="en-US" sz="2400" b="1" dirty="0" smtClean="0">
                <a:latin typeface="Consolas" panose="020B0609020204030204" pitchFamily="49" charset="0"/>
              </a:rPr>
              <a:t>{ return</a:t>
            </a:r>
            <a:r>
              <a:rPr lang="en-US" sz="2400" b="1" dirty="0">
                <a:latin typeface="Consolas" panose="020B0609020204030204" pitchFamily="49" charset="0"/>
              </a:rPr>
              <a:t> 'Static method has been called</a:t>
            </a:r>
            <a:r>
              <a:rPr lang="en-US" sz="2400" b="1" dirty="0" smtClean="0">
                <a:latin typeface="Consolas" panose="020B0609020204030204" pitchFamily="49" charset="0"/>
              </a:rPr>
              <a:t>'; 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3891" y="5180895"/>
            <a:ext cx="1000921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0693" y="1224151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Circle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constructor(radius) {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radius;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diameter() {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2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 diameter(diameter)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diameter / 2;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Math.PI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Properties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9534" y="4389094"/>
            <a:ext cx="1921159" cy="581914"/>
          </a:xfrm>
          <a:prstGeom prst="wedgeRoundRectCallout">
            <a:avLst>
              <a:gd name="adj1" fmla="val 66130"/>
              <a:gd name="adj2" fmla="val -11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Read-only</a:t>
            </a:r>
            <a:r>
              <a:rPr lang="en-US" sz="2000" b="1" dirty="0">
                <a:solidFill>
                  <a:srgbClr val="FFFFFF"/>
                </a:solidFill>
              </a:rPr>
              <a:t> property "area"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79534" y="2965298"/>
            <a:ext cx="1921159" cy="463702"/>
          </a:xfrm>
          <a:prstGeom prst="wedgeRoundRectCallout">
            <a:avLst>
              <a:gd name="adj1" fmla="val 62579"/>
              <a:gd name="adj2" fmla="val -2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setter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534" y="2178703"/>
            <a:ext cx="1921159" cy="463703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getter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6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3461" y="1376171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c = new Circle(2);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12.566370614359172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3461" y="3928517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 = 1.6;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2.0106192982974678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7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9642" y="1109005"/>
            <a:ext cx="9841358" cy="5546589"/>
          </a:xfrm>
        </p:spPr>
        <p:txBody>
          <a:bodyPr>
            <a:normAutofit/>
          </a:bodyPr>
          <a:lstStyle/>
          <a:p>
            <a:r>
              <a:rPr lang="en-US" sz="3200" dirty="0"/>
              <a:t>Prefix each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name with an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#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function,</a:t>
            </a:r>
            <a:br>
              <a:rPr lang="en-US" sz="3200" dirty="0"/>
            </a:br>
            <a:r>
              <a:rPr lang="en-US" sz="3200" dirty="0"/>
              <a:t>it's 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41000" y="2186862"/>
            <a:ext cx="4348727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Point(x, y)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 = 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 = 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Defining Classes</a:t>
            </a:r>
          </a:p>
          <a:p>
            <a:r>
              <a:rPr lang="en-US" sz="3700" dirty="0"/>
              <a:t>Class Body and Method Definitions</a:t>
            </a:r>
          </a:p>
          <a:p>
            <a:pPr lvl="1"/>
            <a:r>
              <a:rPr lang="en-US" sz="3700" dirty="0"/>
              <a:t>Prototype Methods</a:t>
            </a:r>
          </a:p>
          <a:p>
            <a:pPr lvl="1"/>
            <a:r>
              <a:rPr lang="en-US" sz="3700" dirty="0"/>
              <a:t>Fields</a:t>
            </a:r>
          </a:p>
          <a:p>
            <a:r>
              <a:rPr lang="en-US" sz="3700" dirty="0"/>
              <a:t>Class </a:t>
            </a:r>
            <a:r>
              <a:rPr lang="en-US" sz="3700" dirty="0" smtClean="0"/>
              <a:t>Inheritance</a:t>
            </a:r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4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6182" y="118877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.prototype.getX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36182" y="2612533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.prototype.setX</a:t>
            </a:r>
            <a:r>
              <a:rPr lang="en-US" sz="2400" b="1" dirty="0">
                <a:latin typeface="Consolas" panose="020B0609020204030204" pitchFamily="49" charset="0"/>
              </a:rPr>
              <a:t> = function (x)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 = x;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6182" y="403628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.prototype.getY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36182" y="5469871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.prototype.setY</a:t>
            </a:r>
            <a:r>
              <a:rPr lang="en-US" sz="2400" b="1" dirty="0">
                <a:latin typeface="Consolas" panose="020B0609020204030204" pitchFamily="49" charset="0"/>
              </a:rPr>
              <a:t> = function (y)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 = 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9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191530"/>
            <a:ext cx="8285825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class Person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constructor(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return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1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39D5A-11D1-401E-BDC9-432E83F70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/>
              <a:t> that returns an array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Person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objects</a:t>
            </a:r>
          </a:p>
          <a:p>
            <a:pPr lvl="1"/>
            <a:r>
              <a:rPr lang="en-US" sz="3000" dirty="0"/>
              <a:t>Use the class from the previous task</a:t>
            </a:r>
          </a:p>
          <a:p>
            <a:pPr lvl="1"/>
            <a:r>
              <a:rPr lang="en-US" sz="3000" dirty="0"/>
              <a:t>There will be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input</a:t>
            </a:r>
            <a:r>
              <a:rPr lang="en-US" sz="3000" dirty="0"/>
              <a:t>, the data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and matches on this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7B192-C6F8-4D64-BD3E-E97F03B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 </a:t>
            </a:r>
            <a:r>
              <a:rPr lang="en-US" dirty="0" smtClean="0"/>
              <a:t>People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AC31E-2245-4837-8590-861CDFC58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93908"/>
              </p:ext>
            </p:extLst>
          </p:nvPr>
        </p:nvGraphicFramePr>
        <p:xfrm>
          <a:off x="1119572" y="3645933"/>
          <a:ext cx="9952856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214">
                  <a:extLst>
                    <a:ext uri="{9D8B030D-6E8A-4147-A177-3AD203B41FA5}">
                      <a16:colId xmlns:a16="http://schemas.microsoft.com/office/drawing/2014/main" val="1625134388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1128597809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486865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924959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1318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anna@yahoo.com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SoftUni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1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9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g.p@gmail.com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9385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3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14593-EF9E-41B6-AA78-3D36DF9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</a:t>
            </a:r>
            <a:r>
              <a:rPr lang="en-US" dirty="0" smtClean="0"/>
              <a:t>People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C920C-C64F-4678-B290-ACA3AE03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76" y="1209453"/>
            <a:ext cx="9506047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class Person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constructor(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return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return [new Person('Anna', 'Simpson', 22, 'anna@yahoo.com'),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...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//TODO for the rest of the people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9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sz="quarter" idx="1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Inheriting Data and Methods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Inheritance</a:t>
            </a:r>
            <a:endParaRPr lang="en-US" sz="48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4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269000"/>
            <a:ext cx="2484225" cy="280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2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4558" y="1269000"/>
            <a:ext cx="9653938" cy="5050412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Classes can </a:t>
            </a:r>
            <a:r>
              <a:rPr lang="en-US" sz="2800" b="1" dirty="0">
                <a:solidFill>
                  <a:schemeClr val="bg1"/>
                </a:solidFill>
              </a:rPr>
              <a:t>inherit</a:t>
            </a:r>
            <a:r>
              <a:rPr lang="en-US" sz="2800" dirty="0"/>
              <a:t> (extend) other </a:t>
            </a:r>
            <a:r>
              <a:rPr lang="en-US" sz="2800" dirty="0" err="1" smtClean="0"/>
              <a:t>classe</a:t>
            </a:r>
            <a:endParaRPr lang="en-US" sz="3000" dirty="0" smtClean="0"/>
          </a:p>
          <a:p>
            <a:pPr lvl="1"/>
            <a:r>
              <a:rPr lang="en-US" sz="3000" dirty="0" smtClean="0"/>
              <a:t>Child </a:t>
            </a:r>
            <a:r>
              <a:rPr lang="en-US" sz="3000" dirty="0"/>
              <a:t>class </a:t>
            </a:r>
            <a:r>
              <a:rPr lang="en-US" sz="3000" b="1" dirty="0">
                <a:solidFill>
                  <a:schemeClr val="bg1"/>
                </a:solidFill>
              </a:rPr>
              <a:t>inherits</a:t>
            </a:r>
            <a:r>
              <a:rPr lang="en-US" sz="3000" dirty="0"/>
              <a:t> data + methods from its parent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extends</a:t>
            </a:r>
            <a:r>
              <a:rPr lang="en-US" sz="3000" dirty="0"/>
              <a:t> keyword is used to create a class </a:t>
            </a:r>
            <a:r>
              <a:rPr lang="en-US" sz="3000" dirty="0" smtClean="0"/>
              <a:t>which is </a:t>
            </a:r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child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another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class</a:t>
            </a:r>
            <a:endParaRPr lang="en-US" sz="30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  <a:r>
              <a:rPr lang="en-US" sz="3000" dirty="0"/>
              <a:t> can:</a:t>
            </a:r>
          </a:p>
          <a:p>
            <a:pPr lvl="2"/>
            <a:r>
              <a:rPr lang="en-US" sz="2800" dirty="0"/>
              <a:t>Add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/>
              <a:t> (data)</a:t>
            </a:r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methods</a:t>
            </a:r>
            <a:endParaRPr lang="en-US" sz="2800" dirty="0"/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accessor</a:t>
            </a:r>
            <a:r>
              <a:rPr lang="en-US" sz="2800" dirty="0"/>
              <a:t>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 </a:t>
            </a:r>
            <a:r>
              <a:rPr lang="en-US" dirty="0" smtClean="0"/>
              <a:t>-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20377" y="1828366"/>
            <a:ext cx="461305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this.name = name;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this.email</a:t>
            </a:r>
            <a:r>
              <a:rPr lang="en-US" sz="2000" dirty="0">
                <a:solidFill>
                  <a:schemeClr val="tx1"/>
                </a:solidFill>
              </a:rPr>
              <a:t> = email;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721138" y="1828366"/>
            <a:ext cx="602474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Teacher </a:t>
            </a:r>
            <a:r>
              <a:rPr lang="en-US" sz="2000" dirty="0">
                <a:solidFill>
                  <a:schemeClr val="bg1"/>
                </a:solidFill>
              </a:rPr>
              <a:t>extends</a:t>
            </a:r>
            <a:r>
              <a:rPr lang="en-US" sz="2000" dirty="0">
                <a:solidFill>
                  <a:schemeClr val="tx1"/>
                </a:solidFill>
              </a:rPr>
              <a:t>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email, subject)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</a:t>
            </a:r>
            <a:r>
              <a:rPr lang="en-US" sz="2000" dirty="0">
                <a:solidFill>
                  <a:schemeClr val="bg1"/>
                </a:solidFill>
              </a:rPr>
              <a:t> super(name, email);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this.subject</a:t>
            </a:r>
            <a:r>
              <a:rPr lang="en-US" sz="2000" dirty="0">
                <a:solidFill>
                  <a:schemeClr val="tx1"/>
                </a:solidFill>
              </a:rPr>
              <a:t> = subject;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8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 </a:t>
            </a:r>
            <a:r>
              <a:rPr lang="en-US" dirty="0" smtClean="0"/>
              <a:t>-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98417" y="1509089"/>
            <a:ext cx="1019516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 = new Person("Anna", "anna@gmail.com");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console.log(`Person: ${p.name} (${</a:t>
            </a:r>
            <a:r>
              <a:rPr lang="en-US" dirty="0" err="1">
                <a:solidFill>
                  <a:schemeClr val="tx1"/>
                </a:solidFill>
              </a:rPr>
              <a:t>p.email</a:t>
            </a:r>
            <a:r>
              <a:rPr lang="en-US" dirty="0">
                <a:solidFill>
                  <a:schemeClr val="tx1"/>
                </a:solidFill>
              </a:rPr>
              <a:t>})`);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Person: Anna (anna@gmail.com)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98417" y="3462225"/>
            <a:ext cx="10195166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t = new Teacher("John", "joe@yahoo.com", "JavaScript");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</a:p>
          <a:p>
            <a:r>
              <a:rPr lang="en-US" dirty="0">
                <a:solidFill>
                  <a:schemeClr val="tx1"/>
                </a:solidFill>
              </a:rPr>
              <a:t>    `Teacher: ${t.name} (${</a:t>
            </a:r>
            <a:r>
              <a:rPr lang="en-US" dirty="0" err="1">
                <a:solidFill>
                  <a:schemeClr val="tx1"/>
                </a:solidFill>
              </a:rPr>
              <a:t>t.email</a:t>
            </a:r>
            <a:r>
              <a:rPr lang="en-US" dirty="0">
                <a:solidFill>
                  <a:schemeClr val="tx1"/>
                </a:solidFill>
              </a:rPr>
              <a:t>}), teaches ${</a:t>
            </a:r>
            <a:r>
              <a:rPr lang="en-US" dirty="0" err="1">
                <a:solidFill>
                  <a:schemeClr val="tx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}`</a:t>
            </a:r>
          </a:p>
          <a:p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Teacher: John (doe@yahoo.com), teaches JavaScript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5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0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0693" y="1717011"/>
            <a:ext cx="7834453" cy="415877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Classes: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Provide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b="1" dirty="0">
                <a:solidFill>
                  <a:schemeClr val="bg2"/>
                </a:solidFill>
              </a:rPr>
              <a:t> for objects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accessor properties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b="1" dirty="0">
                <a:solidFill>
                  <a:schemeClr val="bg2"/>
                </a:solidFill>
              </a:rPr>
              <a:t> other classes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18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75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subTitle" sz="quarter" idx="11"/>
          </p:nvPr>
        </p:nvSpPr>
        <p:spPr>
          <a:xfrm>
            <a:off x="605935" y="4641026"/>
            <a:ext cx="10961783" cy="7680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Classes in JS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Definition, Declaration, Expression, Hoisting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6000" y="1237429"/>
            <a:ext cx="9069154" cy="5399546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/>
              <a:t> for </a:t>
            </a:r>
            <a:r>
              <a:rPr lang="en-US" sz="3400" dirty="0" smtClean="0"/>
              <a:t>objects</a:t>
            </a:r>
          </a:p>
          <a:p>
            <a:r>
              <a:rPr lang="en-US" sz="3400" dirty="0" smtClean="0"/>
              <a:t>Classes </a:t>
            </a:r>
            <a:r>
              <a:rPr lang="en-US" sz="3400" dirty="0"/>
              <a:t>define: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(behavior)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One class may have </a:t>
            </a:r>
            <a:r>
              <a:rPr lang="en-US" sz="3400" b="1" dirty="0">
                <a:solidFill>
                  <a:schemeClr val="bg1"/>
                </a:solidFill>
              </a:rPr>
              <a:t>many instances </a:t>
            </a:r>
            <a:r>
              <a:rPr lang="en-US" sz="3400" dirty="0"/>
              <a:t>(objects)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class syntax has two components: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 Expressions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Class Declarations</a:t>
            </a:r>
            <a:endParaRPr lang="en-US" sz="3200" dirty="0"/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257436"/>
            <a:ext cx="95977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keyword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with the name of the class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400" dirty="0"/>
              <a:t> defines class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64214" y="2934000"/>
            <a:ext cx="569100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 Rectangle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400" b="1" dirty="0">
                <a:latin typeface="Consolas" panose="020B0609020204030204" pitchFamily="49" charset="0"/>
              </a:rPr>
              <a:t>height, width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latin typeface="Consolas" panose="020B0609020204030204" pitchFamily="49" charset="0"/>
              </a:rPr>
              <a:t>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6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Another way to </a:t>
            </a:r>
            <a:r>
              <a:rPr lang="en-US" sz="3400" b="1" dirty="0">
                <a:solidFill>
                  <a:schemeClr val="bg1"/>
                </a:solidFill>
              </a:rPr>
              <a:t>define a class</a:t>
            </a:r>
            <a:endParaRPr lang="en-US" sz="3400" dirty="0"/>
          </a:p>
          <a:p>
            <a:pPr lvl="1"/>
            <a:r>
              <a:rPr lang="en-US" sz="3200" dirty="0"/>
              <a:t>Class expressions can be </a:t>
            </a:r>
            <a:r>
              <a:rPr lang="en-US" sz="3200" b="1" dirty="0">
                <a:solidFill>
                  <a:schemeClr val="bg1"/>
                </a:solidFill>
              </a:rPr>
              <a:t>named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unnamed</a:t>
            </a:r>
            <a:r>
              <a:rPr lang="en-US" sz="32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Expression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1202" y="2835790"/>
            <a:ext cx="5561377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 Rectangle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constructor(height, width)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7100" y="2835790"/>
            <a:ext cx="591249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let Rectangle = class Rectangle2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constructor(height, width)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7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Function declarations </a:t>
            </a:r>
            <a:r>
              <a:rPr lang="en-US" sz="3400" b="1" dirty="0">
                <a:solidFill>
                  <a:schemeClr val="bg1"/>
                </a:solidFill>
              </a:rPr>
              <a:t>are hoisted </a:t>
            </a:r>
            <a:r>
              <a:rPr lang="en-US" sz="3400" dirty="0"/>
              <a:t>and class declarations </a:t>
            </a:r>
            <a:r>
              <a:rPr lang="en-US" sz="3400" b="1" dirty="0">
                <a:solidFill>
                  <a:schemeClr val="bg1"/>
                </a:solidFill>
              </a:rPr>
              <a:t>are not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You first need to declare your class and then access it, otherwise</a:t>
            </a:r>
            <a:br>
              <a:rPr lang="en-US" sz="3400" dirty="0"/>
            </a:b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ReferenceError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will be thrown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expressions </a:t>
            </a:r>
            <a:r>
              <a:rPr lang="en-US" sz="3400" dirty="0"/>
              <a:t>are subject to the same </a:t>
            </a:r>
            <a:r>
              <a:rPr lang="en-US" sz="3400" b="1" dirty="0">
                <a:solidFill>
                  <a:schemeClr val="bg1"/>
                </a:solidFill>
              </a:rPr>
              <a:t>hoisting restrictions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08553" y="3249000"/>
            <a:ext cx="827929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p = new Rectangle();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class Rectangle {}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1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8F605C-5153-4170-AC1A-A39201E5D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dirty="0"/>
              <a:t> for a rectangle object</a:t>
            </a:r>
          </a:p>
          <a:p>
            <a:pPr lvl="1"/>
            <a:r>
              <a:rPr lang="en-US" dirty="0"/>
              <a:t>It needs to have the following properties: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And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calcArea()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32855-6DCC-439E-9FBB-A8A55102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BF357-6199-413E-A099-362159D2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4059000"/>
            <a:ext cx="701804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Rectangle(4, 5, 'red');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rect.width</a:t>
            </a:r>
            <a:r>
              <a:rPr lang="en-US" sz="2400" b="1" dirty="0">
                <a:latin typeface="Consolas" panose="020B0609020204030204" pitchFamily="49" charset="0"/>
              </a:rPr>
              <a:t>);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rect.height</a:t>
            </a:r>
            <a:r>
              <a:rPr lang="en-US" sz="2400" b="1" dirty="0">
                <a:latin typeface="Consolas" panose="020B0609020204030204" pitchFamily="49" charset="0"/>
              </a:rPr>
              <a:t>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rect.color</a:t>
            </a:r>
            <a:r>
              <a:rPr lang="en-US" sz="2400" b="1" dirty="0">
                <a:latin typeface="Consolas" panose="020B0609020204030204" pitchFamily="49" charset="0"/>
              </a:rPr>
              <a:t>);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rect.calcArea</a:t>
            </a:r>
            <a:r>
              <a:rPr lang="en-US" sz="2400" b="1" dirty="0">
                <a:latin typeface="Consolas" panose="020B0609020204030204" pitchFamily="49" charset="0"/>
              </a:rPr>
              <a:t>());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</p:txBody>
      </p:sp>
    </p:spTree>
    <p:extLst>
      <p:ext uri="{BB962C8B-B14F-4D97-AF65-F5344CB8AC3E}">
        <p14:creationId xmlns:p14="http://schemas.microsoft.com/office/powerpoint/2010/main" val="23922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774</Words>
  <Application>Microsoft Office PowerPoint</Application>
  <PresentationFormat>Widescreen</PresentationFormat>
  <Paragraphs>347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JavaScript Classes</vt:lpstr>
      <vt:lpstr>Table of Contents</vt:lpstr>
      <vt:lpstr>Have a Question?</vt:lpstr>
      <vt:lpstr>Definition, Declaration, Expression, Hoisting</vt:lpstr>
      <vt:lpstr>Class Definition</vt:lpstr>
      <vt:lpstr>Class Declaration</vt:lpstr>
      <vt:lpstr>Class Expression </vt:lpstr>
      <vt:lpstr>Hoisting</vt:lpstr>
      <vt:lpstr>Problem: Rectangle</vt:lpstr>
      <vt:lpstr>Solution: Rectangle</vt:lpstr>
      <vt:lpstr>Class Body and Methods</vt:lpstr>
      <vt:lpstr>Class Body</vt:lpstr>
      <vt:lpstr>Prototype</vt:lpstr>
      <vt:lpstr>Prototype Methods</vt:lpstr>
      <vt:lpstr>Comparison with the New Syntax</vt:lpstr>
      <vt:lpstr>Static Methods</vt:lpstr>
      <vt:lpstr>Accessor Properties</vt:lpstr>
      <vt:lpstr>Accessor Properties in Action</vt:lpstr>
      <vt:lpstr>Private Properties</vt:lpstr>
      <vt:lpstr>Accessing Private Properties</vt:lpstr>
      <vt:lpstr>Problem: Person</vt:lpstr>
      <vt:lpstr>Solution: Person</vt:lpstr>
      <vt:lpstr>Problem: Get People</vt:lpstr>
      <vt:lpstr>Solution: Get People</vt:lpstr>
      <vt:lpstr>Class Inheritance</vt:lpstr>
      <vt:lpstr>Class Inheritance</vt:lpstr>
      <vt:lpstr>Class Inheritance - Example</vt:lpstr>
      <vt:lpstr>Class Inheritance - Example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Class Members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5</cp:revision>
  <dcterms:created xsi:type="dcterms:W3CDTF">2018-05-23T13:08:44Z</dcterms:created>
  <dcterms:modified xsi:type="dcterms:W3CDTF">2019-11-27T09:37:04Z</dcterms:modified>
  <cp:category>computer programming;programming;software development;software engineering</cp:category>
</cp:coreProperties>
</file>