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7"/>
  </p:notesMasterIdLst>
  <p:handoutMasterIdLst>
    <p:handoutMasterId r:id="rId38"/>
  </p:handoutMasterIdLst>
  <p:sldIdLst>
    <p:sldId id="678" r:id="rId2"/>
    <p:sldId id="679" r:id="rId3"/>
    <p:sldId id="680" r:id="rId4"/>
    <p:sldId id="651" r:id="rId5"/>
    <p:sldId id="652" r:id="rId6"/>
    <p:sldId id="653" r:id="rId7"/>
    <p:sldId id="654" r:id="rId8"/>
    <p:sldId id="655" r:id="rId9"/>
    <p:sldId id="656" r:id="rId10"/>
    <p:sldId id="657" r:id="rId11"/>
    <p:sldId id="658" r:id="rId12"/>
    <p:sldId id="659" r:id="rId13"/>
    <p:sldId id="660" r:id="rId14"/>
    <p:sldId id="661" r:id="rId15"/>
    <p:sldId id="662" r:id="rId16"/>
    <p:sldId id="663" r:id="rId17"/>
    <p:sldId id="664" r:id="rId18"/>
    <p:sldId id="665" r:id="rId19"/>
    <p:sldId id="666" r:id="rId20"/>
    <p:sldId id="667" r:id="rId21"/>
    <p:sldId id="668" r:id="rId22"/>
    <p:sldId id="669" r:id="rId23"/>
    <p:sldId id="670" r:id="rId24"/>
    <p:sldId id="671" r:id="rId25"/>
    <p:sldId id="672" r:id="rId26"/>
    <p:sldId id="673" r:id="rId27"/>
    <p:sldId id="674" r:id="rId28"/>
    <p:sldId id="675" r:id="rId29"/>
    <p:sldId id="676" r:id="rId30"/>
    <p:sldId id="681" r:id="rId31"/>
    <p:sldId id="646" r:id="rId32"/>
    <p:sldId id="685" r:id="rId33"/>
    <p:sldId id="683" r:id="rId34"/>
    <p:sldId id="649" r:id="rId35"/>
    <p:sldId id="65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78"/>
            <p14:sldId id="679"/>
            <p14:sldId id="680"/>
          </p14:sldIdLst>
        </p14:section>
        <p14:section name="Query Basics" id="{BC4A3995-4CED-4320-A673-95328C9C809D}">
          <p14:sldIdLst>
            <p14:sldId id="651"/>
            <p14:sldId id="652"/>
            <p14:sldId id="653"/>
            <p14:sldId id="654"/>
          </p14:sldIdLst>
        </p14:section>
        <p14:section name="Retrieving Data" id="{70B8B5BA-C876-4FFD-961F-A3D14C2D318C}">
          <p14:sldIdLst>
            <p14:sldId id="655"/>
            <p14:sldId id="656"/>
            <p14:sldId id="657"/>
            <p14:sldId id="658"/>
            <p14:sldId id="659"/>
            <p14:sldId id="660"/>
            <p14:sldId id="661"/>
            <p14:sldId id="662"/>
            <p14:sldId id="663"/>
            <p14:sldId id="664"/>
            <p14:sldId id="665"/>
            <p14:sldId id="666"/>
            <p14:sldId id="667"/>
            <p14:sldId id="668"/>
          </p14:sldIdLst>
        </p14:section>
        <p14:section name="Writing Data in Tables" id="{6D0DEF3F-3051-44F4-9061-7DCDEB0E6F1F}">
          <p14:sldIdLst>
            <p14:sldId id="669"/>
            <p14:sldId id="670"/>
            <p14:sldId id="671"/>
            <p14:sldId id="672"/>
          </p14:sldIdLst>
        </p14:section>
        <p14:section name="Modifying Existing Records" id="{67513916-16DD-484F-9D5D-B45F499DE1C3}">
          <p14:sldIdLst>
            <p14:sldId id="673"/>
            <p14:sldId id="674"/>
            <p14:sldId id="675"/>
            <p14:sldId id="676"/>
            <p14:sldId id="681"/>
          </p14:sldIdLst>
        </p14:section>
        <p14:section name="Conclusion" id="{10E03AB1-9AA8-4E86-9A64-D741901E50A2}">
          <p14:sldIdLst>
            <p14:sldId id="646"/>
            <p14:sldId id="685"/>
            <p14:sldId id="683"/>
            <p14:sldId id="649"/>
            <p14:sldId id="650"/>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5" autoAdjust="0"/>
    <p:restoredTop sz="78010" autoAdjust="0"/>
  </p:normalViewPr>
  <p:slideViewPr>
    <p:cSldViewPr snapToGrid="0" showGuides="1">
      <p:cViewPr varScale="1">
        <p:scale>
          <a:sx n="68" d="100"/>
          <a:sy n="68" d="100"/>
        </p:scale>
        <p:origin x="1234" y="67"/>
      </p:cViewPr>
      <p:guideLst>
        <p:guide orient="horz" pos="2184"/>
        <p:guide pos="3840"/>
      </p:guideLst>
    </p:cSldViewPr>
  </p:slideViewPr>
  <p:outlineViewPr>
    <p:cViewPr>
      <p:scale>
        <a:sx n="33" d="100"/>
        <a:sy n="33" d="100"/>
      </p:scale>
      <p:origin x="0" y="-214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19.9.2019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779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0548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6570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290002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45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22107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58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02041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291223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81616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157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279151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4296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431233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304677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1478877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7650351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9/19/2019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9/19/2019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694579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47540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9/19/2019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56383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665199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62468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6665418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145279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90031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709658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526952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2392058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6695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264187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584772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2260858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7516817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607245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40725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1057436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023723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7386708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160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346234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13763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9/19/2019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9/19/2019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hyperlink" Target="http://www.xs-software.com/" TargetMode="External"/><Relationship Id="rId18" Type="http://schemas.openxmlformats.org/officeDocument/2006/relationships/image" Target="../media/image70.png"/><Relationship Id="rId26" Type="http://schemas.openxmlformats.org/officeDocument/2006/relationships/image" Target="../media/image74.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67.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14.xml"/><Relationship Id="rId16" Type="http://schemas.openxmlformats.org/officeDocument/2006/relationships/image" Target="../media/image69.png"/><Relationship Id="rId20" Type="http://schemas.openxmlformats.org/officeDocument/2006/relationships/image" Target="../media/image71.png"/><Relationship Id="rId1" Type="http://schemas.openxmlformats.org/officeDocument/2006/relationships/slideLayout" Target="../slideLayouts/slideLayout6.xml"/><Relationship Id="rId6" Type="http://schemas.openxmlformats.org/officeDocument/2006/relationships/image" Target="../media/image64.png"/><Relationship Id="rId11" Type="http://schemas.openxmlformats.org/officeDocument/2006/relationships/hyperlink" Target="http://www.telenor.bg/" TargetMode="External"/><Relationship Id="rId24" Type="http://schemas.openxmlformats.org/officeDocument/2006/relationships/image" Target="../media/image73.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66.png"/><Relationship Id="rId19" Type="http://schemas.openxmlformats.org/officeDocument/2006/relationships/hyperlink" Target="http://smartit.bg/" TargetMode="External"/><Relationship Id="rId4" Type="http://schemas.openxmlformats.org/officeDocument/2006/relationships/image" Target="../media/image63.png"/><Relationship Id="rId9" Type="http://schemas.openxmlformats.org/officeDocument/2006/relationships/hyperlink" Target="https://www.softwaregroup.com/" TargetMode="External"/><Relationship Id="rId14" Type="http://schemas.openxmlformats.org/officeDocument/2006/relationships/image" Target="../media/image68.png"/><Relationship Id="rId22" Type="http://schemas.openxmlformats.org/officeDocument/2006/relationships/image" Target="../media/image72.png"/></Relationships>
</file>

<file path=ppt/slides/_rels/slide33.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75.jpeg"/><Relationship Id="rId7" Type="http://schemas.openxmlformats.org/officeDocument/2006/relationships/image" Target="../media/image77.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76.png"/><Relationship Id="rId4" Type="http://schemas.openxmlformats.org/officeDocument/2006/relationships/hyperlink" Target="https://www.onebitsoftware.net/" TargetMode="External"/><Relationship Id="rId9" Type="http://schemas.openxmlformats.org/officeDocument/2006/relationships/image" Target="../media/image78.gif"/></Relationships>
</file>

<file path=ppt/slides/_rels/slide34.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8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80.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US" sz="2800" dirty="0"/>
              <a:t>Create, Retrieve, Update, Delete</a:t>
            </a:r>
          </a:p>
          <a:p>
            <a:r>
              <a:rPr lang="en-US" sz="2800" dirty="0"/>
              <a:t>using SQL queries</a:t>
            </a:r>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2500620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6792642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003744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buClr>
                <a:schemeClr val="tx1"/>
              </a:buClr>
            </a:pPr>
            <a:r>
              <a:rPr lang="en-US" b="1" dirty="0">
                <a:solidFill>
                  <a:schemeClr val="bg1"/>
                </a:solidFill>
              </a:rPr>
              <a:t>String literals </a:t>
            </a:r>
            <a:r>
              <a:rPr lang="en-US" dirty="0"/>
              <a:t>are enclosed in </a:t>
            </a:r>
            <a:r>
              <a:rPr lang="en-US" b="1" dirty="0">
                <a:solidFill>
                  <a:schemeClr val="bg1"/>
                </a:solidFill>
              </a:rPr>
              <a:t>single quotes</a:t>
            </a:r>
          </a:p>
          <a:p>
            <a:pPr lvl="1">
              <a:lnSpc>
                <a:spcPct val="100000"/>
              </a:lnSpc>
            </a:pPr>
            <a:r>
              <a:rPr lang="en-US" dirty="0"/>
              <a:t>Column names containing </a:t>
            </a:r>
            <a:r>
              <a:rPr lang="en-US" b="1" dirty="0">
                <a:solidFill>
                  <a:schemeClr val="bg1"/>
                </a:solidFill>
              </a:rPr>
              <a:t>special symbols </a:t>
            </a:r>
            <a:r>
              <a:rPr lang="en-US" dirty="0"/>
              <a:t>use </a:t>
            </a:r>
            <a:r>
              <a:rPr lang="en-US" b="1" dirty="0">
                <a:solidFill>
                  <a:schemeClr val="bg1"/>
                </a:solidFill>
              </a:rPr>
              <a:t>brackets</a:t>
            </a:r>
            <a:endParaRPr lang="en-US" sz="3000" b="1" dirty="0">
              <a:solidFill>
                <a:schemeClr val="bg1"/>
              </a:solidFill>
            </a:endParaRP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504836" name="Rectangle 4"/>
          <p:cNvSpPr>
            <a:spLocks noChangeArrowheads="1"/>
          </p:cNvSpPr>
          <p:nvPr/>
        </p:nvSpPr>
        <p:spPr bwMode="auto">
          <a:xfrm>
            <a:off x="1444624" y="3089565"/>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072653605"/>
              </p:ext>
            </p:extLst>
          </p:nvPr>
        </p:nvGraphicFramePr>
        <p:xfrm>
          <a:off x="3198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34916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pic>
        <p:nvPicPr>
          <p:cNvPr id="6" name="Picture 5"/>
          <p:cNvPicPr>
            <a:picLocks noChangeAspect="1"/>
          </p:cNvPicPr>
          <p:nvPr/>
        </p:nvPicPr>
        <p:blipFill rotWithShape="1">
          <a:blip r:embed="rId2"/>
          <a:srcRect b="18421"/>
          <a:stretch/>
        </p:blipFill>
        <p:spPr>
          <a:xfrm>
            <a:off x="3438563" y="2937161"/>
            <a:ext cx="4818746" cy="2516851"/>
          </a:xfrm>
          <a:prstGeom prst="roundRect">
            <a:avLst>
              <a:gd name="adj" fmla="val 6937"/>
            </a:avLst>
          </a:prstGeom>
        </p:spPr>
      </p:pic>
    </p:spTree>
    <p:extLst>
      <p:ext uri="{BB962C8B-B14F-4D97-AF65-F5344CB8AC3E}">
        <p14:creationId xmlns:p14="http://schemas.microsoft.com/office/powerpoint/2010/main" val="1953447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Solution: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Tree>
    <p:extLst>
      <p:ext uri="{BB962C8B-B14F-4D97-AF65-F5344CB8AC3E}">
        <p14:creationId xmlns:p14="http://schemas.microsoft.com/office/powerpoint/2010/main" val="9114362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15</a:t>
            </a:fld>
            <a:endParaRPr lang="en-US" dirty="0"/>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Tree>
    <p:extLst>
      <p:ext uri="{BB962C8B-B14F-4D97-AF65-F5344CB8AC3E}">
        <p14:creationId xmlns:p14="http://schemas.microsoft.com/office/powerpoint/2010/main" val="2206570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Combine conditions using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sz="2800" b="1" dirty="0">
                <a:solidFill>
                  <a:schemeClr val="bg1"/>
                </a:solidFill>
                <a:latin typeface="Consolas" pitchFamily="49" charset="0"/>
              </a:rPr>
              <a:t>BETWEEN</a:t>
            </a:r>
            <a:r>
              <a:rPr lang="en-US" dirty="0">
                <a:solidFill>
                  <a:schemeClr val="tx2">
                    <a:lumMod val="75000"/>
                  </a:schemeClr>
                </a:solidFill>
              </a:rPr>
              <a:t> </a:t>
            </a:r>
            <a:r>
              <a:rPr lang="en-US" dirty="0"/>
              <a:t>operator to </a:t>
            </a:r>
            <a:r>
              <a:rPr lang="en-US" b="1" dirty="0">
                <a:solidFill>
                  <a:schemeClr val="bg1"/>
                </a:solidFill>
              </a:rPr>
              <a:t>specify a range</a:t>
            </a:r>
            <a:r>
              <a:rPr lang="en-US" dirty="0"/>
              <a:t>:</a:t>
            </a:r>
          </a:p>
          <a:p>
            <a:pPr>
              <a:spcBef>
                <a:spcPts val="8400"/>
              </a:spcBef>
            </a:pPr>
            <a:r>
              <a:rPr lang="en-US" dirty="0"/>
              <a:t>Using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en-US" dirty="0"/>
              <a:t>to specify </a:t>
            </a:r>
            <a:r>
              <a:rPr lang="en-US" b="1" dirty="0">
                <a:solidFill>
                  <a:schemeClr val="bg1"/>
                </a:solidFill>
              </a:rPr>
              <a:t>a set of values</a:t>
            </a:r>
            <a:r>
              <a:rPr lang="en-US" dirty="0"/>
              <a:t>:</a:t>
            </a:r>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Tree>
    <p:extLst>
      <p:ext uri="{BB962C8B-B14F-4D97-AF65-F5344CB8AC3E}">
        <p14:creationId xmlns:p14="http://schemas.microsoft.com/office/powerpoint/2010/main" val="321260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28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825109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Tree>
    <p:extLst>
      <p:ext uri="{BB962C8B-B14F-4D97-AF65-F5344CB8AC3E}">
        <p14:creationId xmlns:p14="http://schemas.microsoft.com/office/powerpoint/2010/main" val="21851420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19</a:t>
            </a:fld>
            <a:endParaRPr lang="en-US" dirty="0"/>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Tree>
    <p:extLst>
      <p:ext uri="{BB962C8B-B14F-4D97-AF65-F5344CB8AC3E}">
        <p14:creationId xmlns:p14="http://schemas.microsoft.com/office/powerpoint/2010/main" val="6652858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6752193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fontScale="92500"/>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en-US" dirty="0"/>
              <a:t>Note: Query </a:t>
            </a:r>
            <a:r>
              <a:rPr lang="en-US" b="1" dirty="0">
                <a:solidFill>
                  <a:schemeClr val="bg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41519174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21</a:t>
            </a:fld>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Tree>
    <p:extLst>
      <p:ext uri="{BB962C8B-B14F-4D97-AF65-F5344CB8AC3E}">
        <p14:creationId xmlns:p14="http://schemas.microsoft.com/office/powerpoint/2010/main" val="169110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Writing Data in Tables</a:t>
            </a:r>
            <a:endParaRPr lang="bg-BG" dirty="0"/>
          </a:p>
        </p:txBody>
      </p:sp>
      <p:sp>
        <p:nvSpPr>
          <p:cNvPr id="5" name="Text Placeholder 4"/>
          <p:cNvSpPr>
            <a:spLocks noGrp="1"/>
          </p:cNvSpPr>
          <p:nvPr>
            <p:ph type="body" sz="quarter" idx="11"/>
          </p:nvPr>
        </p:nvSpPr>
        <p:spPr>
          <a:xfrm>
            <a:off x="615109" y="5961496"/>
            <a:ext cx="10961783" cy="499819"/>
          </a:xfrm>
        </p:spPr>
        <p:txBody>
          <a:bodyPr/>
          <a:lstStyle/>
          <a:p>
            <a:r>
              <a:rPr lang="en-US" dirty="0"/>
              <a:t>Using SQL INSERT</a:t>
            </a:r>
            <a:endParaRPr lang="bg-BG" dirty="0"/>
          </a:p>
          <a:p>
            <a:endParaRPr lang="bg-BG"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87" y="1525866"/>
            <a:ext cx="2151803" cy="2241462"/>
          </a:xfrm>
          <a:prstGeom prst="rect">
            <a:avLst/>
          </a:prstGeom>
        </p:spPr>
      </p:pic>
    </p:spTree>
    <p:extLst>
      <p:ext uri="{BB962C8B-B14F-4D97-AF65-F5344CB8AC3E}">
        <p14:creationId xmlns:p14="http://schemas.microsoft.com/office/powerpoint/2010/main" val="27201669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The SQL </a:t>
            </a:r>
            <a:r>
              <a:rPr lang="en-US" sz="3600" b="1" dirty="0">
                <a:solidFill>
                  <a:schemeClr val="bg1"/>
                </a:solidFill>
                <a:latin typeface="Consolas" pitchFamily="49" charset="0"/>
              </a:rPr>
              <a:t>INSERT</a:t>
            </a:r>
            <a:r>
              <a:rPr lang="en-US" sz="3600" dirty="0"/>
              <a:t> command</a:t>
            </a:r>
            <a:endParaRPr lang="bg-BG" sz="3600" dirty="0"/>
          </a:p>
          <a:p>
            <a:pPr marL="357188" indent="-357188">
              <a:lnSpc>
                <a:spcPct val="100000"/>
              </a:lnSpc>
            </a:pPr>
            <a:endParaRPr lang="bg-BG" sz="3600" b="1" dirty="0">
              <a:solidFill>
                <a:schemeClr val="bg1"/>
              </a:solidFill>
            </a:endParaRPr>
          </a:p>
          <a:p>
            <a:pPr marL="357188" indent="-357188">
              <a:lnSpc>
                <a:spcPct val="100000"/>
              </a:lnSpc>
            </a:pPr>
            <a:endParaRPr lang="bg-BG" sz="3600" b="1" dirty="0">
              <a:solidFill>
                <a:schemeClr val="bg1"/>
              </a:solidFill>
            </a:endParaRPr>
          </a:p>
          <a:p>
            <a:pPr marL="357188" indent="-357188">
              <a:lnSpc>
                <a:spcPct val="100000"/>
              </a:lnSpc>
              <a:spcBef>
                <a:spcPts val="3000"/>
              </a:spcBef>
              <a:buClr>
                <a:schemeClr val="tx1"/>
              </a:buClr>
            </a:pPr>
            <a:r>
              <a:rPr lang="en-US" sz="3600" b="1" dirty="0">
                <a:solidFill>
                  <a:schemeClr val="bg1"/>
                </a:solidFill>
              </a:rPr>
              <a:t>Bulk data </a:t>
            </a:r>
            <a:r>
              <a:rPr lang="en-US" sz="3600" dirty="0"/>
              <a:t>can be recorded in a single query, </a:t>
            </a:r>
            <a:br>
              <a:rPr lang="en-US" sz="3600" dirty="0"/>
            </a:br>
            <a:r>
              <a:rPr lang="en-US" sz="3600" dirty="0"/>
              <a:t>separated by comma</a:t>
            </a:r>
          </a:p>
          <a:p>
            <a:endParaRPr lang="bg-BG" dirty="0"/>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2211068" y="1911501"/>
            <a:ext cx="8210227"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Towns VALUES (33, 'Paris')</a:t>
            </a:r>
          </a:p>
        </p:txBody>
      </p:sp>
      <p:sp>
        <p:nvSpPr>
          <p:cNvPr id="9" name="Rectangle 8"/>
          <p:cNvSpPr>
            <a:spLocks noChangeArrowheads="1"/>
          </p:cNvSpPr>
          <p:nvPr/>
        </p:nvSpPr>
        <p:spPr bwMode="auto">
          <a:xfrm>
            <a:off x="2211067" y="4783473"/>
            <a:ext cx="5507089"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EmployeesProjects</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(229, 1),</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3), …</a:t>
            </a:r>
          </a:p>
        </p:txBody>
      </p:sp>
      <p:sp>
        <p:nvSpPr>
          <p:cNvPr id="10" name="Rectangle 4"/>
          <p:cNvSpPr>
            <a:spLocks noChangeArrowheads="1"/>
          </p:cNvSpPr>
          <p:nvPr/>
        </p:nvSpPr>
        <p:spPr bwMode="auto">
          <a:xfrm>
            <a:off x="2211067" y="2562049"/>
            <a:ext cx="821022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Projects (Name, StartDate)</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('Reflective Jacket', GETDATE())</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92666" y="4749170"/>
            <a:ext cx="2028628" cy="1825969"/>
          </a:xfrm>
          <a:prstGeom prst="rect">
            <a:avLst/>
          </a:prstGeom>
        </p:spPr>
      </p:pic>
    </p:spTree>
    <p:extLst>
      <p:ext uri="{BB962C8B-B14F-4D97-AF65-F5344CB8AC3E}">
        <p14:creationId xmlns:p14="http://schemas.microsoft.com/office/powerpoint/2010/main" val="3718367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Inserting rows into existing table:</a:t>
            </a:r>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r>
              <a:rPr lang="en-US" sz="3600" dirty="0"/>
              <a:t>Using existing records to create a </a:t>
            </a:r>
            <a:r>
              <a:rPr lang="en-US" sz="3600" b="1" dirty="0">
                <a:solidFill>
                  <a:schemeClr val="bg1"/>
                </a:solidFill>
              </a:rPr>
              <a:t>new table</a:t>
            </a:r>
            <a:r>
              <a:rPr lang="en-US" sz="3600" dirty="0"/>
              <a:t>:</a:t>
            </a:r>
          </a:p>
          <a:p>
            <a:endParaRPr lang="bg-BG" dirty="0"/>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sp>
        <p:nvSpPr>
          <p:cNvPr id="559108" name="Rectangle 4"/>
          <p:cNvSpPr>
            <a:spLocks noChangeArrowheads="1"/>
          </p:cNvSpPr>
          <p:nvPr/>
        </p:nvSpPr>
        <p:spPr bwMode="auto">
          <a:xfrm>
            <a:off x="1447800" y="1867034"/>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bg1"/>
                </a:solidFill>
                <a:latin typeface="Consolas" pitchFamily="49" charset="0"/>
                <a:cs typeface="Consolas" pitchFamily="49" charset="0"/>
              </a:rPr>
              <a:t>INSERT INTO </a:t>
            </a:r>
            <a:r>
              <a:rPr lang="en-US" sz="2800" b="1" noProof="1">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Departments</a:t>
            </a:r>
          </a:p>
        </p:txBody>
      </p:sp>
      <p:sp>
        <p:nvSpPr>
          <p:cNvPr id="9" name="Rectangle 4"/>
          <p:cNvSpPr>
            <a:spLocks noChangeArrowheads="1"/>
          </p:cNvSpPr>
          <p:nvPr/>
        </p:nvSpPr>
        <p:spPr bwMode="auto">
          <a:xfrm>
            <a:off x="1447801" y="4664079"/>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INTO </a:t>
            </a:r>
            <a:r>
              <a:rPr lang="en-US" sz="2800" b="1" noProof="1">
                <a:solidFill>
                  <a:schemeClr val="bg1"/>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Customers</a:t>
            </a:r>
          </a:p>
        </p:txBody>
      </p:sp>
      <p:sp>
        <p:nvSpPr>
          <p:cNvPr id="13" name="AutoShape 5"/>
          <p:cNvSpPr>
            <a:spLocks noChangeArrowheads="1"/>
          </p:cNvSpPr>
          <p:nvPr/>
        </p:nvSpPr>
        <p:spPr bwMode="auto">
          <a:xfrm>
            <a:off x="6748144" y="5439213"/>
            <a:ext cx="2767815" cy="584855"/>
          </a:xfrm>
          <a:prstGeom prst="wedgeRoundRectCallout">
            <a:avLst>
              <a:gd name="adj1" fmla="val -63924"/>
              <a:gd name="adj2" fmla="val -52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table name</a:t>
            </a:r>
          </a:p>
        </p:txBody>
      </p:sp>
      <p:sp>
        <p:nvSpPr>
          <p:cNvPr id="14" name="AutoShape 5"/>
          <p:cNvSpPr>
            <a:spLocks noChangeArrowheads="1"/>
          </p:cNvSpPr>
          <p:nvPr/>
        </p:nvSpPr>
        <p:spPr bwMode="auto">
          <a:xfrm>
            <a:off x="4754856" y="6117267"/>
            <a:ext cx="2467354" cy="602716"/>
          </a:xfrm>
          <a:prstGeom prst="wedgeRoundRectCallout">
            <a:avLst>
              <a:gd name="adj1" fmla="val -47218"/>
              <a:gd name="adj2" fmla="val -993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Existing source</a:t>
            </a:r>
          </a:p>
        </p:txBody>
      </p:sp>
      <p:sp>
        <p:nvSpPr>
          <p:cNvPr id="15" name="AutoShape 5"/>
          <p:cNvSpPr>
            <a:spLocks noChangeArrowheads="1"/>
          </p:cNvSpPr>
          <p:nvPr/>
        </p:nvSpPr>
        <p:spPr bwMode="auto">
          <a:xfrm>
            <a:off x="6967780" y="1130759"/>
            <a:ext cx="2728672" cy="584855"/>
          </a:xfrm>
          <a:prstGeom prst="wedgeRoundRectCallout">
            <a:avLst>
              <a:gd name="adj1" fmla="val -39828"/>
              <a:gd name="adj2" fmla="val 9870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p>
        </p:txBody>
      </p:sp>
    </p:spTree>
    <p:extLst>
      <p:ext uri="{BB962C8B-B14F-4D97-AF65-F5344CB8AC3E}">
        <p14:creationId xmlns:p14="http://schemas.microsoft.com/office/powerpoint/2010/main" val="2186520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rPr>
              <a:t>Sequences</a:t>
            </a:r>
            <a:r>
              <a:rPr lang="en-US" dirty="0"/>
              <a:t> are </a:t>
            </a:r>
            <a:r>
              <a:rPr lang="en-US" b="1" dirty="0">
                <a:solidFill>
                  <a:schemeClr val="bg1"/>
                </a:solidFill>
              </a:rPr>
              <a:t>special object</a:t>
            </a:r>
            <a:r>
              <a:rPr lang="en-US" dirty="0"/>
              <a:t> in SQL Server</a:t>
            </a:r>
          </a:p>
          <a:p>
            <a:pPr lvl="1"/>
            <a:r>
              <a:rPr lang="en-US" dirty="0"/>
              <a:t>Similar to </a:t>
            </a:r>
            <a:r>
              <a:rPr lang="en-US" b="1" dirty="0">
                <a:solidFill>
                  <a:schemeClr val="bg1"/>
                </a:solidFill>
                <a:latin typeface="Consolas" panose="020B0609020204030204" pitchFamily="49" charset="0"/>
              </a:rPr>
              <a:t>IDENTITY</a:t>
            </a:r>
            <a:r>
              <a:rPr lang="en-US" dirty="0"/>
              <a:t> fields</a:t>
            </a:r>
          </a:p>
          <a:p>
            <a:r>
              <a:rPr lang="en-US" dirty="0"/>
              <a:t>Returns an </a:t>
            </a:r>
            <a:r>
              <a:rPr lang="en-US" b="1" dirty="0">
                <a:solidFill>
                  <a:schemeClr val="bg1"/>
                </a:solidFill>
              </a:rPr>
              <a:t>incrementing value </a:t>
            </a:r>
            <a:r>
              <a:rPr lang="en-US" dirty="0"/>
              <a:t>every time </a:t>
            </a:r>
            <a:r>
              <a:rPr lang="en-US" dirty="0" smtClean="0"/>
              <a:t>it's </a:t>
            </a:r>
            <a:r>
              <a:rPr lang="en-US" dirty="0"/>
              <a:t>used</a:t>
            </a:r>
          </a:p>
          <a:p>
            <a:endParaRPr lang="bg-BG" dirty="0"/>
          </a:p>
        </p:txBody>
      </p:sp>
      <p:sp>
        <p:nvSpPr>
          <p:cNvPr id="4" name="Title 3"/>
          <p:cNvSpPr>
            <a:spLocks noGrp="1"/>
          </p:cNvSpPr>
          <p:nvPr>
            <p:ph type="title"/>
          </p:nvPr>
        </p:nvSpPr>
        <p:spPr/>
        <p:txBody>
          <a:bodyPr/>
          <a:lstStyle/>
          <a:p>
            <a:r>
              <a:rPr lang="en-US" dirty="0"/>
              <a:t>Sequences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4" name="Rectangle 4"/>
          <p:cNvSpPr>
            <a:spLocks noChangeArrowheads="1"/>
          </p:cNvSpPr>
          <p:nvPr/>
        </p:nvSpPr>
        <p:spPr bwMode="auto">
          <a:xfrm>
            <a:off x="838200" y="3214079"/>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SEQUENCE </a:t>
            </a:r>
            <a:r>
              <a:rPr lang="en-US" sz="3200" b="1" noProof="1">
                <a:latin typeface="Consolas" pitchFamily="49" charset="0"/>
                <a:cs typeface="Consolas" pitchFamily="49" charset="0"/>
              </a:rPr>
              <a:t>seq_Customers_CustomerID </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latin typeface="Consolas" pitchFamily="49" charset="0"/>
                <a:cs typeface="Consolas" pitchFamily="49" charset="0"/>
              </a:rPr>
              <a:t> INT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START WITH </a:t>
            </a:r>
            <a:r>
              <a:rPr lang="en-US" sz="3200" b="1" noProof="1">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INCREMENT BY </a:t>
            </a:r>
            <a:r>
              <a:rPr lang="en-US" sz="3200" b="1" noProof="1">
                <a:latin typeface="Consolas" pitchFamily="49" charset="0"/>
                <a:cs typeface="Consolas" pitchFamily="49" charset="0"/>
              </a:rPr>
              <a:t>1</a:t>
            </a:r>
          </a:p>
        </p:txBody>
      </p:sp>
      <p:sp>
        <p:nvSpPr>
          <p:cNvPr id="7" name="Rectangle 4"/>
          <p:cNvSpPr>
            <a:spLocks noChangeArrowheads="1"/>
          </p:cNvSpPr>
          <p:nvPr/>
        </p:nvSpPr>
        <p:spPr bwMode="auto">
          <a:xfrm>
            <a:off x="838200" y="5414904"/>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NEXT VALUE FOR </a:t>
            </a:r>
            <a:r>
              <a:rPr lang="en-US" sz="3200" b="1" noProof="1">
                <a:solidFill>
                  <a:schemeClr val="tx2"/>
                </a:solidFill>
                <a:latin typeface="Consolas" pitchFamily="49" charset="0"/>
                <a:cs typeface="Consolas" pitchFamily="49" charset="0"/>
              </a:rPr>
              <a:t>seq_Customers_CustomerID </a:t>
            </a:r>
          </a:p>
        </p:txBody>
      </p:sp>
    </p:spTree>
    <p:extLst>
      <p:ext uri="{BB962C8B-B14F-4D97-AF65-F5344CB8AC3E}">
        <p14:creationId xmlns:p14="http://schemas.microsoft.com/office/powerpoint/2010/main" val="34719881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Modifying Existing Records</a:t>
            </a:r>
            <a:endParaRPr lang="bg-BG" dirty="0"/>
          </a:p>
        </p:txBody>
      </p:sp>
      <p:sp>
        <p:nvSpPr>
          <p:cNvPr id="4" name="Text Placeholder 3"/>
          <p:cNvSpPr>
            <a:spLocks noGrp="1"/>
          </p:cNvSpPr>
          <p:nvPr>
            <p:ph type="body" sz="quarter" idx="11"/>
          </p:nvPr>
        </p:nvSpPr>
        <p:spPr>
          <a:xfrm>
            <a:off x="615109" y="6048379"/>
            <a:ext cx="10961783" cy="499819"/>
          </a:xfrm>
        </p:spPr>
        <p:txBody>
          <a:bodyPr/>
          <a:lstStyle/>
          <a:p>
            <a:r>
              <a:rPr lang="en-US" dirty="0"/>
              <a:t>Using SQL UPDATE and DELETE</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04" y="1155192"/>
            <a:ext cx="2761488" cy="2761488"/>
          </a:xfrm>
          <a:prstGeom prst="rect">
            <a:avLst/>
          </a:prstGeom>
        </p:spPr>
      </p:pic>
    </p:spTree>
    <p:extLst>
      <p:ext uri="{BB962C8B-B14F-4D97-AF65-F5344CB8AC3E}">
        <p14:creationId xmlns:p14="http://schemas.microsoft.com/office/powerpoint/2010/main" val="32670026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Deleting specific rows from a table</a:t>
            </a:r>
          </a:p>
          <a:p>
            <a:pPr>
              <a:lnSpc>
                <a:spcPct val="100000"/>
              </a:lnSpc>
              <a:spcBef>
                <a:spcPts val="9600"/>
              </a:spcBef>
            </a:pPr>
            <a:r>
              <a:rPr lang="en-US" dirty="0"/>
              <a:t>Note: </a:t>
            </a:r>
            <a:r>
              <a:rPr lang="en-US" dirty="0" smtClean="0"/>
              <a:t>Don't </a:t>
            </a:r>
            <a:r>
              <a:rPr lang="en-US" dirty="0"/>
              <a:t>forget the </a:t>
            </a:r>
            <a:r>
              <a:rPr lang="en-US" b="1" dirty="0">
                <a:solidFill>
                  <a:schemeClr val="bg1"/>
                </a:solidFill>
                <a:latin typeface="Consolas" pitchFamily="49" charset="0"/>
              </a:rPr>
              <a:t>WHERE</a:t>
            </a:r>
            <a:r>
              <a:rPr lang="en-US" dirty="0"/>
              <a:t> clause!</a:t>
            </a:r>
          </a:p>
          <a:p>
            <a:pPr>
              <a:lnSpc>
                <a:spcPct val="100000"/>
              </a:lnSpc>
              <a:spcBef>
                <a:spcPts val="4800"/>
              </a:spcBef>
            </a:pPr>
            <a:r>
              <a:rPr lang="en-US" dirty="0"/>
              <a:t>Delete all rows from a table (works faster than </a:t>
            </a:r>
            <a:br>
              <a:rPr lang="en-US" dirty="0"/>
            </a:br>
            <a:r>
              <a:rPr lang="en-US" b="1" dirty="0">
                <a:solidFill>
                  <a:schemeClr val="bg1"/>
                </a:solidFill>
                <a:latin typeface="Consolas" panose="020B0609020204030204" pitchFamily="49" charset="0"/>
                <a:cs typeface="Consolas" panose="020B0609020204030204" pitchFamily="49" charset="0"/>
              </a:rPr>
              <a:t>DELETE</a:t>
            </a:r>
            <a:r>
              <a:rPr lang="en-US" dirty="0"/>
              <a:t>):</a:t>
            </a:r>
          </a:p>
          <a:p>
            <a:endParaRPr lang="bg-BG"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566276" name="Rectangle 4"/>
          <p:cNvSpPr>
            <a:spLocks noChangeArrowheads="1"/>
          </p:cNvSpPr>
          <p:nvPr/>
        </p:nvSpPr>
        <p:spPr bwMode="auto">
          <a:xfrm>
            <a:off x="2225042" y="2098358"/>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DELETE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FROM</a:t>
            </a:r>
            <a:r>
              <a:rPr lang="en-US" sz="3200" b="1" noProof="1">
                <a:latin typeface="Consolas" pitchFamily="49" charset="0"/>
                <a:cs typeface="Consolas" pitchFamily="49" charset="0"/>
              </a:rPr>
              <a:t> Employees WHERE EmployeeID = 1</a:t>
            </a:r>
          </a:p>
        </p:txBody>
      </p:sp>
      <p:sp>
        <p:nvSpPr>
          <p:cNvPr id="566277" name="Rectangle 5"/>
          <p:cNvSpPr>
            <a:spLocks noChangeArrowheads="1"/>
          </p:cNvSpPr>
          <p:nvPr/>
        </p:nvSpPr>
        <p:spPr bwMode="auto">
          <a:xfrm>
            <a:off x="2224091" y="5355337"/>
            <a:ext cx="4816789"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TABLE Users</a:t>
            </a:r>
          </a:p>
        </p:txBody>
      </p:sp>
      <p:sp>
        <p:nvSpPr>
          <p:cNvPr id="8" name="AutoShape 5"/>
          <p:cNvSpPr>
            <a:spLocks noChangeArrowheads="1"/>
          </p:cNvSpPr>
          <p:nvPr/>
        </p:nvSpPr>
        <p:spPr bwMode="auto">
          <a:xfrm>
            <a:off x="9217152" y="3264317"/>
            <a:ext cx="2133600" cy="754917"/>
          </a:xfrm>
          <a:prstGeom prst="wedgeRoundRectCallout">
            <a:avLst>
              <a:gd name="adj1" fmla="val -52495"/>
              <a:gd name="adj2" fmla="val -9953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9" y="4746988"/>
            <a:ext cx="1445808" cy="1445808"/>
          </a:xfrm>
          <a:prstGeom prst="rect">
            <a:avLst/>
          </a:prstGeom>
        </p:spPr>
      </p:pic>
    </p:spTree>
    <p:extLst>
      <p:ext uri="{BB962C8B-B14F-4D97-AF65-F5344CB8AC3E}">
        <p14:creationId xmlns:p14="http://schemas.microsoft.com/office/powerpoint/2010/main" val="2517813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0"/>
          </p:nvPr>
        </p:nvSpPr>
        <p:spPr/>
        <p:txBody>
          <a:bodyPr>
            <a:normAutofit lnSpcReduction="10000"/>
          </a:bodyPr>
          <a:lstStyle/>
          <a:p>
            <a:r>
              <a:rPr lang="en-US" dirty="0"/>
              <a:t>The SQL UPDATE command</a:t>
            </a:r>
          </a:p>
          <a:p>
            <a:endParaRPr lang="en-US" dirty="0"/>
          </a:p>
          <a:p>
            <a:endParaRPr lang="en-US" dirty="0"/>
          </a:p>
          <a:p>
            <a:endParaRPr lang="en-US" dirty="0"/>
          </a:p>
          <a:p>
            <a:endParaRPr lang="en-US" dirty="0"/>
          </a:p>
          <a:p>
            <a:endParaRPr lang="en-US" dirty="0"/>
          </a:p>
          <a:p>
            <a:endParaRPr lang="en-US" dirty="0"/>
          </a:p>
          <a:p>
            <a:r>
              <a:rPr lang="en-US" dirty="0"/>
              <a:t>Note: </a:t>
            </a:r>
            <a:r>
              <a:rPr lang="en-US" dirty="0" smtClean="0"/>
              <a:t>Don</a:t>
            </a:r>
            <a:r>
              <a:rPr lang="bg-BG" dirty="0" smtClean="0"/>
              <a:t>'</a:t>
            </a:r>
            <a:r>
              <a:rPr lang="en-US" dirty="0" smtClean="0"/>
              <a:t>t </a:t>
            </a:r>
            <a:r>
              <a:rPr lang="en-US" dirty="0"/>
              <a:t>forget the </a:t>
            </a:r>
            <a:r>
              <a:rPr lang="en-US" sz="3200" b="1" dirty="0">
                <a:solidFill>
                  <a:schemeClr val="bg1"/>
                </a:solidFill>
              </a:rPr>
              <a:t>WHERE</a:t>
            </a:r>
            <a:r>
              <a:rPr lang="en-US" dirty="0"/>
              <a:t> clause!</a:t>
            </a:r>
          </a:p>
        </p:txBody>
      </p:sp>
      <p:sp>
        <p:nvSpPr>
          <p:cNvPr id="562178" name="Rectangle 2"/>
          <p:cNvSpPr>
            <a:spLocks noGrp="1" noChangeArrowheads="1"/>
          </p:cNvSpPr>
          <p:nvPr>
            <p:ph type="title"/>
          </p:nvPr>
        </p:nvSpPr>
        <p:spPr/>
        <p:txBody>
          <a:bodyPr/>
          <a:lstStyle/>
          <a:p>
            <a:r>
              <a:rPr lang="en-US"/>
              <a:t>Updating Data</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28</a:t>
            </a:fld>
            <a:endParaRPr lang="en-US" dirty="0"/>
          </a:p>
        </p:txBody>
      </p:sp>
      <p:sp>
        <p:nvSpPr>
          <p:cNvPr id="562180" name="Rectangle 4"/>
          <p:cNvSpPr>
            <a:spLocks noChangeArrowheads="1"/>
          </p:cNvSpPr>
          <p:nvPr/>
        </p:nvSpPr>
        <p:spPr bwMode="auto">
          <a:xfrm>
            <a:off x="2273708" y="1724693"/>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EmployeeID = 1</a:t>
            </a:r>
          </a:p>
        </p:txBody>
      </p:sp>
      <p:sp>
        <p:nvSpPr>
          <p:cNvPr id="6" name="Rectangle 4"/>
          <p:cNvSpPr>
            <a:spLocks noChangeArrowheads="1"/>
          </p:cNvSpPr>
          <p:nvPr/>
        </p:nvSpPr>
        <p:spPr bwMode="auto">
          <a:xfrm>
            <a:off x="2291996" y="3445444"/>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smtClean="0">
                <a:solidFill>
                  <a:schemeClr val="bg1"/>
                </a:solidFill>
                <a:latin typeface="Consolas" pitchFamily="49" charset="0"/>
                <a:cs typeface="Consolas" pitchFamily="49" charset="0"/>
              </a:rPr>
              <a:t>SET</a:t>
            </a:r>
            <a:r>
              <a:rPr lang="en-US" sz="3200" b="1" noProof="1" smtClean="0">
                <a:latin typeface="Consolas" pitchFamily="49" charset="0"/>
                <a:cs typeface="Consolas" pitchFamily="49" charset="0"/>
              </a:rPr>
              <a:t> Salary = Salary * 1.10,</a:t>
            </a:r>
            <a:endParaRPr lang="en-US" sz="3200" b="1" noProof="1">
              <a:latin typeface="Consolas" pitchFamily="49" charset="0"/>
              <a:cs typeface="Consolas" pitchFamily="49" charset="0"/>
            </a:endParaRP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 = </a:t>
            </a:r>
            <a:r>
              <a:rPr lang="en-US" sz="3200" b="1" noProof="1" smtClean="0">
                <a:latin typeface="Consolas" pitchFamily="49" charset="0"/>
                <a:cs typeface="Consolas" pitchFamily="49" charset="0"/>
              </a:rPr>
              <a:t>'Senior' </a:t>
            </a: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DepartmentID = 3</a:t>
            </a:r>
          </a:p>
        </p:txBody>
      </p:sp>
      <p:sp>
        <p:nvSpPr>
          <p:cNvPr id="8" name="AutoShape 5"/>
          <p:cNvSpPr>
            <a:spLocks noChangeArrowheads="1"/>
          </p:cNvSpPr>
          <p:nvPr/>
        </p:nvSpPr>
        <p:spPr bwMode="auto">
          <a:xfrm>
            <a:off x="7680960" y="1209495"/>
            <a:ext cx="2249424" cy="729034"/>
          </a:xfrm>
          <a:prstGeom prst="wedgeRoundRectCallout">
            <a:avLst>
              <a:gd name="adj1" fmla="val -47333"/>
              <a:gd name="adj2" fmla="val 902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values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832" y="2199119"/>
            <a:ext cx="2245182" cy="2245182"/>
          </a:xfrm>
          <a:prstGeom prst="rect">
            <a:avLst/>
          </a:prstGeom>
        </p:spPr>
      </p:pic>
    </p:spTree>
    <p:extLst>
      <p:ext uri="{BB962C8B-B14F-4D97-AF65-F5344CB8AC3E}">
        <p14:creationId xmlns:p14="http://schemas.microsoft.com/office/powerpoint/2010/main" val="22655322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Mark </a:t>
            </a:r>
            <a:r>
              <a:rPr lang="en-US" b="1" dirty="0">
                <a:solidFill>
                  <a:schemeClr val="bg1"/>
                </a:solidFill>
              </a:rPr>
              <a:t>all unfinished </a:t>
            </a:r>
            <a:r>
              <a:rPr lang="en-US" dirty="0"/>
              <a:t>Projects as being </a:t>
            </a:r>
            <a:r>
              <a:rPr lang="en-US" b="1" dirty="0">
                <a:solidFill>
                  <a:schemeClr val="bg1"/>
                </a:solidFill>
              </a:rPr>
              <a:t>completed today</a:t>
            </a:r>
          </a:p>
          <a:p>
            <a:pPr lvl="1"/>
            <a:r>
              <a:rPr lang="en-US" dirty="0"/>
              <a:t>Hint: Unfinished projects have their </a:t>
            </a:r>
            <a:r>
              <a:rPr lang="en-US" noProof="1"/>
              <a:t>EndDate</a:t>
            </a:r>
            <a:r>
              <a:rPr lang="en-US" dirty="0"/>
              <a:t> set to </a:t>
            </a:r>
            <a:r>
              <a:rPr lang="en-US" b="1" dirty="0">
                <a:solidFill>
                  <a:schemeClr val="bg1"/>
                </a:solidFill>
              </a:rPr>
              <a:t>NULL</a:t>
            </a:r>
          </a:p>
          <a:p>
            <a:pPr>
              <a:spcBef>
                <a:spcPts val="234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Update Projects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graphicFrame>
        <p:nvGraphicFramePr>
          <p:cNvPr id="8" name="Group 5"/>
          <p:cNvGraphicFramePr>
            <a:graphicFrameLocks noGrp="1"/>
          </p:cNvGraphicFramePr>
          <p:nvPr>
            <p:extLst>
              <p:ext uri="{D42A27DB-BD31-4B8C-83A1-F6EECF244321}">
                <p14:modId xmlns:p14="http://schemas.microsoft.com/office/powerpoint/2010/main" val="888307407"/>
              </p:ext>
            </p:extLst>
          </p:nvPr>
        </p:nvGraphicFramePr>
        <p:xfrm>
          <a:off x="762000"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19987147"/>
              </p:ext>
            </p:extLst>
          </p:nvPr>
        </p:nvGraphicFramePr>
        <p:xfrm>
          <a:off x="6181405" y="2743200"/>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512962" y="3727860"/>
            <a:ext cx="570000" cy="5881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306194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1274084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A34-2A9A-4728-A3C2-A0DBD846C488}"/>
              </a:ext>
            </a:extLst>
          </p:cNvPr>
          <p:cNvSpPr>
            <a:spLocks noGrp="1"/>
          </p:cNvSpPr>
          <p:nvPr>
            <p:ph type="title"/>
          </p:nvPr>
        </p:nvSpPr>
        <p:spPr/>
        <p:txBody>
          <a:bodyPr/>
          <a:lstStyle/>
          <a:p>
            <a:r>
              <a:rPr lang="en-US" dirty="0"/>
              <a:t>Solution: Update Projects</a:t>
            </a:r>
          </a:p>
        </p:txBody>
      </p:sp>
      <p:sp>
        <p:nvSpPr>
          <p:cNvPr id="4" name="Slide Number Placeholder 3">
            <a:extLst>
              <a:ext uri="{FF2B5EF4-FFF2-40B4-BE49-F238E27FC236}">
                <a16:creationId xmlns:a16="http://schemas.microsoft.com/office/drawing/2014/main" id="{01C5B9E9-8E87-459B-BB47-3A00090AFB26}"/>
              </a:ext>
            </a:extLst>
          </p:cNvPr>
          <p:cNvSpPr>
            <a:spLocks noGrp="1"/>
          </p:cNvSpPr>
          <p:nvPr>
            <p:ph type="sldNum" sz="quarter" idx="13"/>
          </p:nvPr>
        </p:nvSpPr>
        <p:spPr/>
        <p:txBody>
          <a:bodyPr/>
          <a:lstStyle/>
          <a:p>
            <a:fld id="{C014DD1E-5D91-48A3-AD6D-45FBA980D106}" type="slidenum">
              <a:rPr lang="en-US" smtClean="0"/>
              <a:pPr/>
              <a:t>30</a:t>
            </a:fld>
            <a:endParaRPr lang="en-US" dirty="0"/>
          </a:p>
        </p:txBody>
      </p:sp>
      <p:sp>
        <p:nvSpPr>
          <p:cNvPr id="5" name="Text Placeholder 4">
            <a:extLst>
              <a:ext uri="{FF2B5EF4-FFF2-40B4-BE49-F238E27FC236}">
                <a16:creationId xmlns:a16="http://schemas.microsoft.com/office/drawing/2014/main" id="{FBED5352-2A36-4F28-AB8D-6335517E5493}"/>
              </a:ext>
            </a:extLst>
          </p:cNvPr>
          <p:cNvSpPr>
            <a:spLocks noGrp="1" noChangeArrowheads="1"/>
          </p:cNvSpPr>
          <p:nvPr>
            <p:ph type="body" sz="quarter" idx="10"/>
          </p:nvPr>
        </p:nvSpPr>
        <p:spPr bwMode="auto">
          <a:xfrm>
            <a:off x="2803898" y="2128031"/>
            <a:ext cx="8129146" cy="19079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600"/>
              </a:spcBef>
              <a:buClr>
                <a:schemeClr val="accent5">
                  <a:lumMod val="40000"/>
                  <a:lumOff val="60000"/>
                </a:schemeClr>
              </a:buClr>
              <a:buSzPct val="70000"/>
              <a:buNone/>
            </a:pPr>
            <a:r>
              <a:rPr lang="en-US" sz="3200" b="1" noProof="1">
                <a:solidFill>
                  <a:schemeClr val="bg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'2017-01-23'</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bg1"/>
                </a:solidFill>
                <a:latin typeface="Consolas" pitchFamily="49" charset="0"/>
                <a:cs typeface="Consolas" pitchFamily="49" charset="0"/>
              </a:rPr>
              <a:t>IS</a:t>
            </a:r>
            <a:r>
              <a:rPr lang="en-US" sz="3200" b="1" noProof="1">
                <a:solidFill>
                  <a:schemeClr val="accent1"/>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NULL</a:t>
            </a:r>
          </a:p>
        </p:txBody>
      </p:sp>
      <p:sp>
        <p:nvSpPr>
          <p:cNvPr id="6" name="AutoShape 5">
            <a:extLst>
              <a:ext uri="{FF2B5EF4-FFF2-40B4-BE49-F238E27FC236}">
                <a16:creationId xmlns:a16="http://schemas.microsoft.com/office/drawing/2014/main" id="{F571EDF2-BA8D-4C84-8360-12467530B87E}"/>
              </a:ext>
            </a:extLst>
          </p:cNvPr>
          <p:cNvSpPr>
            <a:spLocks noChangeArrowheads="1"/>
          </p:cNvSpPr>
          <p:nvPr/>
        </p:nvSpPr>
        <p:spPr bwMode="auto">
          <a:xfrm>
            <a:off x="7238868" y="4641045"/>
            <a:ext cx="3694176" cy="819911"/>
          </a:xfrm>
          <a:prstGeom prst="wedgeRoundRectCallout">
            <a:avLst>
              <a:gd name="adj1" fmla="val -37288"/>
              <a:gd name="adj2" fmla="val -10944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Filter only records</a:t>
            </a:r>
          </a:p>
          <a:p>
            <a:pPr algn="ctr"/>
            <a:r>
              <a:rPr lang="en-US" sz="2800" b="1" noProof="1">
                <a:solidFill>
                  <a:srgbClr val="FFFFFF"/>
                </a:solidFill>
                <a:effectLst>
                  <a:outerShdw blurRad="38100" dist="38100" dir="2700000" algn="tl">
                    <a:srgbClr val="000000">
                      <a:alpha val="43137"/>
                    </a:srgbClr>
                  </a:outerShdw>
                </a:effectLst>
              </a:rPr>
              <a:t>with no value</a:t>
            </a:r>
            <a:endParaRPr lang="bg-BG" sz="2800" b="1" noProof="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90525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solidFill>
              </a:rPr>
              <a:t>T-SQL</a:t>
            </a:r>
            <a:r>
              <a:rPr lang="en-US" sz="3200" dirty="0">
                <a:solidFill>
                  <a:schemeClr val="bg2"/>
                </a:solidFill>
              </a:rPr>
              <a:t> is the language of </a:t>
            </a:r>
            <a:r>
              <a:rPr lang="en-US" sz="3200" b="1" dirty="0">
                <a:solidFill>
                  <a:schemeClr val="bg1"/>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pPr>
            <a:r>
              <a:rPr lang="en-US" sz="3200" dirty="0">
                <a:solidFill>
                  <a:schemeClr val="bg2"/>
                </a:solidFill>
              </a:rPr>
              <a:t>Queries provide a </a:t>
            </a:r>
            <a:r>
              <a:rPr lang="en-US" sz="3200" b="1" dirty="0">
                <a:solidFill>
                  <a:schemeClr val="bg1"/>
                </a:solidFill>
              </a:rPr>
              <a:t>flexible</a:t>
            </a:r>
            <a:r>
              <a:rPr lang="en-US" sz="3200" dirty="0">
                <a:solidFill>
                  <a:schemeClr val="bg2"/>
                </a:solidFill>
              </a:rPr>
              <a:t> and </a:t>
            </a:r>
            <a:r>
              <a:rPr lang="en-US" sz="3200" b="1" dirty="0">
                <a:solidFill>
                  <a:schemeClr val="bg1"/>
                </a:solidFill>
              </a:rPr>
              <a:t>powerful</a:t>
            </a:r>
            <a:r>
              <a:rPr lang="en-US" sz="3200" dirty="0">
                <a:solidFill>
                  <a:schemeClr val="bg2"/>
                </a:solidFill>
              </a:rPr>
              <a:t/>
            </a:r>
            <a:br>
              <a:rPr lang="en-US" sz="3200" dirty="0">
                <a:solidFill>
                  <a:schemeClr val="bg2"/>
                </a:solidFill>
              </a:rPr>
            </a:br>
            <a:r>
              <a:rPr lang="en-US" sz="3200" b="1" dirty="0">
                <a:solidFill>
                  <a:schemeClr val="bg1"/>
                </a:solidFill>
              </a:rPr>
              <a:t>method</a:t>
            </a:r>
            <a:r>
              <a:rPr lang="en-US" sz="3200" dirty="0">
                <a:solidFill>
                  <a:schemeClr val="bg2"/>
                </a:solidFill>
              </a:rPr>
              <a:t> to </a:t>
            </a:r>
            <a:r>
              <a:rPr lang="en-US" sz="3200" b="1" dirty="0">
                <a:solidFill>
                  <a:schemeClr val="bg1"/>
                </a:solidFill>
              </a:rPr>
              <a:t>manipulate</a:t>
            </a:r>
            <a:r>
              <a:rPr lang="en-US" sz="3200" dirty="0">
                <a:solidFill>
                  <a:schemeClr val="bg2"/>
                </a:solidFill>
              </a:rPr>
              <a:t> </a:t>
            </a:r>
            <a:r>
              <a:rPr lang="en-US" sz="3200" b="1" dirty="0">
                <a:solidFill>
                  <a:schemeClr val="bg1"/>
                </a:solidFill>
              </a:rPr>
              <a:t>records</a:t>
            </a:r>
          </a:p>
          <a:p>
            <a:pPr>
              <a:lnSpc>
                <a:spcPct val="110000"/>
              </a:lnSpc>
              <a:buClr>
                <a:schemeClr val="bg2"/>
              </a:buClr>
            </a:pPr>
            <a:r>
              <a:rPr lang="en-US" sz="3200" b="1" dirty="0">
                <a:solidFill>
                  <a:schemeClr val="bg1"/>
                </a:solidFill>
              </a:rPr>
              <a:t>Views</a:t>
            </a:r>
            <a:r>
              <a:rPr lang="en-US" sz="3200" dirty="0">
                <a:solidFill>
                  <a:schemeClr val="bg2"/>
                </a:solidFill>
              </a:rPr>
              <a:t> allow us to </a:t>
            </a:r>
            <a:r>
              <a:rPr lang="en-US" sz="3200" b="1" dirty="0">
                <a:solidFill>
                  <a:schemeClr val="bg1"/>
                </a:solidFill>
              </a:rPr>
              <a:t>store queries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Tree>
    <p:extLst>
      <p:ext uri="{BB962C8B-B14F-4D97-AF65-F5344CB8AC3E}">
        <p14:creationId xmlns:p14="http://schemas.microsoft.com/office/powerpoint/2010/main" val="70415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2997455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3779360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407421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35</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6802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Query Basics</a:t>
            </a:r>
            <a:endParaRPr lang="bg-BG" dirty="0"/>
          </a:p>
        </p:txBody>
      </p:sp>
      <p:sp>
        <p:nvSpPr>
          <p:cNvPr id="3" name="Text Placeholder 2"/>
          <p:cNvSpPr>
            <a:spLocks noGrp="1"/>
          </p:cNvSpPr>
          <p:nvPr>
            <p:ph type="body" sz="quarter" idx="11"/>
          </p:nvPr>
        </p:nvSpPr>
        <p:spPr>
          <a:xfrm>
            <a:off x="615109" y="5983923"/>
            <a:ext cx="10961783" cy="499819"/>
          </a:xfrm>
        </p:spPr>
        <p:txBody>
          <a:bodyPr/>
          <a:lstStyle/>
          <a:p>
            <a:r>
              <a:rPr lang="en-US" dirty="0"/>
              <a:t>SQL and T-SQL Introduction</a:t>
            </a:r>
          </a:p>
          <a:p>
            <a:endParaRPr lang="bg-BG" dirty="0"/>
          </a:p>
        </p:txBody>
      </p:sp>
      <p:pic>
        <p:nvPicPr>
          <p:cNvPr id="5" name="Picture 4"/>
          <p:cNvPicPr>
            <a:picLocks noChangeAspect="1"/>
          </p:cNvPicPr>
          <p:nvPr/>
        </p:nvPicPr>
        <p:blipFill>
          <a:blip r:embed="rId2" cstate="hqprint">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4815115" y="1238251"/>
            <a:ext cx="2552700" cy="2552700"/>
          </a:xfrm>
          <a:prstGeom prst="rect">
            <a:avLst/>
          </a:prstGeom>
        </p:spPr>
      </p:pic>
    </p:spTree>
    <p:extLst>
      <p:ext uri="{BB962C8B-B14F-4D97-AF65-F5344CB8AC3E}">
        <p14:creationId xmlns:p14="http://schemas.microsoft.com/office/powerpoint/2010/main" val="2951121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hlinkClick r:id="rId2"/>
              </a:rPr>
              <a:t>Structured Query Language</a:t>
            </a:r>
            <a:endParaRPr lang="en-US" sz="3600" b="1" dirty="0">
              <a:solidFill>
                <a:schemeClr val="bg1"/>
              </a:solidFill>
            </a:endParaRP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a:t>
            </a:r>
            <a:r>
              <a:rPr lang="en-US" sz="3400" dirty="0"/>
              <a:t>definition, manipulation and access control 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Tree>
    <p:extLst>
      <p:ext uri="{BB962C8B-B14F-4D97-AF65-F5344CB8AC3E}">
        <p14:creationId xmlns:p14="http://schemas.microsoft.com/office/powerpoint/2010/main" val="2307698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6</a:t>
            </a:fld>
            <a:endParaRPr lang="en-US" dirty="0"/>
          </a:p>
        </p:txBody>
      </p:sp>
      <p:sp>
        <p:nvSpPr>
          <p:cNvPr id="484355" name="Rectangle 3"/>
          <p:cNvSpPr>
            <a:spLocks noChangeArrowheads="1"/>
          </p:cNvSpPr>
          <p:nvPr/>
        </p:nvSpPr>
        <p:spPr bwMode="auto">
          <a:xfrm>
            <a:off x="688976" y="1219201"/>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VALUES(</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1968501"/>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Tree>
    <p:extLst>
      <p:ext uri="{BB962C8B-B14F-4D97-AF65-F5344CB8AC3E}">
        <p14:creationId xmlns:p14="http://schemas.microsoft.com/office/powerpoint/2010/main" val="1247758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486403" name="Rectangle 3"/>
          <p:cNvSpPr>
            <a:spLocks noChangeArrowheads="1"/>
          </p:cNvSpPr>
          <p:nvPr/>
        </p:nvSpPr>
        <p:spPr bwMode="auto">
          <a:xfrm>
            <a:off x="884234" y="1139087"/>
            <a:ext cx="10614706" cy="55746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CREATE</a:t>
            </a: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PROCEDURE</a:t>
            </a:r>
            <a:r>
              <a:rPr lang="en-US" sz="2500" b="1" noProof="1">
                <a:latin typeface="Consolas" pitchFamily="49" charset="0"/>
                <a:cs typeface="Consolas" pitchFamily="49" charset="0"/>
              </a:rPr>
              <a:t> EmpDump AS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DECLARE</a:t>
            </a:r>
            <a:r>
              <a:rPr lang="en-US" sz="2500" b="1" noProof="1">
                <a:latin typeface="Consolas" pitchFamily="49" charset="0"/>
                <a:cs typeface="Consolas" pitchFamily="49" charset="0"/>
              </a:rPr>
              <a:t> @EmpId</a:t>
            </a:r>
            <a:r>
              <a:rPr lang="en-US" sz="2500" b="1" noProof="1">
                <a:latin typeface="+mj-lt"/>
                <a:cs typeface="Consolas" pitchFamily="49" charset="0"/>
              </a:rPr>
              <a:t> </a:t>
            </a:r>
            <a:r>
              <a:rPr lang="en-US" sz="2500" b="1" noProof="1">
                <a:latin typeface="Consolas" pitchFamily="49" charset="0"/>
                <a:cs typeface="Consolas" pitchFamily="49" charset="0"/>
              </a:rPr>
              <a:t>INT, EmpFName</a:t>
            </a:r>
            <a:r>
              <a:rPr lang="en-US" sz="2500" b="1" noProof="1">
                <a:latin typeface="+mj-lt"/>
                <a:cs typeface="Consolas" pitchFamily="49" charset="0"/>
              </a:rPr>
              <a:t> </a:t>
            </a:r>
            <a:r>
              <a:rPr lang="en-US" sz="2500" b="1" noProof="1">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@EmpLName</a:t>
            </a:r>
            <a:r>
              <a:rPr lang="en-US" sz="2500" b="1" noProof="1">
                <a:latin typeface="+mj-lt"/>
                <a:cs typeface="Consolas" pitchFamily="49" charset="0"/>
              </a:rPr>
              <a:t> </a:t>
            </a:r>
            <a:r>
              <a:rPr lang="en-US" sz="2500" b="1" noProof="1">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DECLARE</a:t>
            </a:r>
            <a:r>
              <a:rPr lang="en-US" sz="2500" b="1" noProof="1">
                <a:latin typeface="Consolas" pitchFamily="49" charset="0"/>
                <a:cs typeface="Consolas" pitchFamily="49" charset="0"/>
              </a:rPr>
              <a:t> emps </a:t>
            </a:r>
            <a:r>
              <a:rPr lang="en-US" sz="2500" b="1" noProof="1">
                <a:solidFill>
                  <a:schemeClr val="bg1"/>
                </a:solidFill>
                <a:latin typeface="Consolas" pitchFamily="49" charset="0"/>
                <a:cs typeface="Consolas" pitchFamily="49" charset="0"/>
              </a:rPr>
              <a:t>CURSOR</a:t>
            </a: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FOR</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SELECT</a:t>
            </a:r>
            <a:r>
              <a:rPr lang="en-US" sz="2500" b="1" noProof="1">
                <a:latin typeface="Consolas" pitchFamily="49" charset="0"/>
                <a:cs typeface="Consolas" pitchFamily="49" charset="0"/>
              </a:rPr>
              <a:t> EmployeeID, FirstName, LastName </a:t>
            </a:r>
            <a:r>
              <a:rPr lang="en-US" sz="2500" b="1" noProof="1">
                <a:solidFill>
                  <a:schemeClr val="bg1"/>
                </a:solidFill>
                <a:latin typeface="Consolas" pitchFamily="49" charset="0"/>
                <a:cs typeface="Consolas" pitchFamily="49" charset="0"/>
              </a:rPr>
              <a:t>FROM</a:t>
            </a:r>
            <a:r>
              <a:rPr lang="en-US" sz="2500" b="1" noProof="1">
                <a:latin typeface="Consolas" pitchFamily="49" charset="0"/>
                <a:cs typeface="Consolas" pitchFamily="49" charset="0"/>
              </a:rPr>
              <a:t> Employees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OPEN</a:t>
            </a:r>
            <a:r>
              <a:rPr lang="en-US" sz="2500" b="1" noProof="1">
                <a:latin typeface="Consolas" pitchFamily="49" charset="0"/>
                <a:cs typeface="Consolas" pitchFamily="49" charset="0"/>
              </a:rPr>
              <a:t> emps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FETCH NEXT FROM </a:t>
            </a:r>
            <a:r>
              <a:rPr lang="en-US" sz="2500" b="1" noProof="1">
                <a:latin typeface="Consolas" pitchFamily="49" charset="0"/>
                <a:cs typeface="Consolas" pitchFamily="49" charset="0"/>
              </a:rPr>
              <a:t>emps </a:t>
            </a:r>
            <a:r>
              <a:rPr lang="en-US" sz="2500" b="1" noProof="1">
                <a:solidFill>
                  <a:schemeClr val="bg1"/>
                </a:solidFill>
                <a:latin typeface="Consolas" pitchFamily="49" charset="0"/>
                <a:cs typeface="Consolas" pitchFamily="49" charset="0"/>
              </a:rPr>
              <a:t>INTO</a:t>
            </a:r>
            <a:r>
              <a:rPr lang="en-US" sz="2500" b="1" noProof="1">
                <a:latin typeface="Consolas" pitchFamily="49" charset="0"/>
                <a:cs typeface="Consolas" pitchFamily="49" charset="0"/>
              </a:rPr>
              <a:t> @EmpId, @EmpFName, @EmpLName</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WHILE</a:t>
            </a:r>
            <a:r>
              <a:rPr lang="en-US" sz="2500" b="1" noProof="1">
                <a:latin typeface="Consolas" pitchFamily="49" charset="0"/>
                <a:cs typeface="Consolas" pitchFamily="49" charset="0"/>
              </a:rPr>
              <a:t> (@@FETCH_STATUS = 0)</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BEGIN</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PRINT CAST</a:t>
            </a:r>
            <a:r>
              <a:rPr lang="en-US" sz="2500" b="1" noProof="1">
                <a:latin typeface="Consolas" pitchFamily="49" charset="0"/>
                <a:cs typeface="Consolas" pitchFamily="49" charset="0"/>
              </a:rPr>
              <a:t>(@EmpId AS VARCHAR(10)) + ' ' </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 @EmpFName + ' ' + @EmpLName</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FETCH NEXT FROM </a:t>
            </a:r>
            <a:r>
              <a:rPr lang="en-US" sz="2500" b="1" noProof="1">
                <a:latin typeface="Consolas" pitchFamily="49" charset="0"/>
                <a:cs typeface="Consolas" pitchFamily="49" charset="0"/>
              </a:rPr>
              <a:t>emps </a:t>
            </a:r>
            <a:r>
              <a:rPr lang="en-US" sz="2500" b="1" noProof="1">
                <a:solidFill>
                  <a:schemeClr val="bg1"/>
                </a:solidFill>
                <a:latin typeface="Consolas" pitchFamily="49" charset="0"/>
                <a:cs typeface="Consolas" pitchFamily="49" charset="0"/>
              </a:rPr>
              <a:t>INTO</a:t>
            </a:r>
            <a:r>
              <a:rPr lang="en-US" sz="2500" b="1" noProof="1">
                <a:latin typeface="Consolas" pitchFamily="49" charset="0"/>
                <a:cs typeface="Consolas" pitchFamily="49" charset="0"/>
              </a:rPr>
              <a:t> @EmpId, @EmpFName, @EmpLName</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END</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CLOSE</a:t>
            </a:r>
            <a:r>
              <a:rPr lang="en-US" sz="2500" b="1" noProof="1">
                <a:latin typeface="Consolas" pitchFamily="49" charset="0"/>
                <a:cs typeface="Consolas" pitchFamily="49" charset="0"/>
              </a:rPr>
              <a:t> emps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DEALLOCATE</a:t>
            </a:r>
            <a:r>
              <a:rPr lang="en-US" sz="2500" b="1" noProof="1">
                <a:latin typeface="Consolas" pitchFamily="49" charset="0"/>
                <a:cs typeface="Consolas" pitchFamily="49" charset="0"/>
              </a:rPr>
              <a:t> emps</a:t>
            </a:r>
          </a:p>
        </p:txBody>
      </p:sp>
      <p:sp>
        <p:nvSpPr>
          <p:cNvPr id="5" name="AutoShape 5"/>
          <p:cNvSpPr>
            <a:spLocks noChangeArrowheads="1"/>
          </p:cNvSpPr>
          <p:nvPr/>
        </p:nvSpPr>
        <p:spPr bwMode="auto">
          <a:xfrm>
            <a:off x="6705601" y="1926791"/>
            <a:ext cx="1436914" cy="598695"/>
          </a:xfrm>
          <a:prstGeom prst="wedgeRoundRectCallout">
            <a:avLst>
              <a:gd name="adj1" fmla="val -68366"/>
              <a:gd name="adj2" fmla="val -3827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Variables</a:t>
            </a:r>
          </a:p>
        </p:txBody>
      </p:sp>
      <p:sp>
        <p:nvSpPr>
          <p:cNvPr id="6" name="AutoShape 5"/>
          <p:cNvSpPr>
            <a:spLocks noChangeArrowheads="1"/>
          </p:cNvSpPr>
          <p:nvPr/>
        </p:nvSpPr>
        <p:spPr bwMode="auto">
          <a:xfrm>
            <a:off x="6030865" y="3755989"/>
            <a:ext cx="1269821" cy="525725"/>
          </a:xfrm>
          <a:prstGeom prst="wedgeRoundRectCallout">
            <a:avLst>
              <a:gd name="adj1" fmla="val -79394"/>
              <a:gd name="adj2" fmla="val -348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Loops</a:t>
            </a:r>
          </a:p>
        </p:txBody>
      </p:sp>
    </p:spTree>
    <p:extLst>
      <p:ext uri="{BB962C8B-B14F-4D97-AF65-F5344CB8AC3E}">
        <p14:creationId xmlns:p14="http://schemas.microsoft.com/office/powerpoint/2010/main" val="1251772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4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640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40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640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40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640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640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Retrieving Data</a:t>
            </a:r>
            <a:endParaRPr lang="bg-BG" dirty="0"/>
          </a:p>
        </p:txBody>
      </p:sp>
      <p:sp>
        <p:nvSpPr>
          <p:cNvPr id="3" name="Text Placeholder 2"/>
          <p:cNvSpPr>
            <a:spLocks noGrp="1"/>
          </p:cNvSpPr>
          <p:nvPr>
            <p:ph type="body" sz="quarter" idx="11"/>
          </p:nvPr>
        </p:nvSpPr>
        <p:spPr>
          <a:xfrm>
            <a:off x="615109" y="5998438"/>
            <a:ext cx="10961783" cy="499819"/>
          </a:xfrm>
        </p:spPr>
        <p:txBody>
          <a:bodyPr/>
          <a:lstStyle/>
          <a:p>
            <a:r>
              <a:rPr lang="en-US" dirty="0"/>
              <a:t>Using SQL SELECT</a:t>
            </a:r>
          </a:p>
          <a:p>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18981980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4" name="Slide Number Placeholder 3"/>
          <p:cNvSpPr>
            <a:spLocks noGrp="1"/>
          </p:cNvSpPr>
          <p:nvPr>
            <p:ph type="sldNum" sz="quarter" idx="4294967295"/>
          </p:nvPr>
        </p:nvSpPr>
        <p:spPr>
          <a:xfrm>
            <a:off x="11763375" y="6536419"/>
            <a:ext cx="428625" cy="196850"/>
          </a:xfrm>
        </p:spPr>
        <p:txBody>
          <a:bodyPr/>
          <a:lstStyle/>
          <a:p>
            <a:fld id="{C014DD1E-5D91-48A3-AD6D-45FBA980D106}" type="slidenum">
              <a:rPr lang="en-US" smtClean="0"/>
              <a:pPr/>
              <a:t>9</a:t>
            </a:fld>
            <a:endParaRPr lang="en-US" dirty="0"/>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Tree>
    <p:extLst>
      <p:ext uri="{BB962C8B-B14F-4D97-AF65-F5344CB8AC3E}">
        <p14:creationId xmlns:p14="http://schemas.microsoft.com/office/powerpoint/2010/main" val="3975901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9245</TotalTime>
  <Words>2448</Words>
  <Application>Microsoft Office PowerPoint</Application>
  <PresentationFormat>Widescreen</PresentationFormat>
  <Paragraphs>478</Paragraphs>
  <Slides>35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맑은 고딕</vt:lpstr>
      <vt:lpstr>Arial</vt:lpstr>
      <vt:lpstr>Calibri</vt:lpstr>
      <vt:lpstr>Consolas</vt:lpstr>
      <vt:lpstr>Courier New</vt:lpstr>
      <vt:lpstr>Times</vt:lpstr>
      <vt:lpstr>Wingdings</vt:lpstr>
      <vt:lpstr>Wingdings 2</vt:lpstr>
      <vt:lpstr>1_SoftUni3_1</vt:lpstr>
      <vt:lpstr>Basic CRUD in SQL Server</vt:lpstr>
      <vt:lpstr>Table of Contents</vt:lpstr>
      <vt:lpstr>Questions</vt:lpstr>
      <vt:lpstr>PowerPoint Presentation</vt:lpstr>
      <vt:lpstr>What are SQL and T-SQL?</vt:lpstr>
      <vt:lpstr>SQL – Examples</vt:lpstr>
      <vt:lpstr>T-SQL – Example</vt:lpstr>
      <vt:lpstr>PowerPoint Presentation</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PowerPoint Presentation</vt:lpstr>
      <vt:lpstr>Inserting Data</vt:lpstr>
      <vt:lpstr>Inserting Data (2)</vt:lpstr>
      <vt:lpstr>Sequences</vt:lpstr>
      <vt:lpstr>PowerPoint Presentation</vt:lpstr>
      <vt:lpstr>Deleting Data</vt:lpstr>
      <vt:lpstr>Updating Data</vt:lpstr>
      <vt:lpstr>Problem: Update Projects</vt:lpstr>
      <vt:lpstr>Solution: Update Projects</vt:lpstr>
      <vt:lpstr>Summary</vt:lpstr>
      <vt:lpstr>SoftUni Diamond Partners</vt:lpstr>
      <vt:lpstr>SoftUni Organizational Partners</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https://softuni.bg/opencourses/databases-basics-ms-sql-server</dc:description>
  <cp:lastModifiedBy>Stoyan</cp:lastModifiedBy>
  <cp:revision>387</cp:revision>
  <dcterms:created xsi:type="dcterms:W3CDTF">2018-05-23T13:08:44Z</dcterms:created>
  <dcterms:modified xsi:type="dcterms:W3CDTF">2019-09-19T12:44:53Z</dcterms:modified>
  <cp:category>db;databases;sql;programming;computer programming;software development</cp:category>
</cp:coreProperties>
</file>